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B79C18E-B2BB-4D93-ABF3-70B939267D91}"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43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453C4-11CF-4468-82DD-3F557253555F}"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51273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418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962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4153129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866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704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73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937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158356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453C4-11CF-4468-82DD-3F557253555F}"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9C18E-B2BB-4D93-ABF3-70B939267D91}"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711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3453C4-11CF-4468-82DD-3F557253555F}"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65959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3453C4-11CF-4468-82DD-3F557253555F}" type="datetimeFigureOut">
              <a:rPr lang="en-US" smtClean="0"/>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79C18E-B2BB-4D93-ABF3-70B939267D91}"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052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3453C4-11CF-4468-82DD-3F557253555F}" type="datetimeFigureOut">
              <a:rPr lang="en-US" smtClean="0"/>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79C18E-B2BB-4D93-ABF3-70B939267D91}"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0762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453C4-11CF-4468-82DD-3F557253555F}" type="datetimeFigureOut">
              <a:rPr lang="en-US" smtClean="0"/>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1386503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453C4-11CF-4468-82DD-3F557253555F}"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C18E-B2BB-4D93-ABF3-70B939267D91}"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309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453C4-11CF-4468-82DD-3F557253555F}"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9C18E-B2BB-4D93-ABF3-70B939267D91}" type="slidenum">
              <a:rPr lang="en-US" smtClean="0"/>
              <a:t>‹#›</a:t>
            </a:fld>
            <a:endParaRPr lang="en-US"/>
          </a:p>
        </p:txBody>
      </p:sp>
    </p:spTree>
    <p:extLst>
      <p:ext uri="{BB962C8B-B14F-4D97-AF65-F5344CB8AC3E}">
        <p14:creationId xmlns:p14="http://schemas.microsoft.com/office/powerpoint/2010/main" val="298948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83453C4-11CF-4468-82DD-3F557253555F}" type="datetimeFigureOut">
              <a:rPr lang="en-US" smtClean="0"/>
              <a:t>3/31/2026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79C18E-B2BB-4D93-ABF3-70B939267D91}" type="slidenum">
              <a:rPr lang="en-US" smtClean="0"/>
              <a:t>‹#›</a:t>
            </a:fld>
            <a:endParaRPr lang="en-US"/>
          </a:p>
        </p:txBody>
      </p:sp>
    </p:spTree>
    <p:extLst>
      <p:ext uri="{BB962C8B-B14F-4D97-AF65-F5344CB8AC3E}">
        <p14:creationId xmlns:p14="http://schemas.microsoft.com/office/powerpoint/2010/main" val="3093940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b="1" dirty="0" smtClean="0">
                <a:solidFill>
                  <a:srgbClr val="FF0000"/>
                </a:solidFill>
              </a:rPr>
              <a:t>اصول بحث</a:t>
            </a:r>
            <a:endParaRPr lang="en-US" b="1" dirty="0">
              <a:solidFill>
                <a:srgbClr val="FF0000"/>
              </a:solidFill>
            </a:endParaRPr>
          </a:p>
        </p:txBody>
      </p:sp>
      <p:sp>
        <p:nvSpPr>
          <p:cNvPr id="3" name="Subtitle 2"/>
          <p:cNvSpPr>
            <a:spLocks noGrp="1"/>
          </p:cNvSpPr>
          <p:nvPr>
            <p:ph type="subTitle" idx="1"/>
          </p:nvPr>
        </p:nvSpPr>
        <p:spPr/>
        <p:txBody>
          <a:bodyPr/>
          <a:lstStyle/>
          <a:p>
            <a:r>
              <a:rPr lang="ar-IQ" sz="2800" b="1" dirty="0" smtClean="0"/>
              <a:t>الصف الثالث</a:t>
            </a:r>
          </a:p>
          <a:p>
            <a:r>
              <a:rPr lang="ar-IQ" sz="2800" b="1" dirty="0" smtClean="0">
                <a:solidFill>
                  <a:srgbClr val="0070C0"/>
                </a:solidFill>
              </a:rPr>
              <a:t>أ.د. محمد سعدي لفتة</a:t>
            </a:r>
            <a:endParaRPr lang="en-US" sz="2800" b="1" dirty="0">
              <a:solidFill>
                <a:srgbClr val="0070C0"/>
              </a:solidFill>
            </a:endParaRPr>
          </a:p>
        </p:txBody>
      </p:sp>
      <p:pic>
        <p:nvPicPr>
          <p:cNvPr id="4"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56694760"/>
      </p:ext>
    </p:extLst>
  </p:cSld>
  <p:clrMapOvr>
    <a:masterClrMapping/>
  </p:clrMapOvr>
  <mc:AlternateContent xmlns:mc="http://schemas.openxmlformats.org/markup-compatibility/2006">
    <mc:Choice xmlns:p14="http://schemas.microsoft.com/office/powerpoint/2010/main" Requires="p14">
      <p:transition spd="slow" p14:dur="1500" advTm="5000">
        <p:split orient="vert"/>
      </p:transition>
    </mc:Choice>
    <mc:Fallback>
      <p:transition spd="slow"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6" name="Line 406"/>
          <p:cNvCxnSpPr>
            <a:cxnSpLocks noChangeShapeType="1"/>
          </p:cNvCxnSpPr>
          <p:nvPr/>
        </p:nvCxnSpPr>
        <p:spPr bwMode="auto">
          <a:xfrm>
            <a:off x="3806190" y="8510905"/>
            <a:ext cx="0" cy="644525"/>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cxnSp>
      <p:sp>
        <p:nvSpPr>
          <p:cNvPr id="7" name="Rectangle 3"/>
          <p:cNvSpPr>
            <a:spLocks noChangeArrowheads="1"/>
          </p:cNvSpPr>
          <p:nvPr/>
        </p:nvSpPr>
        <p:spPr bwMode="auto">
          <a:xfrm>
            <a:off x="1500996" y="2595492"/>
            <a:ext cx="9394165"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58775" algn="l"/>
              </a:tabLst>
              <a:defRPr>
                <a:solidFill>
                  <a:schemeClr val="tx1"/>
                </a:solidFill>
                <a:latin typeface="Arial" panose="020B0604020202020204" pitchFamily="34" charset="0"/>
              </a:defRPr>
            </a:lvl1pPr>
            <a:lvl2pPr eaLnBrk="0" fontAlgn="base" hangingPunct="0">
              <a:spcBef>
                <a:spcPct val="0"/>
              </a:spcBef>
              <a:spcAft>
                <a:spcPct val="0"/>
              </a:spcAft>
              <a:tabLst>
                <a:tab pos="358775" algn="l"/>
              </a:tabLst>
              <a:defRPr>
                <a:solidFill>
                  <a:schemeClr val="tx1"/>
                </a:solidFill>
                <a:latin typeface="Arial" panose="020B0604020202020204" pitchFamily="34" charset="0"/>
              </a:defRPr>
            </a:lvl2pPr>
            <a:lvl3pPr eaLnBrk="0" fontAlgn="base" hangingPunct="0">
              <a:spcBef>
                <a:spcPct val="0"/>
              </a:spcBef>
              <a:spcAft>
                <a:spcPct val="0"/>
              </a:spcAft>
              <a:tabLst>
                <a:tab pos="358775" algn="l"/>
              </a:tabLst>
              <a:defRPr>
                <a:solidFill>
                  <a:schemeClr val="tx1"/>
                </a:solidFill>
                <a:latin typeface="Arial" panose="020B0604020202020204" pitchFamily="34" charset="0"/>
              </a:defRPr>
            </a:lvl3pPr>
            <a:lvl4pPr eaLnBrk="0" fontAlgn="base" hangingPunct="0">
              <a:spcBef>
                <a:spcPct val="0"/>
              </a:spcBef>
              <a:spcAft>
                <a:spcPct val="0"/>
              </a:spcAft>
              <a:tabLst>
                <a:tab pos="358775" algn="l"/>
              </a:tabLst>
              <a:defRPr>
                <a:solidFill>
                  <a:schemeClr val="tx1"/>
                </a:solidFill>
                <a:latin typeface="Arial" panose="020B0604020202020204" pitchFamily="34" charset="0"/>
              </a:defRPr>
            </a:lvl4pPr>
            <a:lvl5pPr eaLnBrk="0" fontAlgn="base" hangingPunct="0">
              <a:spcBef>
                <a:spcPct val="0"/>
              </a:spcBef>
              <a:spcAft>
                <a:spcPct val="0"/>
              </a:spcAft>
              <a:tabLst>
                <a:tab pos="358775" algn="l"/>
              </a:tabLst>
              <a:defRPr>
                <a:solidFill>
                  <a:schemeClr val="tx1"/>
                </a:solidFill>
                <a:latin typeface="Arial" panose="020B0604020202020204" pitchFamily="34" charset="0"/>
              </a:defRPr>
            </a:lvl5pPr>
            <a:lvl6pPr eaLnBrk="0" fontAlgn="base" hangingPunct="0">
              <a:spcBef>
                <a:spcPct val="0"/>
              </a:spcBef>
              <a:spcAft>
                <a:spcPct val="0"/>
              </a:spcAft>
              <a:tabLst>
                <a:tab pos="358775" algn="l"/>
              </a:tabLst>
              <a:defRPr>
                <a:solidFill>
                  <a:schemeClr val="tx1"/>
                </a:solidFill>
                <a:latin typeface="Arial" panose="020B0604020202020204" pitchFamily="34" charset="0"/>
              </a:defRPr>
            </a:lvl6pPr>
            <a:lvl7pPr eaLnBrk="0" fontAlgn="base" hangingPunct="0">
              <a:spcBef>
                <a:spcPct val="0"/>
              </a:spcBef>
              <a:spcAft>
                <a:spcPct val="0"/>
              </a:spcAft>
              <a:tabLst>
                <a:tab pos="358775" algn="l"/>
              </a:tabLst>
              <a:defRPr>
                <a:solidFill>
                  <a:schemeClr val="tx1"/>
                </a:solidFill>
                <a:latin typeface="Arial" panose="020B0604020202020204" pitchFamily="34" charset="0"/>
              </a:defRPr>
            </a:lvl7pPr>
            <a:lvl8pPr eaLnBrk="0" fontAlgn="base" hangingPunct="0">
              <a:spcBef>
                <a:spcPct val="0"/>
              </a:spcBef>
              <a:spcAft>
                <a:spcPct val="0"/>
              </a:spcAft>
              <a:tabLst>
                <a:tab pos="358775" algn="l"/>
              </a:tabLst>
              <a:defRPr>
                <a:solidFill>
                  <a:schemeClr val="tx1"/>
                </a:solidFill>
                <a:latin typeface="Arial" panose="020B0604020202020204" pitchFamily="34" charset="0"/>
              </a:defRPr>
            </a:lvl8pPr>
            <a:lvl9pPr eaLnBrk="0" fontAlgn="base" hangingPunct="0">
              <a:spcBef>
                <a:spcPct val="0"/>
              </a:spcBef>
              <a:spcAft>
                <a:spcPct val="0"/>
              </a:spcAft>
              <a:tabLst>
                <a:tab pos="358775" algn="l"/>
              </a:tabLs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358775" algn="l"/>
              </a:tabLst>
            </a:pPr>
            <a:r>
              <a:rPr kumimoji="0" lang="ar-IQ" sz="2000" b="1" i="0" u="sng" strike="noStrike" cap="none" normalizeH="0" baseline="0" dirty="0" smtClean="0">
                <a:ln>
                  <a:noFill/>
                </a:ln>
                <a:solidFill>
                  <a:srgbClr val="FF0000"/>
                </a:solidFill>
                <a:effectLst/>
                <a:latin typeface="Simplified Arabic" panose="02020603050405020304" pitchFamily="18" charset="-78"/>
                <a:ea typeface="Times New Roman" panose="02020603050405020304" pitchFamily="18" charset="0"/>
                <a:cs typeface="+mj-cs"/>
              </a:rPr>
              <a:t>أنواع الإختبـــارات:</a:t>
            </a:r>
            <a:r>
              <a:rPr kumimoji="0" lang="ar-IQ" sz="2000" b="1" i="0" u="none" strike="noStrike" cap="none" normalizeH="0" baseline="0" dirty="0" smtClean="0">
                <a:ln>
                  <a:noFill/>
                </a:ln>
                <a:solidFill>
                  <a:srgbClr val="FF0000"/>
                </a:solidFill>
                <a:effectLst/>
                <a:latin typeface="Simplified Arabic" panose="02020603050405020304" pitchFamily="18" charset="-78"/>
                <a:ea typeface="Times New Roman" panose="02020603050405020304" pitchFamily="18" charset="0"/>
                <a:cs typeface="+mj-cs"/>
              </a:rPr>
              <a:t> </a:t>
            </a: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هناك أنواع وتصنيفات متعددة للإختبارات نذكر منها ما يلي :</a:t>
            </a:r>
          </a:p>
          <a:p>
            <a:pPr marL="0" marR="0" lvl="0" indent="0" algn="l" defTabSz="914400" rtl="1" eaLnBrk="0" fontAlgn="base" latinLnBrk="0" hangingPunct="0">
              <a:lnSpc>
                <a:spcPct val="100000"/>
              </a:lnSpc>
              <a:spcBef>
                <a:spcPct val="0"/>
              </a:spcBef>
              <a:spcAft>
                <a:spcPct val="0"/>
              </a:spcAft>
              <a:buClrTx/>
              <a:buSzTx/>
              <a:buFontTx/>
              <a:buNone/>
              <a:tabLst>
                <a:tab pos="358775" algn="l"/>
              </a:tabLst>
            </a:pPr>
            <a:endParaRPr lang="ar-IQ" sz="1500" dirty="0">
              <a:latin typeface="Simplified Arabic" panose="02020603050405020304" pitchFamily="18" charset="-78"/>
              <a:cs typeface="Simplified Arabic" panose="02020603050405020304" pitchFamily="18" charset="-78"/>
            </a:endParaRPr>
          </a:p>
          <a:p>
            <a:pPr marL="0" marR="0" lvl="0" indent="0" algn="l" defTabSz="914400" rtl="1" eaLnBrk="0" fontAlgn="base" latinLnBrk="0" hangingPunct="0">
              <a:lnSpc>
                <a:spcPct val="100000"/>
              </a:lnSpc>
              <a:spcBef>
                <a:spcPct val="0"/>
              </a:spcBef>
              <a:spcAft>
                <a:spcPct val="0"/>
              </a:spcAft>
              <a:buClrTx/>
              <a:buSzTx/>
              <a:buFontTx/>
              <a:buNone/>
              <a:tabLst>
                <a:tab pos="358775" algn="l"/>
              </a:tabLst>
            </a:pPr>
            <a:endParaRPr kumimoji="0" lang="en-US" sz="800" b="0" i="0" u="none" strike="noStrike" cap="none" normalizeH="0" baseline="0" dirty="0" smtClean="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tabLst>
                <a:tab pos="358775" algn="l"/>
              </a:tabLst>
            </a:pP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1-إختبارات الذكــاء </a:t>
            </a:r>
            <a:r>
              <a:rPr kumimoji="0" lang="en-US" sz="2000" b="1" i="0" u="none" strike="noStrike" cap="none" normalizeH="0" baseline="0" dirty="0" smtClean="0">
                <a:ln>
                  <a:noFill/>
                </a:ln>
                <a:solidFill>
                  <a:schemeClr val="tx1"/>
                </a:solidFill>
                <a:effectLst/>
                <a:ea typeface="Times New Roman" panose="02020603050405020304" pitchFamily="18" charset="0"/>
                <a:cs typeface="+mj-cs"/>
              </a:rPr>
              <a:t>(I. Q.)</a:t>
            </a:r>
            <a:r>
              <a:rPr kumimoji="0" lang="en-US"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  </a:t>
            </a: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                          2- إختبارات الإستعدادات والقدرات الخاصة</a:t>
            </a:r>
            <a:endParaRPr kumimoji="0" lang="en-US" sz="2000" b="1" i="0" u="none" strike="noStrike" cap="none" normalizeH="0" baseline="0" dirty="0" smtClean="0">
              <a:ln>
                <a:noFill/>
              </a:ln>
              <a:solidFill>
                <a:schemeClr val="tx1"/>
              </a:solidFill>
              <a:effectLst/>
              <a:cs typeface="+mj-cs"/>
            </a:endParaRPr>
          </a:p>
          <a:p>
            <a:pPr marL="0" marR="0" lvl="0" indent="0" algn="r" defTabSz="914400" rtl="1" eaLnBrk="0" fontAlgn="base" latinLnBrk="0" hangingPunct="0">
              <a:lnSpc>
                <a:spcPct val="100000"/>
              </a:lnSpc>
              <a:spcBef>
                <a:spcPct val="0"/>
              </a:spcBef>
              <a:spcAft>
                <a:spcPct val="0"/>
              </a:spcAft>
              <a:buClrTx/>
              <a:buSzTx/>
              <a:buFontTx/>
              <a:buNone/>
              <a:tabLst>
                <a:tab pos="358775" algn="l"/>
              </a:tabLst>
            </a:pP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3- إختبارات الشخصية                                 4- الإختبارات المعملية</a:t>
            </a:r>
            <a:endParaRPr kumimoji="0" lang="en-US" sz="2000" b="1" i="0" u="none" strike="noStrike" cap="none" normalizeH="0" baseline="0" dirty="0" smtClean="0">
              <a:ln>
                <a:noFill/>
              </a:ln>
              <a:solidFill>
                <a:schemeClr val="tx1"/>
              </a:solidFill>
              <a:effectLst/>
              <a:cs typeface="+mj-cs"/>
            </a:endParaRPr>
          </a:p>
          <a:p>
            <a:pPr marL="0" marR="0" lvl="0" indent="0" algn="r" defTabSz="914400" rtl="1" eaLnBrk="0" fontAlgn="base" latinLnBrk="0" hangingPunct="0">
              <a:lnSpc>
                <a:spcPct val="100000"/>
              </a:lnSpc>
              <a:spcBef>
                <a:spcPct val="0"/>
              </a:spcBef>
              <a:spcAft>
                <a:spcPct val="0"/>
              </a:spcAft>
              <a:buClrTx/>
              <a:buSzTx/>
              <a:buFontTx/>
              <a:buNone/>
              <a:tabLst>
                <a:tab pos="358775" algn="l"/>
              </a:tabLst>
            </a:pPr>
            <a:r>
              <a:rPr kumimoji="0" lang="ar-IQ" sz="2000" b="1" i="0" u="none" strike="noStrike" cap="none" normalizeH="0" baseline="0" dirty="0" smtClean="0">
                <a:ln>
                  <a:noFill/>
                </a:ln>
                <a:solidFill>
                  <a:schemeClr val="tx1"/>
                </a:solidFill>
                <a:effectLst/>
                <a:latin typeface="Simplified Arabic" panose="02020603050405020304" pitchFamily="18" charset="-78"/>
                <a:ea typeface="Times New Roman" panose="02020603050405020304" pitchFamily="18" charset="0"/>
                <a:cs typeface="+mj-cs"/>
              </a:rPr>
              <a:t>5- إختبارات التحصيل</a:t>
            </a:r>
            <a:endParaRPr kumimoji="0" lang="en-US" sz="2000" b="1" i="0" u="none" strike="noStrike" cap="none" normalizeH="0" baseline="0" dirty="0" smtClean="0">
              <a:ln>
                <a:noFill/>
              </a:ln>
              <a:solidFill>
                <a:schemeClr val="tx1"/>
              </a:solidFill>
              <a:effectLst/>
              <a:cs typeface="+mj-cs"/>
            </a:endParaRPr>
          </a:p>
          <a:p>
            <a:pPr marL="0" marR="0" lvl="0" indent="0" algn="l" defTabSz="914400" rtl="0" eaLnBrk="0" fontAlgn="base" latinLnBrk="0" hangingPunct="0">
              <a:lnSpc>
                <a:spcPct val="100000"/>
              </a:lnSpc>
              <a:spcBef>
                <a:spcPct val="0"/>
              </a:spcBef>
              <a:spcAft>
                <a:spcPct val="0"/>
              </a:spcAft>
              <a:buClrTx/>
              <a:buSzTx/>
              <a:buFontTx/>
              <a:buNone/>
              <a:tabLst>
                <a:tab pos="358775" algn="l"/>
              </a:tabLst>
            </a:pPr>
            <a:endParaRPr kumimoji="0" lang="en-US" sz="1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Equal 7"/>
          <p:cNvSpPr/>
          <p:nvPr/>
        </p:nvSpPr>
        <p:spPr>
          <a:xfrm>
            <a:off x="7280694" y="3131389"/>
            <a:ext cx="45719" cy="1354347"/>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Curved Left Arrow 8"/>
          <p:cNvSpPr/>
          <p:nvPr/>
        </p:nvSpPr>
        <p:spPr>
          <a:xfrm>
            <a:off x="9204385" y="1043796"/>
            <a:ext cx="1138687" cy="119044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8505707"/>
      </p:ext>
    </p:extLst>
  </p:cSld>
  <p:clrMapOvr>
    <a:masterClrMapping/>
  </p:clrMapOvr>
  <mc:AlternateContent xmlns:mc="http://schemas.openxmlformats.org/markup-compatibility/2006">
    <mc:Choice xmlns:p14="http://schemas.microsoft.com/office/powerpoint/2010/main" Requires="p14">
      <p:transition spd="slow" p14:dur="3900" advTm="30000">
        <p14:glitter pattern="hexagon"/>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16510" lvl="0" indent="-285750" rtl="1">
              <a:spcBef>
                <a:spcPct val="20000"/>
              </a:spcBef>
            </a:pPr>
            <a:r>
              <a:rPr lang="ar-IQ" sz="2400" b="1" dirty="0" smtClean="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smtClean="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r>
            <a:br>
              <a:rPr lang="ar-IQ" sz="24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br>
            <a:r>
              <a:rPr lang="ar-IQ" sz="2400" b="1" dirty="0" smtClean="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أدوات </a:t>
            </a:r>
            <a:r>
              <a:rPr lang="ar-IQ" sz="24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جمع المعلومات والبيانـــات</a:t>
            </a:r>
            <a:r>
              <a:rPr lang="en-US" sz="1800" b="1" dirty="0">
                <a:ln>
                  <a:noFill/>
                </a:ln>
                <a:solidFill>
                  <a:srgbClr val="FF0000"/>
                </a:solidFill>
                <a:latin typeface="Times New Roman" panose="02020603050405020304" pitchFamily="18" charset="0"/>
                <a:ea typeface="Times New Roman" panose="02020603050405020304" pitchFamily="18" charset="0"/>
              </a:rPr>
              <a:t/>
            </a:r>
            <a:br>
              <a:rPr lang="en-US" sz="1800" b="1" dirty="0">
                <a:ln>
                  <a:noFill/>
                </a:ln>
                <a:solidFill>
                  <a:srgbClr val="FF0000"/>
                </a:solidFill>
                <a:latin typeface="Times New Roman" panose="02020603050405020304" pitchFamily="18" charset="0"/>
                <a:ea typeface="Times New Roman" panose="02020603050405020304" pitchFamily="18" charset="0"/>
              </a:rPr>
            </a:br>
            <a:endParaRPr lang="en-US" sz="5400"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lgn="justLow" rtl="1">
              <a:spcAft>
                <a:spcPts val="0"/>
              </a:spcAft>
              <a:buNone/>
            </a:pP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3</a:t>
            </a:r>
            <a:r>
              <a:rPr lang="ar-IQ"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الملاحظـــة </a:t>
            </a:r>
            <a:r>
              <a:rPr lang="en-US"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(Observation)</a:t>
            </a:r>
            <a:endParaRPr lang="en-US" sz="1800" dirty="0">
              <a:solidFill>
                <a:srgbClr val="00B050"/>
              </a:solidFill>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هي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المشاهدة الدقيقة أو المراقبة لسلوك أو ظاهرة ما، وتسجيل الملاحظات عنها. بالإستعانة بأساليب الدراسة المناسبة لطبيعة ذلك السلوك أو تلك الظاهرة بغية تحقيق أفضل النتائج وأدق المعلومات.</a:t>
            </a:r>
            <a:endParaRPr lang="en-US" sz="1800" dirty="0">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تستخدم </a:t>
            </a:r>
            <a:r>
              <a:rPr lang="ar-IQ" dirty="0">
                <a:latin typeface="Times New Roman" panose="02020603050405020304" pitchFamily="18" charset="0"/>
                <a:ea typeface="Times New Roman" panose="02020603050405020304" pitchFamily="18" charset="0"/>
                <a:cs typeface="Simplified Arabic" panose="02020603050405020304" pitchFamily="18" charset="-78"/>
              </a:rPr>
              <a:t>طريقة الملاحظة عادةً لتلك الظواهر والسلوكيات التي لا تسهّل دراستها بالوسائل الأخرى، وتؤدي الملاحظة دوراً أساسياً في الحصول على معلومات عن السلوك في المواقف الطبيعية التي يتفاعل بها الفرد مع العوامل التي تُحيط به وتعنيه.</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b="1" u="dotted"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أمثلـة</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b="1"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سلوك الأطفال أثناء اللعب أو الأكل) – (تحليل سلوك المعلم في الصف عن طريق ملاحظة تصرفاته أثناء قيامه بالتدريس) – (الدور الذي يقوم به عدد من المُدراء في مدارسهم وأنماط سلوكهم الإداري) – (التفاعل بين المدرسين والطلبة في صف من الصفوف) – (السلوك العدواني لعدد من الطلبة) – (كفاءة المدرسين في التدريس)...إلخ، هذه الدراسات وغيرها تصلح فيها طريقة الملاحظة.</a:t>
            </a:r>
            <a:endParaRPr lang="en-US" sz="1800" b="1" dirty="0">
              <a:solidFill>
                <a:srgbClr val="0070C0"/>
              </a:solidFill>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8950911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ractur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25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25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25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25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arn(inVertical)">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1" y="2303253"/>
            <a:ext cx="9530750" cy="31917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862642"/>
            <a:ext cx="9601196" cy="5013226"/>
          </a:xfrm>
        </p:spPr>
        <p:txBody>
          <a:bodyPr>
            <a:normAutofit/>
          </a:bodyPr>
          <a:lstStyle/>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وتختلف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الملاحظة المباشرة كطريقة علمية لجمع المعلومات في دراسة من الدراسات عن الملاحظة العارضة والتي نبني عليها كثيراً من مفاهيمنا وأحكامنا عن الناس والأشياء والظواهـر. </a:t>
            </a:r>
            <a:r>
              <a:rPr lang="ar-IQ" sz="1800" dirty="0" smtClean="0">
                <a:latin typeface="Times New Roman" panose="02020603050405020304" pitchFamily="18" charset="0"/>
                <a:ea typeface="Times New Roman" panose="02020603050405020304" pitchFamily="18" charset="0"/>
              </a:rPr>
              <a:t>   </a:t>
            </a:r>
          </a:p>
          <a:p>
            <a:pPr marL="0" indent="0" algn="justLow" rtl="1">
              <a:spcAft>
                <a:spcPts val="0"/>
              </a:spcAft>
              <a:buNone/>
            </a:pPr>
            <a:r>
              <a:rPr lang="ar-IQ" sz="1800" dirty="0">
                <a:latin typeface="Times New Roman" panose="02020603050405020304" pitchFamily="18" charset="0"/>
                <a:ea typeface="Times New Roman" panose="02020603050405020304" pitchFamily="18" charset="0"/>
                <a:cs typeface="Simplified Arabic" panose="02020603050405020304" pitchFamily="18" charset="-78"/>
              </a:rPr>
              <a:t> </a:t>
            </a:r>
            <a:r>
              <a:rPr lang="ar-IQ" sz="18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فالملاحظة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العلمية تتوخى الدقة والموضوعية، وتتجنب التحيّزات (أو تخفف من حدتها على الأقل)... وهي تعتمد بالدرجة الأولى على قابلية الباحث وقدرته على الصبر والإنتظار وتسجيل المعلومات والإستفادة منها. لذا فلابد من التخطيط المُحكم لرصد الظاهرة بما يضمن الموضوعية من ناحية، واتصال البيانات التي يجمعها بالظاهرة إتصالاً وثيقاً من ناحية أخرى.</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ثمة </a:t>
            </a:r>
            <a:r>
              <a:rPr lang="ar-IQ" dirty="0">
                <a:latin typeface="Times New Roman" panose="02020603050405020304" pitchFamily="18" charset="0"/>
                <a:ea typeface="Times New Roman" panose="02020603050405020304" pitchFamily="18" charset="0"/>
                <a:cs typeface="Simplified Arabic" panose="02020603050405020304" pitchFamily="18" charset="-78"/>
              </a:rPr>
              <a:t>صعوبة تتعلّق بطريقة الملاحظة، وهي تأثير وجود الشخص المُلاحِظ في الموقف الذي يقوم بملاحظته، ونذكر على سبيل المثال أن المدرس والطلبة يتغيّر سلوكهم في الصف كموقف تعليمي (عادةً) إذا دخل الصف شخص ما، خاصةً إذا كان غرضه من الدخول هو الملاحظة. ومن أجل هذا تزوّد الصفوف التجريبية بغُرف مُلحقة أو يمكن إستخدام أجهزة تصوير وتسجيل في مواقع خفية من الصف أو مكان الملاحظة. أو يُنصح الباحث بأن يدخل الصف عدة مرات قبل أن يبدأ عملية الملاحظة لكي لا يصبح دخوله مصدر قلق وإهتمام من أفراده.</a:t>
            </a:r>
            <a:endParaRPr lang="en-US" dirty="0"/>
          </a:p>
        </p:txBody>
      </p:sp>
    </p:spTree>
    <p:extLst>
      <p:ext uri="{BB962C8B-B14F-4D97-AF65-F5344CB8AC3E}">
        <p14:creationId xmlns:p14="http://schemas.microsoft.com/office/powerpoint/2010/main" val="2832847946"/>
      </p:ext>
    </p:extLst>
  </p:cSld>
  <p:clrMapOvr>
    <a:masterClrMapping/>
  </p:clrMapOvr>
  <mc:AlternateContent xmlns:mc="http://schemas.openxmlformats.org/markup-compatibility/2006">
    <mc:Choice xmlns:p14="http://schemas.microsoft.com/office/powerpoint/2010/main" Requires="p14">
      <p:transition spd="slow" p14:dur="800" advTm="31000">
        <p:circle/>
      </p:transition>
    </mc:Choice>
    <mc:Fallback>
      <p:transition spd="slow" advTm="3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وهناك </a:t>
            </a:r>
            <a:r>
              <a:rPr lang="ar-IQ" dirty="0">
                <a:latin typeface="Times New Roman" panose="02020603050405020304" pitchFamily="18" charset="0"/>
                <a:ea typeface="Times New Roman" panose="02020603050405020304" pitchFamily="18" charset="0"/>
                <a:cs typeface="Simplified Arabic" panose="02020603050405020304" pitchFamily="18" charset="-78"/>
              </a:rPr>
              <a:t>صعوبة أخرى؛هي عامل الوقت، إذ إن إستخدام الملاحظة تستهلك وقتاً طويلاً، فيجد الباحث نفسه مضطراً نتيجة لذلك إلى أخذ عدد محدود من الأفراد أو المواقف، مما قد يؤثر على سلامة إجراءآت البحث وبالتالي نتائجه. هذا فضلاً عن عوامل أخرى مثل تعرّض البحث لخطأ التحيّز بسبب الإختلاف في الشخصية في حالة إعتماد الباحث على ملاحظين آخرين. وقد لا يتمكن الباحث من التنبوء في أحيان كثيرة من وقوع حدث ليتسنى له تسجيله أو ملاحظته ساعة حدوثه.</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Curved Right Arrow 3"/>
          <p:cNvSpPr/>
          <p:nvPr/>
        </p:nvSpPr>
        <p:spPr>
          <a:xfrm flipH="1">
            <a:off x="9911749" y="1259457"/>
            <a:ext cx="767751" cy="10783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01391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allOver"/>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25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50830" y="2294626"/>
            <a:ext cx="9583947" cy="198408"/>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810883"/>
            <a:ext cx="9601196" cy="5365630"/>
          </a:xfrm>
        </p:spPr>
        <p:txBody>
          <a:bodyPr>
            <a:normAutofit fontScale="92500" lnSpcReduction="10000"/>
          </a:bodyPr>
          <a:lstStyle/>
          <a:p>
            <a:pPr marL="0" indent="0" algn="justLow" rtl="1">
              <a:spcAft>
                <a:spcPts val="0"/>
              </a:spcAft>
              <a:buNone/>
            </a:pP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إستمارة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الملاحظة</a:t>
            </a:r>
            <a:endParaRPr lang="en-US" sz="1800" dirty="0">
              <a:solidFill>
                <a:srgbClr val="FF0000"/>
              </a:solidFill>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mj-cs"/>
              </a:rPr>
              <a:t>    تجري </a:t>
            </a:r>
            <a:r>
              <a:rPr lang="ar-IQ" dirty="0">
                <a:latin typeface="Times New Roman" panose="02020603050405020304" pitchFamily="18" charset="0"/>
                <a:ea typeface="Times New Roman" panose="02020603050405020304" pitchFamily="18" charset="0"/>
                <a:cs typeface="+mj-cs"/>
              </a:rPr>
              <a:t>الملاحظة عادة وفق إستمارة أو بطاقة أو نموذج يكون دليل الباحث في ملاحظته وأداته في جمع المعلومات وتسجيلها. من خلال وضع علامة أمام كل عنصر يؤيد بها وجوده أوعدم وجوده، وهذا ما يُعرف بإسم  (مقياس التقدير </a:t>
            </a:r>
            <a:r>
              <a:rPr lang="en-US" dirty="0">
                <a:latin typeface="Times New Roman" panose="02020603050405020304" pitchFamily="18" charset="0"/>
                <a:ea typeface="Times New Roman" panose="02020603050405020304" pitchFamily="18" charset="0"/>
                <a:cs typeface="+mj-cs"/>
              </a:rPr>
              <a:t>Rating Scale</a:t>
            </a:r>
            <a:r>
              <a:rPr lang="ar-IQ" dirty="0">
                <a:latin typeface="Times New Roman" panose="02020603050405020304" pitchFamily="18" charset="0"/>
                <a:ea typeface="Times New Roman" panose="02020603050405020304" pitchFamily="18" charset="0"/>
                <a:cs typeface="+mj-cs"/>
              </a:rPr>
              <a:t>) وفيه يقوم الملاحظ بتقدير النشاط أو السلوك وفق أحد المستويات التي يحددها المقياس. وهذه المستويات قد تكون ثلاثة </a:t>
            </a:r>
            <a:r>
              <a:rPr lang="ar-IQ" dirty="0" smtClean="0">
                <a:latin typeface="Times New Roman" panose="02020603050405020304" pitchFamily="18" charset="0"/>
                <a:ea typeface="Times New Roman" panose="02020603050405020304" pitchFamily="18" charset="0"/>
                <a:cs typeface="+mj-cs"/>
              </a:rPr>
              <a:t>..</a:t>
            </a:r>
          </a:p>
          <a:p>
            <a:pPr indent="457200" algn="justLow" rtl="1">
              <a:spcAft>
                <a:spcPts val="0"/>
              </a:spcAft>
            </a:pPr>
            <a:endParaRPr lang="ar-IQ" sz="1800" dirty="0">
              <a:latin typeface="Times New Roman" panose="02020603050405020304" pitchFamily="18" charset="0"/>
              <a:ea typeface="Times New Roman" panose="02020603050405020304" pitchFamily="18" charset="0"/>
              <a:cs typeface="Simplified Arabic" panose="02020603050405020304" pitchFamily="18" charset="-78"/>
            </a:endParaRPr>
          </a:p>
          <a:p>
            <a:pPr indent="457200" algn="justLow" rtl="1">
              <a:spcAft>
                <a:spcPts val="0"/>
              </a:spcAft>
            </a:pPr>
            <a:endParaRPr lang="ar-IQ" sz="18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indent="457200" algn="justLow" rtl="1">
              <a:spcAft>
                <a:spcPts val="0"/>
              </a:spcAft>
            </a:pPr>
            <a:endParaRPr lang="ar-IQ" sz="1800" dirty="0">
              <a:latin typeface="Times New Roman" panose="02020603050405020304" pitchFamily="18" charset="0"/>
              <a:ea typeface="Times New Roman" panose="02020603050405020304" pitchFamily="18" charset="0"/>
              <a:cs typeface="Simplified Arabic" panose="02020603050405020304" pitchFamily="18" charset="-78"/>
            </a:endParaRPr>
          </a:p>
          <a:p>
            <a:pPr indent="457200" algn="justLow" rtl="1">
              <a:spcAft>
                <a:spcPts val="0"/>
              </a:spcAft>
            </a:pPr>
            <a:endParaRPr lang="ar-IQ" sz="18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indent="457200" algn="justLow" rtl="1">
              <a:spcAft>
                <a:spcPts val="0"/>
              </a:spcAft>
            </a:pPr>
            <a:endParaRPr lang="ar-IQ" sz="1800" dirty="0">
              <a:latin typeface="Times New Roman" panose="02020603050405020304" pitchFamily="18" charset="0"/>
              <a:ea typeface="Times New Roman" panose="02020603050405020304" pitchFamily="18" charset="0"/>
              <a:cs typeface="Simplified Arabic" panose="02020603050405020304" pitchFamily="18" charset="-78"/>
            </a:endParaRPr>
          </a:p>
          <a:p>
            <a:pPr indent="457200" algn="justLow" rtl="1">
              <a:spcAft>
                <a:spcPts val="0"/>
              </a:spcAft>
            </a:pPr>
            <a:endParaRPr lang="ar-IQ" sz="1800" dirty="0" smtClean="0">
              <a:latin typeface="Times New Roman" panose="02020603050405020304" pitchFamily="18" charset="0"/>
              <a:ea typeface="Times New Roman" panose="02020603050405020304" pitchFamily="18" charset="0"/>
              <a:cs typeface="Simplified Arabic" panose="02020603050405020304" pitchFamily="18" charset="-78"/>
            </a:endParaRPr>
          </a:p>
          <a:p>
            <a:pPr indent="0" algn="justLow" rtl="1">
              <a:spcAft>
                <a:spcPts val="0"/>
              </a:spcAft>
              <a:buNone/>
            </a:pPr>
            <a:r>
              <a:rPr lang="ar-IQ" dirty="0" smtClean="0">
                <a:solidFill>
                  <a:schemeClr val="tx1"/>
                </a:solidFill>
                <a:latin typeface="Times New Roman" panose="02020603050405020304" pitchFamily="18" charset="0"/>
                <a:ea typeface="Times New Roman" panose="02020603050405020304" pitchFamily="18" charset="0"/>
                <a:cs typeface="+mj-cs"/>
              </a:rPr>
              <a:t>او خمس مستويات</a:t>
            </a:r>
          </a:p>
          <a:p>
            <a:pPr indent="0" algn="justLow" rtl="1">
              <a:spcAft>
                <a:spcPts val="0"/>
              </a:spcAft>
              <a:buNone/>
            </a:pPr>
            <a:endParaRPr lang="ar-IQ" dirty="0" smtClean="0">
              <a:latin typeface="Times New Roman" panose="02020603050405020304" pitchFamily="18" charset="0"/>
              <a:ea typeface="Times New Roman" panose="02020603050405020304" pitchFamily="18" charset="0"/>
              <a:cs typeface="+mj-cs"/>
            </a:endParaRPr>
          </a:p>
          <a:p>
            <a:pPr indent="0" algn="justLow" rtl="1">
              <a:spcAft>
                <a:spcPts val="0"/>
              </a:spcAft>
              <a:buNone/>
            </a:pPr>
            <a:endParaRPr lang="ar-IQ" dirty="0">
              <a:latin typeface="Times New Roman" panose="02020603050405020304" pitchFamily="18" charset="0"/>
              <a:ea typeface="Times New Roman" panose="02020603050405020304" pitchFamily="18" charset="0"/>
              <a:cs typeface="+mj-cs"/>
            </a:endParaRPr>
          </a:p>
          <a:p>
            <a:pPr indent="0" algn="justLow" rtl="1">
              <a:spcAft>
                <a:spcPts val="0"/>
              </a:spcAft>
              <a:buNone/>
            </a:pPr>
            <a:endParaRPr lang="ar-IQ" dirty="0" smtClean="0">
              <a:latin typeface="Times New Roman" panose="02020603050405020304" pitchFamily="18" charset="0"/>
              <a:ea typeface="Times New Roman" panose="02020603050405020304" pitchFamily="18" charset="0"/>
              <a:cs typeface="+mj-cs"/>
            </a:endParaRPr>
          </a:p>
          <a:p>
            <a:pPr marL="302260" indent="0" algn="justLow" rtl="1">
              <a:spcAft>
                <a:spcPts val="0"/>
              </a:spcAft>
              <a:buNone/>
            </a:pPr>
            <a:r>
              <a:rPr lang="ar-IQ" dirty="0">
                <a:latin typeface="Times New Roman" panose="02020603050405020304" pitchFamily="18" charset="0"/>
                <a:ea typeface="Times New Roman" panose="02020603050405020304" pitchFamily="18" charset="0"/>
                <a:cs typeface="Simplified Arabic" panose="02020603050405020304" pitchFamily="18" charset="-78"/>
              </a:rPr>
              <a:t> وإذا زادت المستويات في المقياس عن هذا الحد زادت صعوبة التقدير.</a:t>
            </a:r>
            <a:endParaRPr lang="en-US" sz="1800" dirty="0">
              <a:latin typeface="Times New Roman" panose="02020603050405020304" pitchFamily="18" charset="0"/>
              <a:ea typeface="Times New Roman" panose="02020603050405020304" pitchFamily="18" charset="0"/>
            </a:endParaRPr>
          </a:p>
          <a:p>
            <a:pPr indent="0" algn="justLow" rtl="1">
              <a:spcAft>
                <a:spcPts val="0"/>
              </a:spcAft>
              <a:buNone/>
            </a:pPr>
            <a:endParaRPr lang="en-US" dirty="0">
              <a:latin typeface="Times New Roman" panose="02020603050405020304" pitchFamily="18" charset="0"/>
              <a:ea typeface="Times New Roman" panose="02020603050405020304" pitchFamily="18" charset="0"/>
              <a:cs typeface="+mj-cs"/>
            </a:endParaRPr>
          </a:p>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474868825"/>
              </p:ext>
            </p:extLst>
          </p:nvPr>
        </p:nvGraphicFramePr>
        <p:xfrm>
          <a:off x="2092385" y="3273085"/>
          <a:ext cx="8127999" cy="370840"/>
        </p:xfrm>
        <a:graphic>
          <a:graphicData uri="http://schemas.openxmlformats.org/drawingml/2006/table">
            <a:tbl>
              <a:tblPr firstRow="1" bandRow="1">
                <a:tableStyleId>{5940675A-B579-460E-94D1-54222C63F5DA}</a:tableStyleId>
              </a:tblPr>
              <a:tblGrid>
                <a:gridCol w="2709333"/>
                <a:gridCol w="2709333"/>
                <a:gridCol w="2709333"/>
              </a:tblGrid>
              <a:tr h="370840">
                <a:tc>
                  <a:txBody>
                    <a:bodyPr/>
                    <a:lstStyle/>
                    <a:p>
                      <a:pPr algn="ctr"/>
                      <a:r>
                        <a:rPr lang="ar-IQ" b="1" dirty="0" smtClean="0">
                          <a:cs typeface="+mj-cs"/>
                        </a:rPr>
                        <a:t>دون المتوسط</a:t>
                      </a:r>
                      <a:endParaRPr lang="en-US" b="1" dirty="0">
                        <a:cs typeface="+mj-cs"/>
                      </a:endParaRPr>
                    </a:p>
                  </a:txBody>
                  <a:tcPr/>
                </a:tc>
                <a:tc>
                  <a:txBody>
                    <a:bodyPr/>
                    <a:lstStyle/>
                    <a:p>
                      <a:pPr algn="ctr"/>
                      <a:r>
                        <a:rPr lang="ar-IQ" b="1" dirty="0" smtClean="0">
                          <a:cs typeface="+mj-cs"/>
                        </a:rPr>
                        <a:t>متوسط</a:t>
                      </a:r>
                      <a:endParaRPr lang="en-US" b="1" dirty="0">
                        <a:cs typeface="+mj-cs"/>
                      </a:endParaRPr>
                    </a:p>
                  </a:txBody>
                  <a:tcPr/>
                </a:tc>
                <a:tc>
                  <a:txBody>
                    <a:bodyPr/>
                    <a:lstStyle/>
                    <a:p>
                      <a:pPr algn="ctr"/>
                      <a:r>
                        <a:rPr lang="ar-IQ" b="1" dirty="0" smtClean="0">
                          <a:cs typeface="+mj-cs"/>
                        </a:rPr>
                        <a:t>فوق المتوسط</a:t>
                      </a:r>
                      <a:endParaRPr lang="en-US" b="1" dirty="0">
                        <a:cs typeface="+mj-cs"/>
                      </a:endParaRPr>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813598399"/>
              </p:ext>
            </p:extLst>
          </p:nvPr>
        </p:nvGraphicFramePr>
        <p:xfrm>
          <a:off x="2066505" y="4864179"/>
          <a:ext cx="8128000" cy="365760"/>
        </p:xfrm>
        <a:graphic>
          <a:graphicData uri="http://schemas.openxmlformats.org/drawingml/2006/table">
            <a:tbl>
              <a:tblPr firstRow="1" bandRow="1">
                <a:tableStyleId>{5940675A-B579-460E-94D1-54222C63F5DA}</a:tableStyleId>
              </a:tblPr>
              <a:tblGrid>
                <a:gridCol w="1625600"/>
                <a:gridCol w="1625600"/>
                <a:gridCol w="1625600"/>
                <a:gridCol w="1625600"/>
                <a:gridCol w="1625600"/>
              </a:tblGrid>
              <a:tr h="0">
                <a:tc>
                  <a:txBody>
                    <a:bodyPr/>
                    <a:lstStyle/>
                    <a:p>
                      <a:pPr algn="ctr"/>
                      <a:r>
                        <a:rPr lang="ar-IQ" b="1" dirty="0" smtClean="0">
                          <a:cs typeface="+mj-cs"/>
                        </a:rPr>
                        <a:t>ضعيف جدا</a:t>
                      </a:r>
                      <a:endParaRPr lang="en-US" b="1" dirty="0">
                        <a:cs typeface="+mj-cs"/>
                      </a:endParaRPr>
                    </a:p>
                  </a:txBody>
                  <a:tcPr/>
                </a:tc>
                <a:tc>
                  <a:txBody>
                    <a:bodyPr/>
                    <a:lstStyle/>
                    <a:p>
                      <a:pPr algn="ctr"/>
                      <a:r>
                        <a:rPr lang="ar-IQ" b="1" dirty="0" smtClean="0">
                          <a:cs typeface="+mj-cs"/>
                        </a:rPr>
                        <a:t>ضعيف</a:t>
                      </a:r>
                      <a:endParaRPr lang="en-US" b="1" dirty="0">
                        <a:cs typeface="+mj-cs"/>
                      </a:endParaRPr>
                    </a:p>
                  </a:txBody>
                  <a:tcPr/>
                </a:tc>
                <a:tc>
                  <a:txBody>
                    <a:bodyPr/>
                    <a:lstStyle/>
                    <a:p>
                      <a:pPr algn="ctr"/>
                      <a:r>
                        <a:rPr lang="ar-IQ" b="1" dirty="0" smtClean="0">
                          <a:cs typeface="+mj-cs"/>
                        </a:rPr>
                        <a:t>مقبول</a:t>
                      </a:r>
                      <a:endParaRPr lang="en-US" b="1" dirty="0">
                        <a:cs typeface="+mj-cs"/>
                      </a:endParaRPr>
                    </a:p>
                  </a:txBody>
                  <a:tcPr/>
                </a:tc>
                <a:tc>
                  <a:txBody>
                    <a:bodyPr/>
                    <a:lstStyle/>
                    <a:p>
                      <a:pPr algn="ctr"/>
                      <a:r>
                        <a:rPr lang="ar-IQ" b="1" dirty="0" smtClean="0">
                          <a:cs typeface="+mj-cs"/>
                        </a:rPr>
                        <a:t>جيد</a:t>
                      </a:r>
                      <a:endParaRPr lang="en-US" b="1" dirty="0">
                        <a:cs typeface="+mj-cs"/>
                      </a:endParaRPr>
                    </a:p>
                  </a:txBody>
                  <a:tcPr/>
                </a:tc>
                <a:tc>
                  <a:txBody>
                    <a:bodyPr/>
                    <a:lstStyle/>
                    <a:p>
                      <a:pPr algn="ctr"/>
                      <a:r>
                        <a:rPr lang="ar-IQ" b="1" dirty="0" smtClean="0">
                          <a:cs typeface="+mj-cs"/>
                        </a:rPr>
                        <a:t>جيد جدا</a:t>
                      </a:r>
                      <a:endParaRPr lang="en-US" b="1" dirty="0">
                        <a:cs typeface="+mj-cs"/>
                      </a:endParaRPr>
                    </a:p>
                  </a:txBody>
                  <a:tcPr/>
                </a:tc>
              </a:tr>
            </a:tbl>
          </a:graphicData>
        </a:graphic>
      </p:graphicFrame>
    </p:spTree>
    <p:extLst>
      <p:ext uri="{BB962C8B-B14F-4D97-AF65-F5344CB8AC3E}">
        <p14:creationId xmlns:p14="http://schemas.microsoft.com/office/powerpoint/2010/main" val="17148440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drape"/>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25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25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80">
                                          <p:stCondLst>
                                            <p:cond delay="0"/>
                                          </p:stCondLst>
                                        </p:cTn>
                                        <p:tgtEl>
                                          <p:spTgt spid="3">
                                            <p:txEl>
                                              <p:pRg st="8" end="8"/>
                                            </p:txEl>
                                          </p:spTgt>
                                        </p:tgtEl>
                                      </p:cBhvr>
                                    </p:animEffect>
                                    <p:anim calcmode="lin" valueType="num">
                                      <p:cBhvr>
                                        <p:cTn id="44"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8" end="8"/>
                                            </p:txEl>
                                          </p:spTgt>
                                        </p:tgtEl>
                                      </p:cBhvr>
                                      <p:to x="100000" y="60000"/>
                                    </p:animScale>
                                    <p:animScale>
                                      <p:cBhvr>
                                        <p:cTn id="50" dur="166" decel="50000">
                                          <p:stCondLst>
                                            <p:cond delay="676"/>
                                          </p:stCondLst>
                                        </p:cTn>
                                        <p:tgtEl>
                                          <p:spTgt spid="3">
                                            <p:txEl>
                                              <p:pRg st="8" end="8"/>
                                            </p:txEl>
                                          </p:spTgt>
                                        </p:tgtEl>
                                      </p:cBhvr>
                                      <p:to x="100000" y="100000"/>
                                    </p:animScale>
                                    <p:animScale>
                                      <p:cBhvr>
                                        <p:cTn id="51" dur="26">
                                          <p:stCondLst>
                                            <p:cond delay="1312"/>
                                          </p:stCondLst>
                                        </p:cTn>
                                        <p:tgtEl>
                                          <p:spTgt spid="3">
                                            <p:txEl>
                                              <p:pRg st="8" end="8"/>
                                            </p:txEl>
                                          </p:spTgt>
                                        </p:tgtEl>
                                      </p:cBhvr>
                                      <p:to x="100000" y="80000"/>
                                    </p:animScale>
                                    <p:animScale>
                                      <p:cBhvr>
                                        <p:cTn id="52" dur="166" decel="50000">
                                          <p:stCondLst>
                                            <p:cond delay="1338"/>
                                          </p:stCondLst>
                                        </p:cTn>
                                        <p:tgtEl>
                                          <p:spTgt spid="3">
                                            <p:txEl>
                                              <p:pRg st="8" end="8"/>
                                            </p:txEl>
                                          </p:spTgt>
                                        </p:tgtEl>
                                      </p:cBhvr>
                                      <p:to x="100000" y="100000"/>
                                    </p:animScale>
                                    <p:animScale>
                                      <p:cBhvr>
                                        <p:cTn id="53" dur="26">
                                          <p:stCondLst>
                                            <p:cond delay="1642"/>
                                          </p:stCondLst>
                                        </p:cTn>
                                        <p:tgtEl>
                                          <p:spTgt spid="3">
                                            <p:txEl>
                                              <p:pRg st="8" end="8"/>
                                            </p:txEl>
                                          </p:spTgt>
                                        </p:tgtEl>
                                      </p:cBhvr>
                                      <p:to x="100000" y="90000"/>
                                    </p:animScale>
                                    <p:animScale>
                                      <p:cBhvr>
                                        <p:cTn id="54" dur="166" decel="50000">
                                          <p:stCondLst>
                                            <p:cond delay="1668"/>
                                          </p:stCondLst>
                                        </p:cTn>
                                        <p:tgtEl>
                                          <p:spTgt spid="3">
                                            <p:txEl>
                                              <p:pRg st="8" end="8"/>
                                            </p:txEl>
                                          </p:spTgt>
                                        </p:tgtEl>
                                      </p:cBhvr>
                                      <p:to x="100000" y="100000"/>
                                    </p:animScale>
                                    <p:animScale>
                                      <p:cBhvr>
                                        <p:cTn id="55" dur="26">
                                          <p:stCondLst>
                                            <p:cond delay="1808"/>
                                          </p:stCondLst>
                                        </p:cTn>
                                        <p:tgtEl>
                                          <p:spTgt spid="3">
                                            <p:txEl>
                                              <p:pRg st="8" end="8"/>
                                            </p:txEl>
                                          </p:spTgt>
                                        </p:tgtEl>
                                      </p:cBhvr>
                                      <p:to x="100000" y="95000"/>
                                    </p:animScale>
                                    <p:animScale>
                                      <p:cBhvr>
                                        <p:cTn id="56" dur="166" decel="50000">
                                          <p:stCondLst>
                                            <p:cond delay="1834"/>
                                          </p:stCondLst>
                                        </p:cTn>
                                        <p:tgtEl>
                                          <p:spTgt spid="3">
                                            <p:txEl>
                                              <p:pRg st="8" end="8"/>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25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wipe(down)">
                                      <p:cBhvr>
                                        <p:cTn id="61" dur="580">
                                          <p:stCondLst>
                                            <p:cond delay="0"/>
                                          </p:stCondLst>
                                        </p:cTn>
                                        <p:tgtEl>
                                          <p:spTgt spid="3">
                                            <p:txEl>
                                              <p:pRg st="12" end="12"/>
                                            </p:txEl>
                                          </p:spTgt>
                                        </p:tgtEl>
                                      </p:cBhvr>
                                    </p:animEffect>
                                    <p:anim calcmode="lin" valueType="num">
                                      <p:cBhvr>
                                        <p:cTn id="62"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12" end="12"/>
                                            </p:txEl>
                                          </p:spTgt>
                                        </p:tgtEl>
                                      </p:cBhvr>
                                      <p:to x="100000" y="60000"/>
                                    </p:animScale>
                                    <p:animScale>
                                      <p:cBhvr>
                                        <p:cTn id="68" dur="166" decel="50000">
                                          <p:stCondLst>
                                            <p:cond delay="676"/>
                                          </p:stCondLst>
                                        </p:cTn>
                                        <p:tgtEl>
                                          <p:spTgt spid="3">
                                            <p:txEl>
                                              <p:pRg st="12" end="12"/>
                                            </p:txEl>
                                          </p:spTgt>
                                        </p:tgtEl>
                                      </p:cBhvr>
                                      <p:to x="100000" y="100000"/>
                                    </p:animScale>
                                    <p:animScale>
                                      <p:cBhvr>
                                        <p:cTn id="69" dur="26">
                                          <p:stCondLst>
                                            <p:cond delay="1312"/>
                                          </p:stCondLst>
                                        </p:cTn>
                                        <p:tgtEl>
                                          <p:spTgt spid="3">
                                            <p:txEl>
                                              <p:pRg st="12" end="12"/>
                                            </p:txEl>
                                          </p:spTgt>
                                        </p:tgtEl>
                                      </p:cBhvr>
                                      <p:to x="100000" y="80000"/>
                                    </p:animScale>
                                    <p:animScale>
                                      <p:cBhvr>
                                        <p:cTn id="70" dur="166" decel="50000">
                                          <p:stCondLst>
                                            <p:cond delay="1338"/>
                                          </p:stCondLst>
                                        </p:cTn>
                                        <p:tgtEl>
                                          <p:spTgt spid="3">
                                            <p:txEl>
                                              <p:pRg st="12" end="12"/>
                                            </p:txEl>
                                          </p:spTgt>
                                        </p:tgtEl>
                                      </p:cBhvr>
                                      <p:to x="100000" y="100000"/>
                                    </p:animScale>
                                    <p:animScale>
                                      <p:cBhvr>
                                        <p:cTn id="71" dur="26">
                                          <p:stCondLst>
                                            <p:cond delay="1642"/>
                                          </p:stCondLst>
                                        </p:cTn>
                                        <p:tgtEl>
                                          <p:spTgt spid="3">
                                            <p:txEl>
                                              <p:pRg st="12" end="12"/>
                                            </p:txEl>
                                          </p:spTgt>
                                        </p:tgtEl>
                                      </p:cBhvr>
                                      <p:to x="100000" y="90000"/>
                                    </p:animScale>
                                    <p:animScale>
                                      <p:cBhvr>
                                        <p:cTn id="72" dur="166" decel="50000">
                                          <p:stCondLst>
                                            <p:cond delay="1668"/>
                                          </p:stCondLst>
                                        </p:cTn>
                                        <p:tgtEl>
                                          <p:spTgt spid="3">
                                            <p:txEl>
                                              <p:pRg st="12" end="12"/>
                                            </p:txEl>
                                          </p:spTgt>
                                        </p:tgtEl>
                                      </p:cBhvr>
                                      <p:to x="100000" y="100000"/>
                                    </p:animScale>
                                    <p:animScale>
                                      <p:cBhvr>
                                        <p:cTn id="73" dur="26">
                                          <p:stCondLst>
                                            <p:cond delay="1808"/>
                                          </p:stCondLst>
                                        </p:cTn>
                                        <p:tgtEl>
                                          <p:spTgt spid="3">
                                            <p:txEl>
                                              <p:pRg st="12" end="12"/>
                                            </p:txEl>
                                          </p:spTgt>
                                        </p:tgtEl>
                                      </p:cBhvr>
                                      <p:to x="100000" y="95000"/>
                                    </p:animScale>
                                    <p:animScale>
                                      <p:cBhvr>
                                        <p:cTn id="74" dur="166" decel="50000">
                                          <p:stCondLst>
                                            <p:cond delay="1834"/>
                                          </p:stCondLst>
                                        </p:cTn>
                                        <p:tgtEl>
                                          <p:spTgt spid="3">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436" y="749219"/>
            <a:ext cx="9601196" cy="1303867"/>
          </a:xfrm>
        </p:spPr>
        <p:txBody>
          <a:bodyPr>
            <a:normAutofit/>
          </a:bodyPr>
          <a:lstStyle/>
          <a:p>
            <a:pPr marL="285750" lvl="0" indent="-285750" algn="r" rtl="1">
              <a:spcBef>
                <a:spcPct val="20000"/>
              </a:spcBef>
            </a:pPr>
            <a:r>
              <a:rPr lang="ar-IQ" sz="2400" b="1" u="sng" dirty="0">
                <a:ln>
                  <a:noFill/>
                </a:ln>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تواجه المُلاحظ الذي يستخدم مقاييس التقدير صعوبات في التسجيل أهمهـا:</a:t>
            </a:r>
            <a:r>
              <a:rPr lang="en-US" sz="1800" dirty="0">
                <a:ln>
                  <a:noFill/>
                </a:ln>
                <a:solidFill>
                  <a:srgbClr val="00B050"/>
                </a:solidFill>
                <a:latin typeface="Times New Roman" panose="02020603050405020304" pitchFamily="18" charset="0"/>
                <a:ea typeface="Times New Roman" panose="02020603050405020304" pitchFamily="18" charset="0"/>
              </a:rPr>
              <a:t/>
            </a:r>
            <a:br>
              <a:rPr lang="en-US" sz="1800" dirty="0">
                <a:ln>
                  <a:noFill/>
                </a:ln>
                <a:solidFill>
                  <a:srgbClr val="00B050"/>
                </a:solidFill>
                <a:latin typeface="Times New Roman" panose="02020603050405020304" pitchFamily="18" charset="0"/>
                <a:ea typeface="Times New Roman" panose="02020603050405020304" pitchFamily="18" charset="0"/>
              </a:rPr>
            </a:br>
            <a:endParaRPr lang="en-US" sz="4800" dirty="0">
              <a:solidFill>
                <a:srgbClr val="00B050"/>
              </a:solidFill>
            </a:endParaRPr>
          </a:p>
        </p:txBody>
      </p:sp>
      <p:sp>
        <p:nvSpPr>
          <p:cNvPr id="4" name="Rectangle 3"/>
          <p:cNvSpPr/>
          <p:nvPr/>
        </p:nvSpPr>
        <p:spPr>
          <a:xfrm>
            <a:off x="1381664" y="2363637"/>
            <a:ext cx="9470366" cy="11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442050" y="1401152"/>
            <a:ext cx="9601196" cy="4628712"/>
          </a:xfrm>
        </p:spPr>
        <p:txBody>
          <a:bodyPr>
            <a:normAutofit/>
          </a:bodyPr>
          <a:lstStyle/>
          <a:p>
            <a:pPr marL="16510" indent="0" algn="r" rtl="1">
              <a:spcAft>
                <a:spcPts val="0"/>
              </a:spcAft>
              <a:buNone/>
            </a:pP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1</a:t>
            </a:r>
            <a:r>
              <a:rPr lang="ar-IQ"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u="dotted"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النزعة إلى المستوى الأعلى في التقدير</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يظهر ذلك واضحاً إذا كان المُلاحظ قليل الخبرة في هذا الشأن. ويُعرف الميل في التقدير نحو المستوى الأعلى للمقياس بـ (خطأ التساهل). مثال ذلك ... ما يحدث عندما يُطلب من مدراء المدارس تقدير كفاءة المدرسين الذين يعملون تحت إشرافهم، فإن هؤلاء المدراء يتجهون إلى  المستوى الأعلى في التقدير، مما يجعل الغالبية العظمى من المدرسين يحظون بتقديرات عالية.</a:t>
            </a:r>
            <a:endParaRPr lang="en-US" sz="1800" dirty="0">
              <a:latin typeface="Times New Roman" panose="02020603050405020304" pitchFamily="18" charset="0"/>
              <a:ea typeface="Times New Roman" panose="02020603050405020304" pitchFamily="18" charset="0"/>
            </a:endParaRPr>
          </a:p>
          <a:p>
            <a:pPr marL="16510" indent="0" algn="r" rtl="1">
              <a:spcAft>
                <a:spcPts val="0"/>
              </a:spcAft>
              <a:buNone/>
            </a:pPr>
            <a:r>
              <a:rPr lang="ar-IQ"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2- </a:t>
            </a:r>
            <a:r>
              <a:rPr lang="ar-IQ" b="1" u="dotted"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الميل إلى المستوى الوسط في المقياس:</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يحدث ذلك عندما تتملك المُلاحظ الحيّرة، فيكون كمن يُمسك العصا من وسطها</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a:t>
            </a:r>
          </a:p>
          <a:p>
            <a:pPr marL="16510" indent="0" algn="r" rtl="1">
              <a:spcAft>
                <a:spcPts val="0"/>
              </a:spcAft>
              <a:buNone/>
            </a:pPr>
            <a:r>
              <a:rPr lang="ar-IQ" sz="1800"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3- </a:t>
            </a:r>
            <a:r>
              <a:rPr lang="ar-IQ" b="1" u="dotted"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تأثير الهالة</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en-US" b="1" u="dotted"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(Hallo Effect)</a:t>
            </a:r>
            <a:r>
              <a:rPr lang="en-US" b="1" u="dotted" dirty="0">
                <a:solidFill>
                  <a:srgbClr val="FF0000"/>
                </a:solidFill>
                <a:latin typeface="Simplified Arabic" panose="02020603050405020304" pitchFamily="18" charset="-78"/>
                <a:ea typeface="Times New Roman" panose="02020603050405020304" pitchFamily="18" charset="0"/>
              </a:rPr>
              <a:t> </a:t>
            </a:r>
            <a:r>
              <a:rPr lang="ar-IQ" b="1" u="dotted" dirty="0" smtClean="0">
                <a:solidFill>
                  <a:srgbClr val="FF0000"/>
                </a:solidFill>
                <a:latin typeface="Simplified Arabic" panose="02020603050405020304" pitchFamily="18" charset="-78"/>
                <a:ea typeface="Times New Roman" panose="02020603050405020304" pitchFamily="18" charset="0"/>
              </a:rPr>
              <a:t>: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ذلك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الذي يتولّد من إنطباع مسبق عن الشخص موضوع الملاحظة، فيؤثر على تقدير المُلاحظ أثناء الملاحظة بالفعل.</a:t>
            </a:r>
            <a:endParaRPr lang="en-US" dirty="0"/>
          </a:p>
        </p:txBody>
      </p:sp>
    </p:spTree>
    <p:extLst>
      <p:ext uri="{BB962C8B-B14F-4D97-AF65-F5344CB8AC3E}">
        <p14:creationId xmlns:p14="http://schemas.microsoft.com/office/powerpoint/2010/main" val="1094168521"/>
      </p:ext>
    </p:extLst>
  </p:cSld>
  <p:clrMapOvr>
    <a:masterClrMapping/>
  </p:clrMapOvr>
  <p:transition spd="slow" advTm="30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25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25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6510" indent="0" algn="justLow" rtl="1">
              <a:spcAft>
                <a:spcPts val="0"/>
              </a:spcAft>
              <a:buNone/>
            </a:pPr>
            <a:r>
              <a:rPr lang="ar-IQ" b="1" u="dbl"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مزايا طريقة الملاحظـــة  </a:t>
            </a:r>
            <a:endParaRPr lang="en-US" sz="1800" b="1" dirty="0">
              <a:solidFill>
                <a:srgbClr val="FF0000"/>
              </a:solidFill>
              <a:latin typeface="Times New Roman" panose="02020603050405020304" pitchFamily="18" charset="0"/>
              <a:ea typeface="Times New Roman" panose="02020603050405020304" pitchFamily="18" charset="0"/>
            </a:endParaRPr>
          </a:p>
          <a:p>
            <a:pPr marL="1651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1.  </a:t>
            </a:r>
            <a:r>
              <a:rPr lang="ar-IQ" dirty="0">
                <a:latin typeface="Times New Roman" panose="02020603050405020304" pitchFamily="18" charset="0"/>
                <a:ea typeface="Times New Roman" panose="02020603050405020304" pitchFamily="18" charset="0"/>
                <a:cs typeface="Simplified Arabic" panose="02020603050405020304" pitchFamily="18" charset="-78"/>
              </a:rPr>
              <a:t>تُعد من أكثر الطرق أو الوسائل المباشرة في دراسة عدد ومجال واسع من الظواهر وخاصة الطبيعية منها، والعديد من جوانب السلوك الإنساني.</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2.  </a:t>
            </a:r>
            <a:r>
              <a:rPr lang="ar-IQ" dirty="0">
                <a:latin typeface="Times New Roman" panose="02020603050405020304" pitchFamily="18" charset="0"/>
                <a:ea typeface="Times New Roman" panose="02020603050405020304" pitchFamily="18" charset="0"/>
                <a:cs typeface="Simplified Arabic" panose="02020603050405020304" pitchFamily="18" charset="-78"/>
              </a:rPr>
              <a:t>تسمح بتسجيل السلوك أو الظاهرة ساعة حدوثه وفي نفس وقت وقوعه.</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3. </a:t>
            </a:r>
            <a:r>
              <a:rPr lang="ar-IQ" dirty="0">
                <a:latin typeface="Times New Roman" panose="02020603050405020304" pitchFamily="18" charset="0"/>
                <a:ea typeface="Times New Roman" panose="02020603050405020304" pitchFamily="18" charset="0"/>
                <a:cs typeface="Simplified Arabic" panose="02020603050405020304" pitchFamily="18" charset="-78"/>
              </a:rPr>
              <a:t>لا تعتمد على الإنعكاسات الماضية، بل تعتمد على مواقف السلوك الآنــي.</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Curved Left Arrow 3"/>
          <p:cNvSpPr/>
          <p:nvPr/>
        </p:nvSpPr>
        <p:spPr>
          <a:xfrm>
            <a:off x="9687464" y="1155939"/>
            <a:ext cx="793630" cy="9920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21530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30000">
        <p15:prstTrans prst="fallOver"/>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25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heel(1)">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25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25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heel(1)">
                                      <p:cBhvr>
                                        <p:cTn id="3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3962" y="2329128"/>
            <a:ext cx="9583947" cy="129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95401" y="759125"/>
            <a:ext cx="9601196" cy="5116743"/>
          </a:xfrm>
        </p:spPr>
        <p:txBody>
          <a:bodyPr>
            <a:normAutofit lnSpcReduction="10000"/>
          </a:bodyPr>
          <a:lstStyle/>
          <a:p>
            <a:pPr marL="0" indent="0" algn="ctr" rtl="1">
              <a:spcAft>
                <a:spcPts val="0"/>
              </a:spcAft>
              <a:buNone/>
            </a:pPr>
            <a:r>
              <a:rPr lang="ar-IQ" sz="28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أدوات جمع المعلومات والبيانـــات</a:t>
            </a:r>
            <a:endParaRPr lang="en-US" sz="2000" dirty="0">
              <a:solidFill>
                <a:srgbClr val="0070C0"/>
              </a:solidFill>
              <a:latin typeface="Times New Roman" panose="02020603050405020304" pitchFamily="18" charset="0"/>
              <a:ea typeface="Times New Roman" panose="02020603050405020304" pitchFamily="18" charset="0"/>
            </a:endParaRPr>
          </a:p>
          <a:p>
            <a:pPr marL="0" indent="0" algn="r" rtl="1">
              <a:spcAft>
                <a:spcPts val="0"/>
              </a:spcAft>
              <a:buNone/>
            </a:pP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4-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الإختبار</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(Test)</a:t>
            </a:r>
            <a:r>
              <a:rPr lang="en-US" b="1" u="sng" dirty="0">
                <a:solidFill>
                  <a:srgbClr val="FF0000"/>
                </a:solidFill>
                <a:latin typeface="Simplified Arabic" panose="02020603050405020304" pitchFamily="18" charset="-78"/>
                <a:ea typeface="Times New Roman" panose="02020603050405020304" pitchFamily="18" charset="0"/>
              </a:rPr>
              <a:t> </a:t>
            </a:r>
            <a:endParaRPr lang="ar-IQ" sz="1800" b="1" dirty="0" smtClean="0">
              <a:solidFill>
                <a:srgbClr val="FF0000"/>
              </a:solidFill>
              <a:latin typeface="Times New Roman" panose="02020603050405020304" pitchFamily="18" charset="0"/>
              <a:ea typeface="Times New Roman" panose="02020603050405020304" pitchFamily="18" charset="0"/>
            </a:endParaRPr>
          </a:p>
          <a:p>
            <a:pPr marL="0" indent="0" algn="r" rtl="1">
              <a:spcAft>
                <a:spcPts val="0"/>
              </a:spcAft>
              <a:buNone/>
            </a:pPr>
            <a:r>
              <a:rPr lang="ar-IQ" sz="1800" dirty="0">
                <a:latin typeface="Times New Roman" panose="02020603050405020304" pitchFamily="18" charset="0"/>
                <a:ea typeface="Times New Roman" panose="02020603050405020304" pitchFamily="18" charset="0"/>
                <a:cs typeface="Simplified Arabic" panose="02020603050405020304" pitchFamily="18" charset="-78"/>
              </a:rPr>
              <a:t> </a:t>
            </a:r>
            <a:r>
              <a:rPr lang="ar-IQ" sz="1800"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هو </a:t>
            </a:r>
            <a:r>
              <a:rPr lang="ar-IQ" dirty="0">
                <a:latin typeface="Times New Roman" panose="02020603050405020304" pitchFamily="18" charset="0"/>
                <a:ea typeface="Times New Roman" panose="02020603050405020304" pitchFamily="18" charset="0"/>
                <a:cs typeface="Simplified Arabic" panose="02020603050405020304" pitchFamily="18" charset="-78"/>
              </a:rPr>
              <a:t>أداة للقياس، وهوعبارة عن مجموعة من الأسئلة أو المواقف التي يُراد من الطالب أو أي شخص أو مادة خاضعة للإختبار الإستجابة لها. والمواقف التي يتضمنها الإختبارلقياس سمة معينة عند الفرد لا تشمل كل الدلالات التي تُشير إلى وجود هذه السمة عند الفرد، وإنما هي عبارة عن عينة يُفترض أن تكون ممثلة لهذه الدلالات أو السمات. وقد تُشير الإختبارات الموضوعية على المواد إلى قياسات صحيحة إذا أتبع فيها المنهج العلمي الصحيح.</a:t>
            </a:r>
            <a:endParaRPr lang="en-US" sz="1800" dirty="0">
              <a:latin typeface="Times New Roman" panose="02020603050405020304" pitchFamily="18" charset="0"/>
              <a:ea typeface="Times New Roman" panose="02020603050405020304" pitchFamily="18" charset="0"/>
            </a:endParaRPr>
          </a:p>
          <a:p>
            <a:pPr marL="16510" indent="0" algn="justLow" rtl="1">
              <a:spcAft>
                <a:spcPts val="0"/>
              </a:spcAft>
              <a:buNone/>
              <a:tabLst>
                <a:tab pos="473710" algn="l"/>
              </a:tabLst>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مواصفات </a:t>
            </a: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الإختبار الجيــد</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b="1" dirty="0">
              <a:solidFill>
                <a:srgbClr val="FF0000"/>
              </a:solidFill>
              <a:latin typeface="Times New Roman" panose="02020603050405020304" pitchFamily="18" charset="0"/>
              <a:ea typeface="Times New Roman" panose="02020603050405020304" pitchFamily="18" charset="0"/>
            </a:endParaRPr>
          </a:p>
          <a:p>
            <a:pPr marL="0" lvl="0" indent="0" algn="justLow" rtl="1">
              <a:spcAft>
                <a:spcPts val="0"/>
              </a:spcAft>
              <a:buNone/>
              <a:tabLst>
                <a:tab pos="473710" algn="l"/>
                <a:tab pos="559435" algn="l"/>
              </a:tabLst>
            </a:pPr>
            <a:r>
              <a:rPr lang="ar-IQ" b="1"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1.الموضوعية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ويعني الإبتعاد عن التحيّز (أي التأثيرات الشخصية أو العارضة).</a:t>
            </a:r>
            <a:endParaRPr lang="en-US" sz="1800" dirty="0">
              <a:latin typeface="Times New Roman" panose="02020603050405020304" pitchFamily="18" charset="0"/>
              <a:ea typeface="Times New Roman" panose="02020603050405020304" pitchFamily="18" charset="0"/>
            </a:endParaRPr>
          </a:p>
          <a:p>
            <a:pPr marL="0" lvl="0" indent="0" algn="justLow" rtl="1">
              <a:spcAft>
                <a:spcPts val="0"/>
              </a:spcAft>
              <a:buNone/>
              <a:tabLst>
                <a:tab pos="473710" algn="l"/>
                <a:tab pos="559435" algn="l"/>
              </a:tabLst>
            </a:pPr>
            <a:r>
              <a:rPr lang="ar-IQ" b="1"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2.الشموليـة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بمعنى إمكانيته على تغطية مفردات البحث جميعها.</a:t>
            </a:r>
            <a:endParaRPr lang="en-US" sz="1800" dirty="0">
              <a:latin typeface="Times New Roman" panose="02020603050405020304" pitchFamily="18" charset="0"/>
              <a:ea typeface="Times New Roman" panose="02020603050405020304" pitchFamily="18" charset="0"/>
            </a:endParaRPr>
          </a:p>
          <a:p>
            <a:pPr marL="0" lvl="0" indent="0" algn="justLow" rtl="1">
              <a:spcAft>
                <a:spcPts val="0"/>
              </a:spcAft>
              <a:buNone/>
            </a:pPr>
            <a:r>
              <a:rPr lang="ar-IQ" b="1"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3.الصــدق</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يعني أن الإختبار يقيس ما وضع لقياسه وله قدرة عالية على التنبؤ، ويمكن ذلك بتقدير صلاحية الإختبارمن خلال عرضه على مجموعة من الخبراء المختصين.</a:t>
            </a:r>
            <a:endParaRPr lang="en-US" sz="1800" dirty="0">
              <a:latin typeface="Times New Roman" panose="02020603050405020304" pitchFamily="18" charset="0"/>
              <a:ea typeface="Times New Roman" panose="02020603050405020304" pitchFamily="18" charset="0"/>
            </a:endParaRPr>
          </a:p>
          <a:p>
            <a:pPr marL="0" lvl="0" indent="0" algn="justLow" rtl="1">
              <a:spcAft>
                <a:spcPts val="0"/>
              </a:spcAft>
              <a:buNone/>
              <a:tabLst>
                <a:tab pos="473710" algn="l"/>
                <a:tab pos="559435" algn="l"/>
              </a:tabLst>
            </a:pPr>
            <a:r>
              <a:rPr lang="ar-IQ" b="1"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4.الثبــات</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بمعنى إعطاء النتائج نفسها باستمرار تكرار تطبيقه.</a:t>
            </a: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73286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advTm="30000">
        <p15:prstTrans prst="origami"/>
      </p:transition>
    </mc:Choice>
    <mc:Fallback>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25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25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25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25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25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25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25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853" y="2311879"/>
            <a:ext cx="9420045" cy="181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12653" y="1112808"/>
            <a:ext cx="9601196" cy="5064985"/>
          </a:xfrm>
        </p:spPr>
        <p:txBody>
          <a:bodyPr>
            <a:normAutofit fontScale="85000" lnSpcReduction="10000"/>
          </a:bodyPr>
          <a:lstStyle/>
          <a:p>
            <a:pPr marL="0" indent="0" algn="justLow" rtl="1">
              <a:spcAft>
                <a:spcPts val="0"/>
              </a:spcAft>
              <a:buNone/>
              <a:tabLst>
                <a:tab pos="473710" algn="l"/>
              </a:tabLst>
            </a:pPr>
            <a:r>
              <a:rPr lang="ar-IQ" sz="2800"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أهمية الإختبــارات:</a:t>
            </a:r>
            <a:endParaRPr lang="en-US" sz="2000"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tabLst>
                <a:tab pos="359410" algn="l"/>
              </a:tabLst>
            </a:pPr>
            <a:r>
              <a:rPr lang="ar-IQ" sz="2800"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تكمن </a:t>
            </a:r>
            <a:r>
              <a:rPr lang="ar-IQ" sz="28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أهمية الإختبارات في الأهداف والفوائد التي يُحققها. أهمها ما يلي:</a:t>
            </a:r>
            <a:endParaRPr lang="en-US" sz="2000" dirty="0">
              <a:solidFill>
                <a:srgbClr val="0070C0"/>
              </a:solidFill>
              <a:latin typeface="Times New Roman" panose="02020603050405020304" pitchFamily="18" charset="0"/>
              <a:ea typeface="Times New Roman" panose="02020603050405020304" pitchFamily="18" charset="0"/>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1.الكشف </a:t>
            </a:r>
            <a:r>
              <a:rPr lang="ar-IQ" sz="2800" dirty="0">
                <a:latin typeface="Times New Roman" panose="02020603050405020304" pitchFamily="18" charset="0"/>
                <a:ea typeface="Times New Roman" panose="02020603050405020304" pitchFamily="18" charset="0"/>
                <a:cs typeface="+mj-cs"/>
              </a:rPr>
              <a:t>عن الفروق بأنواعها المختلفة. مثل:الفروق بين الأفراد والجماعات وفي الفرد ذاتـه.</a:t>
            </a:r>
            <a:endParaRPr lang="en-US" sz="28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2. الكشف </a:t>
            </a:r>
            <a:r>
              <a:rPr lang="ar-IQ" sz="2800" dirty="0">
                <a:latin typeface="Times New Roman" panose="02020603050405020304" pitchFamily="18" charset="0"/>
                <a:ea typeface="Times New Roman" panose="02020603050405020304" pitchFamily="18" charset="0"/>
                <a:cs typeface="+mj-cs"/>
              </a:rPr>
              <a:t>عن حالات التخلّف العقلي والضعف الدراسي.</a:t>
            </a:r>
            <a:endParaRPr lang="en-US" sz="28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3.إكتشاف </a:t>
            </a:r>
            <a:r>
              <a:rPr lang="ar-IQ" sz="2800" dirty="0">
                <a:latin typeface="Times New Roman" panose="02020603050405020304" pitchFamily="18" charset="0"/>
                <a:ea typeface="Times New Roman" panose="02020603050405020304" pitchFamily="18" charset="0"/>
                <a:cs typeface="+mj-cs"/>
              </a:rPr>
              <a:t>المتميزين والموهوبين.</a:t>
            </a:r>
            <a:endParaRPr lang="en-US" sz="28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4.المساعدة </a:t>
            </a:r>
            <a:r>
              <a:rPr lang="ar-IQ" sz="2800" dirty="0">
                <a:latin typeface="Times New Roman" panose="02020603050405020304" pitchFamily="18" charset="0"/>
                <a:ea typeface="Times New Roman" panose="02020603050405020304" pitchFamily="18" charset="0"/>
                <a:cs typeface="+mj-cs"/>
              </a:rPr>
              <a:t>في تحديد الأهداف التعليمية. لأن أهداف الإختبارات هو قياس التعلّم المتوقع مسبقاً.</a:t>
            </a:r>
            <a:endParaRPr lang="en-US" sz="28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5.يوفر </a:t>
            </a:r>
            <a:r>
              <a:rPr lang="ar-IQ" sz="2800" dirty="0">
                <a:latin typeface="Times New Roman" panose="02020603050405020304" pitchFamily="18" charset="0"/>
                <a:ea typeface="Times New Roman" panose="02020603050405020304" pitchFamily="18" charset="0"/>
                <a:cs typeface="+mj-cs"/>
              </a:rPr>
              <a:t>مؤشرات وقواعد معلوماتية رصينة، لإتخاذ القرارات المتعلقة بالعملية التعليمية سواء من قبل المُعلم أو المُخطط التربوي أو الإداري أو غيرهم من المعنيين بسير العملية التعليمية.</a:t>
            </a:r>
            <a:endParaRPr lang="en-US" sz="2800" dirty="0">
              <a:latin typeface="Times New Roman" panose="02020603050405020304" pitchFamily="18" charset="0"/>
              <a:ea typeface="Times New Roman" panose="02020603050405020304" pitchFamily="18" charset="0"/>
              <a:cs typeface="+mj-cs"/>
            </a:endParaRPr>
          </a:p>
          <a:p>
            <a:pPr marL="0" lvl="0" indent="0" algn="justLow" rtl="1">
              <a:spcAft>
                <a:spcPts val="0"/>
              </a:spcAft>
              <a:buNone/>
              <a:tabLst>
                <a:tab pos="359410" algn="l"/>
                <a:tab pos="676275" algn="l"/>
              </a:tabLst>
            </a:pPr>
            <a:r>
              <a:rPr lang="ar-IQ" sz="2800" dirty="0" smtClean="0">
                <a:latin typeface="Times New Roman" panose="02020603050405020304" pitchFamily="18" charset="0"/>
                <a:ea typeface="Times New Roman" panose="02020603050405020304" pitchFamily="18" charset="0"/>
                <a:cs typeface="+mj-cs"/>
              </a:rPr>
              <a:t>6.يعطي </a:t>
            </a:r>
            <a:r>
              <a:rPr lang="ar-IQ" sz="2800" dirty="0">
                <a:latin typeface="Times New Roman" panose="02020603050405020304" pitchFamily="18" charset="0"/>
                <a:ea typeface="Times New Roman" panose="02020603050405020304" pitchFamily="18" charset="0"/>
                <a:cs typeface="+mj-cs"/>
              </a:rPr>
              <a:t>معلومات ومؤشرات واضحة من خلال نتائج الإختبارات المُطبقة لغرض تعديل أو  تغيير أو الإستمرار في سير العملية البحثية، كما يحدث في المختبرات والورش، والساحات، وغيرهـا ..</a:t>
            </a:r>
            <a:endParaRPr lang="en-US" sz="2800" dirty="0">
              <a:latin typeface="Times New Roman" panose="02020603050405020304" pitchFamily="18" charset="0"/>
              <a:ea typeface="Times New Roman" panose="02020603050405020304" pitchFamily="18" charset="0"/>
              <a:cs typeface="+mj-cs"/>
            </a:endParaRPr>
          </a:p>
          <a:p>
            <a:endParaRPr lang="en-US" dirty="0"/>
          </a:p>
        </p:txBody>
      </p:sp>
    </p:spTree>
    <p:extLst>
      <p:ext uri="{BB962C8B-B14F-4D97-AF65-F5344CB8AC3E}">
        <p14:creationId xmlns:p14="http://schemas.microsoft.com/office/powerpoint/2010/main" val="4097772217"/>
      </p:ext>
    </p:extLst>
  </p:cSld>
  <p:clrMapOvr>
    <a:masterClrMapping/>
  </p:clrMapOvr>
  <mc:AlternateContent xmlns:mc="http://schemas.openxmlformats.org/markup-compatibility/2006">
    <mc:Choice xmlns:p14="http://schemas.microsoft.com/office/powerpoint/2010/main" Requires="p14">
      <p:transition spd="slow" p14:dur="1600" advTm="30000">
        <p:blinds dir="vert"/>
      </p:transition>
    </mc:Choice>
    <mc:Fallback>
      <p:transition spd="slow" advTm="3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25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25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25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25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79</TotalTime>
  <Words>1010</Words>
  <Application>Microsoft Office PowerPoint</Application>
  <PresentationFormat>Widescreen</PresentationFormat>
  <Paragraphs>64</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Garamond</vt:lpstr>
      <vt:lpstr>Simplified Arabic</vt:lpstr>
      <vt:lpstr>Times New Roman</vt:lpstr>
      <vt:lpstr>Organic</vt:lpstr>
      <vt:lpstr>اصول بحث</vt:lpstr>
      <vt:lpstr>  أدوات جمع المعلومات والبيانـــات </vt:lpstr>
      <vt:lpstr>PowerPoint Presentation</vt:lpstr>
      <vt:lpstr>PowerPoint Presentation</vt:lpstr>
      <vt:lpstr>PowerPoint Presentation</vt:lpstr>
      <vt:lpstr>تواجه المُلاحظ الذي يستخدم مقاييس التقدير صعوبات في التسجيل أهمهـا: </vt:lpstr>
      <vt:lpstr>PowerPoint Presentation</vt:lpstr>
      <vt:lpstr>PowerPoint Presentation</vt:lpstr>
      <vt:lpstr>PowerPoint Presentation</vt:lpstr>
      <vt:lpstr>PowerPoint Presentation</vt:lpstr>
    </vt:vector>
  </TitlesOfParts>
  <Company>SACC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اصول بحث</dc:title>
  <dc:creator>Maher</dc:creator>
  <cp:lastModifiedBy>Maher</cp:lastModifiedBy>
  <cp:revision>8</cp:revision>
  <dcterms:created xsi:type="dcterms:W3CDTF">2026-03-31T18:15:37Z</dcterms:created>
  <dcterms:modified xsi:type="dcterms:W3CDTF">2026-03-31T19:35:20Z</dcterms:modified>
</cp:coreProperties>
</file>