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681" autoAdjust="0"/>
    <p:restoredTop sz="94660"/>
  </p:normalViewPr>
  <p:slideViewPr>
    <p:cSldViewPr snapToGrid="0">
      <p:cViewPr varScale="1">
        <p:scale>
          <a:sx n="73" d="100"/>
          <a:sy n="73" d="100"/>
        </p:scale>
        <p:origin x="630"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fld id="{E1E64A0B-180E-4D1F-A97C-00F2D780C80E}" type="datetimeFigureOut">
              <a:rPr lang="en-US" smtClean="0"/>
              <a:t>4/4/2026</a:t>
            </a:fld>
            <a:endParaRPr lang="en-US"/>
          </a:p>
        </p:txBody>
      </p:sp>
      <p:sp>
        <p:nvSpPr>
          <p:cNvPr id="5" name="Footer Placeholder 4"/>
          <p:cNvSpPr>
            <a:spLocks noGrp="1"/>
          </p:cNvSpPr>
          <p:nvPr>
            <p:ph type="ftr" sz="quarter" idx="11"/>
          </p:nvPr>
        </p:nvSpPr>
        <p:spPr>
          <a:xfrm>
            <a:off x="2692397" y="5037663"/>
            <a:ext cx="5214635" cy="279400"/>
          </a:xfrm>
        </p:spPr>
        <p:txBody>
          <a:bodyPr/>
          <a:lstStyle/>
          <a:p>
            <a:endParaRPr lang="en-US"/>
          </a:p>
        </p:txBody>
      </p:sp>
      <p:sp>
        <p:nvSpPr>
          <p:cNvPr id="6" name="Slide Number Placeholder 5"/>
          <p:cNvSpPr>
            <a:spLocks noGrp="1"/>
          </p:cNvSpPr>
          <p:nvPr>
            <p:ph type="sldNum" sz="quarter" idx="12"/>
          </p:nvPr>
        </p:nvSpPr>
        <p:spPr>
          <a:xfrm>
            <a:off x="8956900" y="5037663"/>
            <a:ext cx="551167" cy="279400"/>
          </a:xfrm>
        </p:spPr>
        <p:txBody>
          <a:bodyPr/>
          <a:lstStyle/>
          <a:p>
            <a:fld id="{5E9E7691-E8DA-4D64-B7F5-F9B296C0235F}" type="slidenum">
              <a:rPr lang="en-US" smtClean="0"/>
              <a:t>‹#›</a:t>
            </a:fld>
            <a:endParaRPr lang="en-US"/>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767887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250" advTm="5000">
        <p15:prstTrans prst="curtains"/>
      </p:transition>
    </mc:Choice>
    <mc:Fallback xmlns="">
      <p:transition advTm="5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1E64A0B-180E-4D1F-A97C-00F2D780C80E}" type="datetimeFigureOut">
              <a:rPr lang="en-US" smtClean="0"/>
              <a:t>4/4/2026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E9E7691-E8DA-4D64-B7F5-F9B296C0235F}" type="slidenum">
              <a:rPr lang="en-US" smtClean="0"/>
              <a:t>‹#›</a:t>
            </a:fld>
            <a:endParaRPr lang="en-US"/>
          </a:p>
        </p:txBody>
      </p:sp>
    </p:spTree>
    <p:extLst>
      <p:ext uri="{BB962C8B-B14F-4D97-AF65-F5344CB8AC3E}">
        <p14:creationId xmlns:p14="http://schemas.microsoft.com/office/powerpoint/2010/main" val="38041246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250" advTm="5000">
        <p15:prstTrans prst="curtains"/>
      </p:transition>
    </mc:Choice>
    <mc:Fallback xmlns="">
      <p:transition advTm="5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1E64A0B-180E-4D1F-A97C-00F2D780C80E}" type="datetimeFigureOut">
              <a:rPr lang="en-US" smtClean="0"/>
              <a:t>4/4/2026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9E7691-E8DA-4D64-B7F5-F9B296C0235F}" type="slidenum">
              <a:rPr lang="en-US" smtClean="0"/>
              <a:t>‹#›</a:t>
            </a:fld>
            <a:endParaRPr lang="en-US"/>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340444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250" advTm="5000">
        <p15:prstTrans prst="curtains"/>
      </p:transition>
    </mc:Choice>
    <mc:Fallback xmlns="">
      <p:transition advTm="500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1E64A0B-180E-4D1F-A97C-00F2D780C80E}" type="datetimeFigureOut">
              <a:rPr lang="en-US" smtClean="0"/>
              <a:t>4/4/2026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9E7691-E8DA-4D64-B7F5-F9B296C0235F}" type="slidenum">
              <a:rPr lang="en-US" smtClean="0"/>
              <a:t>‹#›</a:t>
            </a:fld>
            <a:endParaRPr lang="en-US"/>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052905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250" advTm="5000">
        <p15:prstTrans prst="curtains"/>
      </p:transition>
    </mc:Choice>
    <mc:Fallback xmlns="">
      <p:transition advTm="500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1E64A0B-180E-4D1F-A97C-00F2D780C80E}" type="datetimeFigureOut">
              <a:rPr lang="en-US" smtClean="0"/>
              <a:t>4/4/2026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9E7691-E8DA-4D64-B7F5-F9B296C0235F}" type="slidenum">
              <a:rPr lang="en-US" smtClean="0"/>
              <a:t>‹#›</a:t>
            </a:fld>
            <a:endParaRPr lang="en-US"/>
          </a:p>
        </p:txBody>
      </p:sp>
    </p:spTree>
    <p:extLst>
      <p:ext uri="{BB962C8B-B14F-4D97-AF65-F5344CB8AC3E}">
        <p14:creationId xmlns:p14="http://schemas.microsoft.com/office/powerpoint/2010/main" val="14080638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250" advTm="5000">
        <p15:prstTrans prst="curtains"/>
      </p:transition>
    </mc:Choice>
    <mc:Fallback xmlns="">
      <p:transition advTm="500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1E64A0B-180E-4D1F-A97C-00F2D780C80E}" type="datetimeFigureOut">
              <a:rPr lang="en-US" smtClean="0"/>
              <a:t>4/4/2026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9E7691-E8DA-4D64-B7F5-F9B296C0235F}" type="slidenum">
              <a:rPr lang="en-US" smtClean="0"/>
              <a:t>‹#›</a:t>
            </a:fld>
            <a:endParaRPr lang="en-US"/>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23696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250" advTm="5000">
        <p15:prstTrans prst="curtains"/>
      </p:transition>
    </mc:Choice>
    <mc:Fallback xmlns="">
      <p:transition advTm="500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1E64A0B-180E-4D1F-A97C-00F2D780C80E}" type="datetimeFigureOut">
              <a:rPr lang="en-US" smtClean="0"/>
              <a:t>4/4/2026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9E7691-E8DA-4D64-B7F5-F9B296C0235F}" type="slidenum">
              <a:rPr lang="en-US" smtClean="0"/>
              <a:t>‹#›</a:t>
            </a:fld>
            <a:endParaRPr lang="en-US"/>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284811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250" advTm="5000">
        <p15:prstTrans prst="curtains"/>
      </p:transition>
    </mc:Choice>
    <mc:Fallback xmlns="">
      <p:transition advTm="500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1E64A0B-180E-4D1F-A97C-00F2D780C80E}" type="datetimeFigureOut">
              <a:rPr lang="en-US" smtClean="0"/>
              <a:t>4/4/2026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9E7691-E8DA-4D64-B7F5-F9B296C0235F}" type="slidenum">
              <a:rPr lang="en-US" smtClean="0"/>
              <a:t>‹#›</a:t>
            </a:fld>
            <a:endParaRPr lang="en-US"/>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079804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250" advTm="5000">
        <p15:prstTrans prst="curtains"/>
      </p:transition>
    </mc:Choice>
    <mc:Fallback xmlns="">
      <p:transition advTm="500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1E64A0B-180E-4D1F-A97C-00F2D780C80E}" type="datetimeFigureOut">
              <a:rPr lang="en-US" smtClean="0"/>
              <a:t>4/4/2026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9E7691-E8DA-4D64-B7F5-F9B296C0235F}" type="slidenum">
              <a:rPr lang="en-US" smtClean="0"/>
              <a:t>‹#›</a:t>
            </a:fld>
            <a:endParaRPr lang="en-US"/>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424243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250" advTm="5000">
        <p15:prstTrans prst="curtains"/>
      </p:transition>
    </mc:Choice>
    <mc:Fallback xmlns="">
      <p:transition advTm="5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1E64A0B-180E-4D1F-A97C-00F2D780C80E}" type="datetimeFigureOut">
              <a:rPr lang="en-US" smtClean="0"/>
              <a:t>4/4/2026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9E7691-E8DA-4D64-B7F5-F9B296C0235F}" type="slidenum">
              <a:rPr lang="en-US" smtClean="0"/>
              <a:t>‹#›</a:t>
            </a:fld>
            <a:endParaRPr lang="en-US"/>
          </a:p>
        </p:txBody>
      </p:sp>
    </p:spTree>
    <p:extLst>
      <p:ext uri="{BB962C8B-B14F-4D97-AF65-F5344CB8AC3E}">
        <p14:creationId xmlns:p14="http://schemas.microsoft.com/office/powerpoint/2010/main" val="15559257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250" advTm="5000">
        <p15:prstTrans prst="curtains"/>
      </p:transition>
    </mc:Choice>
    <mc:Fallback xmlns="">
      <p:transition advTm="5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1E64A0B-180E-4D1F-A97C-00F2D780C80E}" type="datetimeFigureOut">
              <a:rPr lang="en-US" smtClean="0"/>
              <a:t>4/4/2026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9E7691-E8DA-4D64-B7F5-F9B296C0235F}" type="slidenum">
              <a:rPr lang="en-US" smtClean="0"/>
              <a:t>‹#›</a:t>
            </a:fld>
            <a:endParaRPr lang="en-US"/>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860015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250" advTm="5000">
        <p15:prstTrans prst="curtains"/>
      </p:transition>
    </mc:Choice>
    <mc:Fallback xmlns="">
      <p:transition advTm="5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E1E64A0B-180E-4D1F-A97C-00F2D780C80E}" type="datetimeFigureOut">
              <a:rPr lang="en-US" smtClean="0"/>
              <a:t>4/4/2026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E9E7691-E8DA-4D64-B7F5-F9B296C0235F}" type="slidenum">
              <a:rPr lang="en-US" smtClean="0"/>
              <a:t>‹#›</a:t>
            </a:fld>
            <a:endParaRPr lang="en-US"/>
          </a:p>
        </p:txBody>
      </p:sp>
    </p:spTree>
    <p:extLst>
      <p:ext uri="{BB962C8B-B14F-4D97-AF65-F5344CB8AC3E}">
        <p14:creationId xmlns:p14="http://schemas.microsoft.com/office/powerpoint/2010/main" val="13083484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250" advTm="5000">
        <p15:prstTrans prst="curtains"/>
      </p:transition>
    </mc:Choice>
    <mc:Fallback xmlns="">
      <p:transition advTm="5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E1E64A0B-180E-4D1F-A97C-00F2D780C80E}" type="datetimeFigureOut">
              <a:rPr lang="en-US" smtClean="0"/>
              <a:t>4/4/2026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E9E7691-E8DA-4D64-B7F5-F9B296C0235F}" type="slidenum">
              <a:rPr lang="en-US" smtClean="0"/>
              <a:t>‹#›</a:t>
            </a:fld>
            <a:endParaRPr lang="en-US"/>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36019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250" advTm="5000">
        <p15:prstTrans prst="curtains"/>
      </p:transition>
    </mc:Choice>
    <mc:Fallback xmlns="">
      <p:transition advTm="5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E1E64A0B-180E-4D1F-A97C-00F2D780C80E}" type="datetimeFigureOut">
              <a:rPr lang="en-US" smtClean="0"/>
              <a:t>4/4/2026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E9E7691-E8DA-4D64-B7F5-F9B296C0235F}" type="slidenum">
              <a:rPr lang="en-US" smtClean="0"/>
              <a:t>‹#›</a:t>
            </a:fld>
            <a:endParaRPr lang="en-US"/>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748917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250" advTm="5000">
        <p15:prstTrans prst="curtains"/>
      </p:transition>
    </mc:Choice>
    <mc:Fallback xmlns="">
      <p:transition advTm="5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1E64A0B-180E-4D1F-A97C-00F2D780C80E}" type="datetimeFigureOut">
              <a:rPr lang="en-US" smtClean="0"/>
              <a:t>4/4/2026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E9E7691-E8DA-4D64-B7F5-F9B296C0235F}" type="slidenum">
              <a:rPr lang="en-US" smtClean="0"/>
              <a:t>‹#›</a:t>
            </a:fld>
            <a:endParaRPr lang="en-US"/>
          </a:p>
        </p:txBody>
      </p:sp>
    </p:spTree>
    <p:extLst>
      <p:ext uri="{BB962C8B-B14F-4D97-AF65-F5344CB8AC3E}">
        <p14:creationId xmlns:p14="http://schemas.microsoft.com/office/powerpoint/2010/main" val="10659091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250" advTm="5000">
        <p15:prstTrans prst="curtains"/>
      </p:transition>
    </mc:Choice>
    <mc:Fallback xmlns="">
      <p:transition advTm="5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1E64A0B-180E-4D1F-A97C-00F2D780C80E}" type="datetimeFigureOut">
              <a:rPr lang="en-US" smtClean="0"/>
              <a:t>4/4/2026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E9E7691-E8DA-4D64-B7F5-F9B296C0235F}" type="slidenum">
              <a:rPr lang="en-US" smtClean="0"/>
              <a:t>‹#›</a:t>
            </a:fld>
            <a:endParaRPr lang="en-US"/>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387633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250" advTm="5000">
        <p15:prstTrans prst="curtains"/>
      </p:transition>
    </mc:Choice>
    <mc:Fallback xmlns="">
      <p:transition advTm="5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smtClean="0"/>
              <a:t>Click to edit Master title style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1E64A0B-180E-4D1F-A97C-00F2D780C80E}" type="datetimeFigureOut">
              <a:rPr lang="en-US" smtClean="0"/>
              <a:t>4/4/2026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E9E7691-E8DA-4D64-B7F5-F9B296C0235F}" type="slidenum">
              <a:rPr lang="en-US" smtClean="0"/>
              <a:t>‹#›</a:t>
            </a:fld>
            <a:endParaRPr lang="en-US"/>
          </a:p>
        </p:txBody>
      </p:sp>
    </p:spTree>
    <p:extLst>
      <p:ext uri="{BB962C8B-B14F-4D97-AF65-F5344CB8AC3E}">
        <p14:creationId xmlns:p14="http://schemas.microsoft.com/office/powerpoint/2010/main" val="312090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250" advTm="5000">
        <p15:prstTrans prst="curtains"/>
      </p:transition>
    </mc:Choice>
    <mc:Fallback xmlns="">
      <p:transition advTm="50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E1E64A0B-180E-4D1F-A97C-00F2D780C80E}" type="datetimeFigureOut">
              <a:rPr lang="en-US" smtClean="0"/>
              <a:t>4/4/2026</a:t>
            </a:fld>
            <a:endParaRPr lang="en-US"/>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5E9E7691-E8DA-4D64-B7F5-F9B296C0235F}" type="slidenum">
              <a:rPr lang="en-US" smtClean="0"/>
              <a:t>‹#›</a:t>
            </a:fld>
            <a:endParaRPr lang="en-US"/>
          </a:p>
        </p:txBody>
      </p:sp>
    </p:spTree>
    <p:extLst>
      <p:ext uri="{BB962C8B-B14F-4D97-AF65-F5344CB8AC3E}">
        <p14:creationId xmlns:p14="http://schemas.microsoft.com/office/powerpoint/2010/main" val="42661002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mc:AlternateContent xmlns:mc="http://schemas.openxmlformats.org/markup-compatibility/2006" xmlns:p15="http://schemas.microsoft.com/office/powerpoint/2012/main">
    <mc:Choice Requires="p15">
      <p:transition xmlns:p14="http://schemas.microsoft.com/office/powerpoint/2010/main" p14:dur="250" advTm="5000">
        <p15:prstTrans prst="curtains"/>
      </p:transition>
    </mc:Choice>
    <mc:Fallback xmlns="">
      <p:transition advTm="5000">
        <p:fade/>
      </p:transition>
    </mc:Fallback>
  </mc:AlternateConten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ar-IQ" sz="6000" b="1" dirty="0" smtClean="0">
                <a:solidFill>
                  <a:srgbClr val="FF0000"/>
                </a:solidFill>
              </a:rPr>
              <a:t>اصول بحث</a:t>
            </a:r>
            <a:endParaRPr lang="en-US" sz="6000" b="1" dirty="0">
              <a:solidFill>
                <a:srgbClr val="FF0000"/>
              </a:solidFill>
            </a:endParaRPr>
          </a:p>
        </p:txBody>
      </p:sp>
      <p:sp>
        <p:nvSpPr>
          <p:cNvPr id="3" name="Subtitle 2"/>
          <p:cNvSpPr>
            <a:spLocks noGrp="1"/>
          </p:cNvSpPr>
          <p:nvPr>
            <p:ph type="subTitle" idx="1"/>
          </p:nvPr>
        </p:nvSpPr>
        <p:spPr/>
        <p:txBody>
          <a:bodyPr/>
          <a:lstStyle/>
          <a:p>
            <a:r>
              <a:rPr lang="ar-IQ" sz="2800" b="1" dirty="0" smtClean="0"/>
              <a:t>الصف الثالث</a:t>
            </a:r>
          </a:p>
          <a:p>
            <a:r>
              <a:rPr lang="ar-IQ" sz="3200" b="1" dirty="0" smtClean="0">
                <a:solidFill>
                  <a:srgbClr val="0070C0"/>
                </a:solidFill>
              </a:rPr>
              <a:t>أ.د. محمد سعدي لفتة</a:t>
            </a:r>
            <a:endParaRPr lang="en-US" sz="3200" b="1" dirty="0">
              <a:solidFill>
                <a:srgbClr val="0070C0"/>
              </a:solidFill>
            </a:endParaRPr>
          </a:p>
        </p:txBody>
      </p:sp>
      <p:pic>
        <p:nvPicPr>
          <p:cNvPr id="4" name="Warm-Memories-Emotional-Inspiring-Piano(chosic.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51525" y="3184525"/>
            <a:ext cx="487363" cy="487363"/>
          </a:xfrm>
          <a:prstGeom prst="rect">
            <a:avLst/>
          </a:prstGeom>
        </p:spPr>
      </p:pic>
      <p:pic>
        <p:nvPicPr>
          <p:cNvPr id="5" name="Warm-Memories-Emotional-Inspiring-Piano(chosic.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51525" y="3184525"/>
            <a:ext cx="487363" cy="487363"/>
          </a:xfrm>
          <a:prstGeom prst="rect">
            <a:avLst/>
          </a:prstGeom>
        </p:spPr>
      </p:pic>
      <p:pic>
        <p:nvPicPr>
          <p:cNvPr id="6" name="Warm-Memories-Emotional-Inspiring-Piano(chosic.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1166210979"/>
      </p:ext>
    </p:extLst>
  </p:cSld>
  <p:clrMapOvr>
    <a:masterClrMapping/>
  </p:clrMapOvr>
  <mc:AlternateContent xmlns:mc="http://schemas.openxmlformats.org/markup-compatibility/2006" xmlns:p15="http://schemas.microsoft.com/office/powerpoint/2012/main">
    <mc:Choice Requires="p15">
      <p:transition spd="slow" advTm="5000">
        <p15:prstTrans prst="curtains"/>
      </p:transition>
    </mc:Choice>
    <mc:Fallback xmlns="">
      <p:transition spd="slow"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 fill="hold"/>
                                        <p:tgtEl>
                                          <p:spTgt spid="5"/>
                                        </p:tgtEl>
                                      </p:cBhvr>
                                    </p:cmd>
                                  </p:childTnLst>
                                </p:cTn>
                              </p:par>
                            </p:childTnLst>
                          </p:cTn>
                        </p:par>
                        <p:par>
                          <p:cTn id="10" fill="hold">
                            <p:stCondLst>
                              <p:cond delay="0"/>
                            </p:stCondLst>
                            <p:childTnLst>
                              <p:par>
                                <p:cTn id="11" presetID="1" presetClass="mediacall" presetSubtype="0" fill="hold" nodeType="afterEffect">
                                  <p:stCondLst>
                                    <p:cond delay="0"/>
                                  </p:stCondLst>
                                  <p:childTnLst>
                                    <p:cmd type="call" cmd="playFrom(0.0)">
                                      <p:cBhvr>
                                        <p:cTn id="12" dur="126641" fill="hold"/>
                                        <p:tgtEl>
                                          <p:spTgt spid="4"/>
                                        </p:tgtEl>
                                      </p:cBhvr>
                                    </p:cmd>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1000" fill="hold"/>
                                        <p:tgtEl>
                                          <p:spTgt spid="2"/>
                                        </p:tgtEl>
                                        <p:attrNameLst>
                                          <p:attrName>ppt_w</p:attrName>
                                        </p:attrNameLst>
                                      </p:cBhvr>
                                      <p:tavLst>
                                        <p:tav tm="0">
                                          <p:val>
                                            <p:fltVal val="0"/>
                                          </p:val>
                                        </p:tav>
                                        <p:tav tm="100000">
                                          <p:val>
                                            <p:strVal val="#ppt_w"/>
                                          </p:val>
                                        </p:tav>
                                      </p:tavLst>
                                    </p:anim>
                                    <p:anim calcmode="lin" valueType="num">
                                      <p:cBhvr>
                                        <p:cTn id="18" dur="1000" fill="hold"/>
                                        <p:tgtEl>
                                          <p:spTgt spid="2"/>
                                        </p:tgtEl>
                                        <p:attrNameLst>
                                          <p:attrName>ppt_h</p:attrName>
                                        </p:attrNameLst>
                                      </p:cBhvr>
                                      <p:tavLst>
                                        <p:tav tm="0">
                                          <p:val>
                                            <p:fltVal val="0"/>
                                          </p:val>
                                        </p:tav>
                                        <p:tav tm="100000">
                                          <p:val>
                                            <p:strVal val="#ppt_h"/>
                                          </p:val>
                                        </p:tav>
                                      </p:tavLst>
                                    </p:anim>
                                    <p:anim calcmode="lin" valueType="num">
                                      <p:cBhvr>
                                        <p:cTn id="19" dur="1000" fill="hold"/>
                                        <p:tgtEl>
                                          <p:spTgt spid="2"/>
                                        </p:tgtEl>
                                        <p:attrNameLst>
                                          <p:attrName>style.rotation</p:attrName>
                                        </p:attrNameLst>
                                      </p:cBhvr>
                                      <p:tavLst>
                                        <p:tav tm="0">
                                          <p:val>
                                            <p:fltVal val="90"/>
                                          </p:val>
                                        </p:tav>
                                        <p:tav tm="100000">
                                          <p:val>
                                            <p:fltVal val="0"/>
                                          </p:val>
                                        </p:tav>
                                      </p:tavLst>
                                    </p:anim>
                                    <p:animEffect transition="in" filter="fade">
                                      <p:cBhvr>
                                        <p:cTn id="20" dur="10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250"/>
                                  </p:stCondLst>
                                  <p:childTnLst>
                                    <p:set>
                                      <p:cBhvr>
                                        <p:cTn id="24" dur="1" fill="hold">
                                          <p:stCondLst>
                                            <p:cond delay="0"/>
                                          </p:stCondLst>
                                        </p:cTn>
                                        <p:tgtEl>
                                          <p:spTgt spid="3">
                                            <p:txEl>
                                              <p:pRg st="0" end="0"/>
                                            </p:txEl>
                                          </p:spTgt>
                                        </p:tgtEl>
                                        <p:attrNameLst>
                                          <p:attrName>style.visibility</p:attrName>
                                        </p:attrNameLst>
                                      </p:cBhvr>
                                      <p:to>
                                        <p:strVal val="visible"/>
                                      </p:to>
                                    </p:set>
                                    <p:animEffect transition="in" filter="fade">
                                      <p:cBhvr>
                                        <p:cTn id="25" dur="1000"/>
                                        <p:tgtEl>
                                          <p:spTgt spid="3">
                                            <p:txEl>
                                              <p:pRg st="0" end="0"/>
                                            </p:txEl>
                                          </p:spTgt>
                                        </p:tgtEl>
                                      </p:cBhvr>
                                    </p:animEffect>
                                    <p:anim calcmode="lin" valueType="num">
                                      <p:cBhvr>
                                        <p:cTn id="26"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250"/>
                                  </p:stCondLst>
                                  <p:childTnLst>
                                    <p:set>
                                      <p:cBhvr>
                                        <p:cTn id="31" dur="1" fill="hold">
                                          <p:stCondLst>
                                            <p:cond delay="0"/>
                                          </p:stCondLst>
                                        </p:cTn>
                                        <p:tgtEl>
                                          <p:spTgt spid="3">
                                            <p:txEl>
                                              <p:pRg st="1" end="1"/>
                                            </p:txEl>
                                          </p:spTgt>
                                        </p:tgtEl>
                                        <p:attrNameLst>
                                          <p:attrName>style.visibility</p:attrName>
                                        </p:attrNameLst>
                                      </p:cBhvr>
                                      <p:to>
                                        <p:strVal val="visible"/>
                                      </p:to>
                                    </p:set>
                                    <p:animEffect transition="in" filter="fade">
                                      <p:cBhvr>
                                        <p:cTn id="32" dur="1000"/>
                                        <p:tgtEl>
                                          <p:spTgt spid="3">
                                            <p:txEl>
                                              <p:pRg st="1" end="1"/>
                                            </p:txEl>
                                          </p:spTgt>
                                        </p:tgtEl>
                                      </p:cBhvr>
                                    </p:animEffect>
                                    <p:anim calcmode="lin" valueType="num">
                                      <p:cBhvr>
                                        <p:cTn id="3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34"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5" fill="hold" display="0">
                  <p:stCondLst>
                    <p:cond delay="indefinite"/>
                  </p:stCondLst>
                  <p:endCondLst>
                    <p:cond evt="onStopAudio" delay="0">
                      <p:tgtEl>
                        <p:sldTgt/>
                      </p:tgtEl>
                    </p:cond>
                  </p:endCondLst>
                </p:cTn>
                <p:tgtEl>
                  <p:spTgt spid="4"/>
                </p:tgtEl>
              </p:cMediaNode>
            </p:audio>
            <p:audio>
              <p:cMediaNode vol="80000" numSld="999" showWhenStopped="0">
                <p:cTn id="36" repeatCount="indefinite" fill="hold" display="0">
                  <p:stCondLst>
                    <p:cond delay="indefinite"/>
                  </p:stCondLst>
                  <p:endCondLst>
                    <p:cond evt="onStopAudio" delay="0">
                      <p:tgtEl>
                        <p:sldTgt/>
                      </p:tgtEl>
                    </p:cond>
                  </p:endCondLst>
                </p:cTn>
                <p:tgtEl>
                  <p:spTgt spid="5"/>
                </p:tgtEl>
              </p:cMediaNode>
            </p:audio>
            <p:audio>
              <p:cMediaNode vol="80000" numSld="999" showWhenStopped="0">
                <p:cTn id="37" repeatCount="indefinite" fill="hold" display="0">
                  <p:stCondLst>
                    <p:cond delay="indefinite"/>
                  </p:stCondLst>
                  <p:endCondLst>
                    <p:cond evt="onStopAudio" delay="0">
                      <p:tgtEl>
                        <p:sldTgt/>
                      </p:tgtEl>
                    </p:cond>
                  </p:endCondLst>
                </p:cTn>
                <p:tgtEl>
                  <p:spTgt spid="6"/>
                </p:tgtEl>
              </p:cMediaNode>
            </p:audio>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lnSpcReduction="10000"/>
          </a:bodyPr>
          <a:lstStyle/>
          <a:p>
            <a:pPr marL="0" indent="0" algn="justLow" rtl="1">
              <a:spcAft>
                <a:spcPts val="0"/>
              </a:spcAft>
              <a:buNone/>
            </a:pPr>
            <a:r>
              <a:rPr lang="ar-IQ" b="1" u="sng" dirty="0">
                <a:solidFill>
                  <a:srgbClr val="FF0000"/>
                </a:solidFill>
                <a:latin typeface="Times New Roman" panose="02020603050405020304" pitchFamily="18" charset="0"/>
                <a:ea typeface="Times New Roman" panose="02020603050405020304" pitchFamily="18" charset="0"/>
                <a:cs typeface="Simplified Arabic" panose="02020603050405020304" pitchFamily="18" charset="-78"/>
              </a:rPr>
              <a:t>التوصيــات </a:t>
            </a:r>
            <a:r>
              <a:rPr lang="en-US" b="1" u="sng" dirty="0">
                <a:solidFill>
                  <a:srgbClr val="FF0000"/>
                </a:solidFill>
                <a:latin typeface="Times New Roman" panose="02020603050405020304" pitchFamily="18" charset="0"/>
                <a:ea typeface="Times New Roman" panose="02020603050405020304" pitchFamily="18" charset="0"/>
                <a:cs typeface="Simplified Arabic" panose="02020603050405020304" pitchFamily="18" charset="-78"/>
              </a:rPr>
              <a:t>(Recommendations)</a:t>
            </a:r>
            <a:r>
              <a:rPr lang="ar-IQ" b="1" u="sng" dirty="0">
                <a:solidFill>
                  <a:srgbClr val="FF0000"/>
                </a:solidFill>
                <a:latin typeface="Times New Roman" panose="02020603050405020304" pitchFamily="18" charset="0"/>
                <a:ea typeface="Times New Roman" panose="02020603050405020304" pitchFamily="18" charset="0"/>
                <a:cs typeface="Simplified Arabic" panose="02020603050405020304" pitchFamily="18" charset="-78"/>
              </a:rPr>
              <a:t> :</a:t>
            </a:r>
            <a:endParaRPr lang="en-US" sz="1800" dirty="0">
              <a:solidFill>
                <a:srgbClr val="FF0000"/>
              </a:solidFill>
              <a:latin typeface="Times New Roman" panose="02020603050405020304" pitchFamily="18" charset="0"/>
              <a:ea typeface="Times New Roman" panose="02020603050405020304" pitchFamily="18" charset="0"/>
            </a:endParaRPr>
          </a:p>
          <a:p>
            <a:pPr marL="44450" indent="0" algn="justLow" rtl="1">
              <a:spcAft>
                <a:spcPts val="0"/>
              </a:spcAft>
              <a:buNone/>
            </a:pPr>
            <a:r>
              <a:rPr lang="ar-IQ" dirty="0" smtClean="0">
                <a:latin typeface="Times New Roman" panose="02020603050405020304" pitchFamily="18" charset="0"/>
                <a:ea typeface="Times New Roman" panose="02020603050405020304" pitchFamily="18" charset="0"/>
                <a:cs typeface="Simplified Arabic" panose="02020603050405020304" pitchFamily="18" charset="-78"/>
              </a:rPr>
              <a:t>  ((</a:t>
            </a:r>
            <a:r>
              <a:rPr lang="ar-IQ" dirty="0">
                <a:latin typeface="Times New Roman" panose="02020603050405020304" pitchFamily="18" charset="0"/>
                <a:ea typeface="Times New Roman" panose="02020603050405020304" pitchFamily="18" charset="0"/>
                <a:cs typeface="Simplified Arabic" panose="02020603050405020304" pitchFamily="18" charset="-78"/>
              </a:rPr>
              <a:t>هي حلول ومعالجات مُقدمة من الباحث إلى  الجهات ذات العلاقة، بحيث ترتبط بالنتائج التي توصل إليها بهدف تطوير الميدان المبحوث وتحسينه)).</a:t>
            </a:r>
            <a:endParaRPr lang="en-US" sz="1800" dirty="0">
              <a:latin typeface="Times New Roman" panose="02020603050405020304" pitchFamily="18" charset="0"/>
              <a:ea typeface="Times New Roman" panose="02020603050405020304" pitchFamily="18" charset="0"/>
            </a:endParaRPr>
          </a:p>
          <a:p>
            <a:pPr marL="44450" indent="0" algn="justLow" rtl="1">
              <a:spcAft>
                <a:spcPts val="0"/>
              </a:spcAft>
              <a:buNone/>
            </a:pPr>
            <a:r>
              <a:rPr lang="ar-IQ" b="1" u="dotted" dirty="0">
                <a:solidFill>
                  <a:srgbClr val="0070C0"/>
                </a:solidFill>
                <a:latin typeface="Times New Roman" panose="02020603050405020304" pitchFamily="18" charset="0"/>
                <a:ea typeface="Times New Roman" panose="02020603050405020304" pitchFamily="18" charset="0"/>
                <a:cs typeface="Simplified Arabic" panose="02020603050405020304" pitchFamily="18" charset="-78"/>
              </a:rPr>
              <a:t>مثـال</a:t>
            </a:r>
            <a:r>
              <a:rPr lang="ar-IQ" b="1" dirty="0">
                <a:solidFill>
                  <a:srgbClr val="0070C0"/>
                </a:solidFill>
                <a:latin typeface="Times New Roman" panose="02020603050405020304" pitchFamily="18" charset="0"/>
                <a:ea typeface="Times New Roman" panose="02020603050405020304" pitchFamily="18" charset="0"/>
                <a:cs typeface="Simplified Arabic" panose="02020603050405020304" pitchFamily="18" charset="-78"/>
              </a:rPr>
              <a:t> - في البحث الموسوم:</a:t>
            </a:r>
            <a:endParaRPr lang="en-US" sz="1800" b="1" dirty="0">
              <a:solidFill>
                <a:srgbClr val="0070C0"/>
              </a:solidFill>
              <a:latin typeface="Times New Roman" panose="02020603050405020304" pitchFamily="18" charset="0"/>
              <a:ea typeface="Times New Roman" panose="02020603050405020304" pitchFamily="18" charset="0"/>
            </a:endParaRPr>
          </a:p>
          <a:p>
            <a:pPr marL="44450" indent="0" algn="justLow" rtl="1">
              <a:spcAft>
                <a:spcPts val="0"/>
              </a:spcAft>
              <a:buNone/>
            </a:pPr>
            <a:r>
              <a:rPr lang="ar-IQ" dirty="0">
                <a:latin typeface="Times New Roman" panose="02020603050405020304" pitchFamily="18" charset="0"/>
                <a:ea typeface="Times New Roman" panose="02020603050405020304" pitchFamily="18" charset="0"/>
                <a:cs typeface="Simplified Arabic" panose="02020603050405020304" pitchFamily="18" charset="-78"/>
              </a:rPr>
              <a:t>	" الصعوبات التي يواجهها طلبة التربية الفنية في المواد الدراسية العملية "</a:t>
            </a:r>
            <a:endParaRPr lang="en-US" sz="1800" dirty="0">
              <a:latin typeface="Times New Roman" panose="02020603050405020304" pitchFamily="18" charset="0"/>
              <a:ea typeface="Times New Roman" panose="02020603050405020304" pitchFamily="18" charset="0"/>
            </a:endParaRPr>
          </a:p>
          <a:p>
            <a:pPr marL="44450" indent="0" algn="justLow" rtl="1">
              <a:spcAft>
                <a:spcPts val="0"/>
              </a:spcAft>
              <a:buNone/>
            </a:pPr>
            <a:r>
              <a:rPr lang="ar-IQ" dirty="0" smtClean="0">
                <a:solidFill>
                  <a:srgbClr val="00B050"/>
                </a:solidFill>
                <a:latin typeface="Times New Roman" panose="02020603050405020304" pitchFamily="18" charset="0"/>
                <a:ea typeface="Times New Roman" panose="02020603050405020304" pitchFamily="18" charset="0"/>
                <a:cs typeface="Simplified Arabic" panose="02020603050405020304" pitchFamily="18" charset="-78"/>
              </a:rPr>
              <a:t>ظهر </a:t>
            </a:r>
            <a:r>
              <a:rPr lang="ar-IQ" dirty="0">
                <a:solidFill>
                  <a:srgbClr val="00B050"/>
                </a:solidFill>
                <a:latin typeface="Times New Roman" panose="02020603050405020304" pitchFamily="18" charset="0"/>
                <a:ea typeface="Times New Roman" panose="02020603050405020304" pitchFamily="18" charset="0"/>
                <a:cs typeface="Simplified Arabic" panose="02020603050405020304" pitchFamily="18" charset="-78"/>
              </a:rPr>
              <a:t>في نتائجه أن:</a:t>
            </a:r>
            <a:endParaRPr lang="en-US" sz="1800" dirty="0">
              <a:solidFill>
                <a:srgbClr val="00B050"/>
              </a:solidFill>
              <a:latin typeface="Times New Roman" panose="02020603050405020304" pitchFamily="18" charset="0"/>
              <a:ea typeface="Times New Roman" panose="02020603050405020304" pitchFamily="18" charset="0"/>
            </a:endParaRPr>
          </a:p>
          <a:p>
            <a:pPr marL="44450" indent="0" algn="justLow" rtl="1">
              <a:spcAft>
                <a:spcPts val="0"/>
              </a:spcAft>
              <a:buNone/>
            </a:pPr>
            <a:r>
              <a:rPr lang="ar-IQ" dirty="0" smtClean="0">
                <a:latin typeface="Times New Roman" panose="02020603050405020304" pitchFamily="18" charset="0"/>
                <a:ea typeface="Times New Roman" panose="02020603050405020304" pitchFamily="18" charset="0"/>
                <a:cs typeface="Simplified Arabic" panose="02020603050405020304" pitchFamily="18" charset="-78"/>
              </a:rPr>
              <a:t>(</a:t>
            </a:r>
            <a:r>
              <a:rPr lang="ar-IQ" dirty="0">
                <a:latin typeface="Times New Roman" panose="02020603050405020304" pitchFamily="18" charset="0"/>
                <a:ea typeface="Times New Roman" panose="02020603050405020304" pitchFamily="18" charset="0"/>
                <a:cs typeface="Simplified Arabic" panose="02020603050405020304" pitchFamily="18" charset="-78"/>
              </a:rPr>
              <a:t>80%) من الطلبة يعانون من عدم توفر المواد العملية مما يؤثر على مجريات الدرس.</a:t>
            </a:r>
            <a:endParaRPr lang="en-US" sz="1800" dirty="0">
              <a:latin typeface="Times New Roman" panose="02020603050405020304" pitchFamily="18" charset="0"/>
              <a:ea typeface="Times New Roman" panose="02020603050405020304" pitchFamily="18" charset="0"/>
            </a:endParaRPr>
          </a:p>
          <a:p>
            <a:pPr marL="44450" indent="0" algn="justLow" rtl="1">
              <a:spcAft>
                <a:spcPts val="0"/>
              </a:spcAft>
              <a:buNone/>
            </a:pPr>
            <a:r>
              <a:rPr lang="ar-IQ" dirty="0" smtClean="0">
                <a:solidFill>
                  <a:srgbClr val="00B050"/>
                </a:solidFill>
                <a:latin typeface="Times New Roman" panose="02020603050405020304" pitchFamily="18" charset="0"/>
                <a:ea typeface="Times New Roman" panose="02020603050405020304" pitchFamily="18" charset="0"/>
                <a:cs typeface="Simplified Arabic" panose="02020603050405020304" pitchFamily="18" charset="-78"/>
              </a:rPr>
              <a:t>إذاً </a:t>
            </a:r>
            <a:r>
              <a:rPr lang="ar-IQ" dirty="0">
                <a:solidFill>
                  <a:srgbClr val="00B050"/>
                </a:solidFill>
                <a:latin typeface="Times New Roman" panose="02020603050405020304" pitchFamily="18" charset="0"/>
                <a:ea typeface="Times New Roman" panose="02020603050405020304" pitchFamily="18" charset="0"/>
                <a:cs typeface="Simplified Arabic" panose="02020603050405020304" pitchFamily="18" charset="-78"/>
              </a:rPr>
              <a:t>يوصي الباحث بالآتـــي:</a:t>
            </a:r>
            <a:endParaRPr lang="en-US" sz="1800" dirty="0">
              <a:solidFill>
                <a:srgbClr val="00B050"/>
              </a:solidFill>
              <a:latin typeface="Times New Roman" panose="02020603050405020304" pitchFamily="18" charset="0"/>
              <a:ea typeface="Times New Roman" panose="02020603050405020304" pitchFamily="18" charset="0"/>
            </a:endParaRPr>
          </a:p>
          <a:p>
            <a:pPr marL="44450" indent="0" algn="justLow" rtl="1">
              <a:spcAft>
                <a:spcPts val="0"/>
              </a:spcAft>
              <a:buNone/>
            </a:pPr>
            <a:r>
              <a:rPr lang="ar-IQ" dirty="0" smtClean="0">
                <a:latin typeface="Times New Roman" panose="02020603050405020304" pitchFamily="18" charset="0"/>
                <a:ea typeface="Times New Roman" panose="02020603050405020304" pitchFamily="18" charset="0"/>
                <a:cs typeface="Simplified Arabic" panose="02020603050405020304" pitchFamily="18" charset="-78"/>
              </a:rPr>
              <a:t>على </a:t>
            </a:r>
            <a:r>
              <a:rPr lang="ar-IQ" dirty="0">
                <a:latin typeface="Times New Roman" panose="02020603050405020304" pitchFamily="18" charset="0"/>
                <a:ea typeface="Times New Roman" panose="02020603050405020304" pitchFamily="18" charset="0"/>
                <a:cs typeface="Simplified Arabic" panose="02020603050405020304" pitchFamily="18" charset="-78"/>
              </a:rPr>
              <a:t>قسم التربية الفنية أن يسعى جاداً لتوفير المواد والمستلزمات الدراسية المطلوبـة.</a:t>
            </a:r>
            <a:endParaRPr lang="en-US" sz="1800" dirty="0">
              <a:latin typeface="Times New Roman" panose="02020603050405020304" pitchFamily="18" charset="0"/>
              <a:ea typeface="Times New Roman" panose="02020603050405020304" pitchFamily="18" charset="0"/>
            </a:endParaRPr>
          </a:p>
          <a:p>
            <a:endParaRPr lang="en-US" dirty="0"/>
          </a:p>
        </p:txBody>
      </p:sp>
      <p:sp>
        <p:nvSpPr>
          <p:cNvPr id="4" name="Curved Left Arrow 3"/>
          <p:cNvSpPr/>
          <p:nvPr/>
        </p:nvSpPr>
        <p:spPr>
          <a:xfrm>
            <a:off x="9868618" y="1250830"/>
            <a:ext cx="905773" cy="1078302"/>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765355053"/>
      </p:ext>
    </p:extLst>
  </p:cSld>
  <p:clrMapOvr>
    <a:masterClrMapping/>
  </p:clrMapOvr>
  <mc:AlternateContent xmlns:mc="http://schemas.openxmlformats.org/markup-compatibility/2006" xmlns:p15="http://schemas.microsoft.com/office/powerpoint/2012/main">
    <mc:Choice Requires="p15">
      <p:transition spd="slow" advTm="30000">
        <p15:prstTrans prst="crush"/>
      </p:transition>
    </mc:Choice>
    <mc:Fallback xmlns="">
      <p:transition spd="slow" advTm="30000">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85000" lnSpcReduction="20000"/>
          </a:bodyPr>
          <a:lstStyle/>
          <a:p>
            <a:pPr marL="0" indent="0" algn="justLow" rtl="1">
              <a:spcAft>
                <a:spcPts val="0"/>
              </a:spcAft>
              <a:buNone/>
            </a:pPr>
            <a:r>
              <a:rPr lang="ar-IQ" b="1" u="sng" dirty="0">
                <a:solidFill>
                  <a:srgbClr val="FF0000"/>
                </a:solidFill>
                <a:latin typeface="Times New Roman" panose="02020603050405020304" pitchFamily="18" charset="0"/>
                <a:ea typeface="Times New Roman" panose="02020603050405020304" pitchFamily="18" charset="0"/>
                <a:cs typeface="Simplified Arabic" panose="02020603050405020304" pitchFamily="18" charset="-78"/>
              </a:rPr>
              <a:t>المقترحـات </a:t>
            </a:r>
            <a:r>
              <a:rPr lang="en-US" b="1" u="sng" dirty="0">
                <a:solidFill>
                  <a:srgbClr val="FF0000"/>
                </a:solidFill>
                <a:latin typeface="Times New Roman" panose="02020603050405020304" pitchFamily="18" charset="0"/>
                <a:ea typeface="Times New Roman" panose="02020603050405020304" pitchFamily="18" charset="0"/>
                <a:cs typeface="Simplified Arabic" panose="02020603050405020304" pitchFamily="18" charset="-78"/>
              </a:rPr>
              <a:t>(Suggestions)</a:t>
            </a:r>
            <a:r>
              <a:rPr lang="ar-IQ" b="1" u="sng" dirty="0">
                <a:solidFill>
                  <a:srgbClr val="FF0000"/>
                </a:solidFill>
                <a:latin typeface="Times New Roman" panose="02020603050405020304" pitchFamily="18" charset="0"/>
                <a:ea typeface="Times New Roman" panose="02020603050405020304" pitchFamily="18" charset="0"/>
                <a:cs typeface="Simplified Arabic" panose="02020603050405020304" pitchFamily="18" charset="-78"/>
              </a:rPr>
              <a:t>:</a:t>
            </a:r>
            <a:endParaRPr lang="en-US" sz="1800" dirty="0">
              <a:solidFill>
                <a:srgbClr val="FF0000"/>
              </a:solidFill>
              <a:latin typeface="Times New Roman" panose="02020603050405020304" pitchFamily="18" charset="0"/>
              <a:ea typeface="Times New Roman" panose="02020603050405020304" pitchFamily="18" charset="0"/>
            </a:endParaRPr>
          </a:p>
          <a:p>
            <a:pPr marL="0" indent="0" algn="justLow" rtl="1">
              <a:spcAft>
                <a:spcPts val="0"/>
              </a:spcAft>
              <a:buNone/>
            </a:pPr>
            <a:r>
              <a:rPr lang="ar-IQ" dirty="0" smtClean="0">
                <a:latin typeface="Times New Roman" panose="02020603050405020304" pitchFamily="18" charset="0"/>
                <a:ea typeface="Times New Roman" panose="02020603050405020304" pitchFamily="18" charset="0"/>
                <a:cs typeface="Simplified Arabic" panose="02020603050405020304" pitchFamily="18" charset="-78"/>
              </a:rPr>
              <a:t>    ينتهي </a:t>
            </a:r>
            <a:r>
              <a:rPr lang="ar-IQ" dirty="0">
                <a:latin typeface="Times New Roman" panose="02020603050405020304" pitchFamily="18" charset="0"/>
                <a:ea typeface="Times New Roman" panose="02020603050405020304" pitchFamily="18" charset="0"/>
                <a:cs typeface="Simplified Arabic" panose="02020603050405020304" pitchFamily="18" charset="-78"/>
              </a:rPr>
              <a:t>البحث بعدد من المقترحات التي هي عبارة عن إقتراح ((موضوعات محددة تصلح عناوين لدراسات يمكن أن يجريها الباحث بنفسه لاحقاً، أو باحثين آخرين)). هذه الموضوعات مأخوذة من الميدان المبحوث. أي أن البحث الحالي لم يشمل جميع جوانب الموضوع الرئيس. وبذلك تأتي الموضوعات المقترحة مكملة للموضوع المبحوث. وبذلك يمكن تغطية ميدان البحث.</a:t>
            </a:r>
            <a:endParaRPr lang="en-US" sz="1800" dirty="0">
              <a:latin typeface="Times New Roman" panose="02020603050405020304" pitchFamily="18" charset="0"/>
              <a:ea typeface="Times New Roman" panose="02020603050405020304" pitchFamily="18" charset="0"/>
            </a:endParaRPr>
          </a:p>
          <a:p>
            <a:pPr marL="0" indent="0" algn="justLow" rtl="1">
              <a:spcAft>
                <a:spcPts val="0"/>
              </a:spcAft>
              <a:buNone/>
            </a:pPr>
            <a:r>
              <a:rPr lang="ar-IQ" b="1" dirty="0">
                <a:solidFill>
                  <a:srgbClr val="0070C0"/>
                </a:solidFill>
                <a:latin typeface="Times New Roman" panose="02020603050405020304" pitchFamily="18" charset="0"/>
                <a:ea typeface="Times New Roman" panose="02020603050405020304" pitchFamily="18" charset="0"/>
                <a:cs typeface="Simplified Arabic" panose="02020603050405020304" pitchFamily="18" charset="-78"/>
              </a:rPr>
              <a:t>إذاً يمكن تعريفها بالآتــــي</a:t>
            </a:r>
            <a:r>
              <a:rPr lang="ar-IQ" b="1" dirty="0" smtClean="0">
                <a:solidFill>
                  <a:srgbClr val="0070C0"/>
                </a:solidFill>
                <a:latin typeface="Times New Roman" panose="02020603050405020304" pitchFamily="18" charset="0"/>
                <a:ea typeface="Times New Roman" panose="02020603050405020304" pitchFamily="18" charset="0"/>
                <a:cs typeface="Simplified Arabic" panose="02020603050405020304" pitchFamily="18" charset="-78"/>
              </a:rPr>
              <a:t>:</a:t>
            </a:r>
            <a:endParaRPr lang="ar-IQ" sz="1800" b="1" dirty="0" smtClean="0">
              <a:solidFill>
                <a:srgbClr val="0070C0"/>
              </a:solidFill>
              <a:latin typeface="Times New Roman" panose="02020603050405020304" pitchFamily="18" charset="0"/>
              <a:ea typeface="Times New Roman" panose="02020603050405020304" pitchFamily="18" charset="0"/>
            </a:endParaRPr>
          </a:p>
          <a:p>
            <a:pPr marL="0" indent="0" algn="justLow" rtl="1">
              <a:spcAft>
                <a:spcPts val="0"/>
              </a:spcAft>
              <a:buNone/>
            </a:pPr>
            <a:r>
              <a:rPr lang="ar-IQ" sz="1800" b="1" dirty="0">
                <a:solidFill>
                  <a:srgbClr val="0070C0"/>
                </a:solidFill>
                <a:latin typeface="Times New Roman" panose="02020603050405020304" pitchFamily="18" charset="0"/>
                <a:ea typeface="Times New Roman" panose="02020603050405020304" pitchFamily="18" charset="0"/>
                <a:cs typeface="Simplified Arabic" panose="02020603050405020304" pitchFamily="18" charset="-78"/>
              </a:rPr>
              <a:t> </a:t>
            </a:r>
            <a:r>
              <a:rPr lang="ar-IQ" sz="1800" b="1" dirty="0" smtClean="0">
                <a:solidFill>
                  <a:srgbClr val="0070C0"/>
                </a:solidFill>
                <a:latin typeface="Times New Roman" panose="02020603050405020304" pitchFamily="18" charset="0"/>
                <a:ea typeface="Times New Roman" panose="02020603050405020304" pitchFamily="18" charset="0"/>
                <a:cs typeface="Simplified Arabic" panose="02020603050405020304" pitchFamily="18" charset="-78"/>
              </a:rPr>
              <a:t>  </a:t>
            </a:r>
            <a:r>
              <a:rPr lang="ar-IQ" b="1" dirty="0" smtClean="0">
                <a:latin typeface="Times New Roman" panose="02020603050405020304" pitchFamily="18" charset="0"/>
                <a:ea typeface="Times New Roman" panose="02020603050405020304" pitchFamily="18" charset="0"/>
                <a:cs typeface="Simplified Arabic" panose="02020603050405020304" pitchFamily="18" charset="-78"/>
              </a:rPr>
              <a:t>((</a:t>
            </a:r>
            <a:r>
              <a:rPr lang="ar-IQ" b="1" dirty="0">
                <a:latin typeface="Times New Roman" panose="02020603050405020304" pitchFamily="18" charset="0"/>
                <a:ea typeface="Times New Roman" panose="02020603050405020304" pitchFamily="18" charset="0"/>
                <a:cs typeface="Simplified Arabic" panose="02020603050405020304" pitchFamily="18" charset="-78"/>
              </a:rPr>
              <a:t>هي عناوين يضعها الباحث لدراسات وبحوث مكملة أو مشابهة لبحثه ليتسنى له أو لباحثين من بعده اجرائها)).</a:t>
            </a:r>
            <a:endParaRPr lang="en-US" sz="1800" b="1" dirty="0">
              <a:latin typeface="Times New Roman" panose="02020603050405020304" pitchFamily="18" charset="0"/>
              <a:ea typeface="Times New Roman" panose="02020603050405020304" pitchFamily="18" charset="0"/>
            </a:endParaRPr>
          </a:p>
          <a:p>
            <a:pPr marL="0" indent="0" algn="justLow" rtl="1">
              <a:spcAft>
                <a:spcPts val="0"/>
              </a:spcAft>
              <a:buNone/>
            </a:pPr>
            <a:r>
              <a:rPr lang="ar-IQ" b="1" u="dotted" dirty="0">
                <a:solidFill>
                  <a:srgbClr val="00B050"/>
                </a:solidFill>
                <a:latin typeface="Times New Roman" panose="02020603050405020304" pitchFamily="18" charset="0"/>
                <a:ea typeface="Times New Roman" panose="02020603050405020304" pitchFamily="18" charset="0"/>
                <a:cs typeface="Simplified Arabic" panose="02020603050405020304" pitchFamily="18" charset="-78"/>
              </a:rPr>
              <a:t>مثــال (في ضوء السابق)</a:t>
            </a:r>
            <a:r>
              <a:rPr lang="ar-IQ" b="1" dirty="0">
                <a:solidFill>
                  <a:srgbClr val="00B050"/>
                </a:solidFill>
                <a:latin typeface="Times New Roman" panose="02020603050405020304" pitchFamily="18" charset="0"/>
                <a:ea typeface="Times New Roman" panose="02020603050405020304" pitchFamily="18" charset="0"/>
                <a:cs typeface="Simplified Arabic" panose="02020603050405020304" pitchFamily="18" charset="-78"/>
              </a:rPr>
              <a:t>  يقترح الباحث ما يأتـــي:</a:t>
            </a:r>
            <a:endParaRPr lang="en-US" sz="1800" b="1" dirty="0">
              <a:solidFill>
                <a:srgbClr val="00B050"/>
              </a:solidFill>
              <a:latin typeface="Times New Roman" panose="02020603050405020304" pitchFamily="18" charset="0"/>
              <a:ea typeface="Times New Roman" panose="02020603050405020304" pitchFamily="18" charset="0"/>
            </a:endParaRPr>
          </a:p>
          <a:p>
            <a:pPr marL="0" indent="0" algn="justLow" rtl="1">
              <a:spcAft>
                <a:spcPts val="0"/>
              </a:spcAft>
              <a:buNone/>
            </a:pPr>
            <a:r>
              <a:rPr lang="ar-IQ" dirty="0" smtClean="0">
                <a:latin typeface="Times New Roman" panose="02020603050405020304" pitchFamily="18" charset="0"/>
                <a:ea typeface="Times New Roman" panose="02020603050405020304" pitchFamily="18" charset="0"/>
                <a:cs typeface="Simplified Arabic" panose="02020603050405020304" pitchFamily="18" charset="-78"/>
              </a:rPr>
              <a:t>1- </a:t>
            </a:r>
            <a:r>
              <a:rPr lang="ar-IQ" dirty="0">
                <a:latin typeface="Times New Roman" panose="02020603050405020304" pitchFamily="18" charset="0"/>
                <a:ea typeface="Times New Roman" panose="02020603050405020304" pitchFamily="18" charset="0"/>
                <a:cs typeface="Simplified Arabic" panose="02020603050405020304" pitchFamily="18" charset="-78"/>
              </a:rPr>
              <a:t>إجراء دراسة حول الصعوبات التي يواجهها طلبة التربية الفنية في المواد النظرية.</a:t>
            </a:r>
            <a:endParaRPr lang="en-US" sz="1800" dirty="0">
              <a:latin typeface="Times New Roman" panose="02020603050405020304" pitchFamily="18" charset="0"/>
              <a:ea typeface="Times New Roman" panose="02020603050405020304" pitchFamily="18" charset="0"/>
            </a:endParaRPr>
          </a:p>
          <a:p>
            <a:pPr marL="0" indent="0" algn="justLow" rtl="1">
              <a:spcAft>
                <a:spcPts val="0"/>
              </a:spcAft>
              <a:buNone/>
            </a:pPr>
            <a:r>
              <a:rPr lang="ar-IQ" dirty="0" smtClean="0">
                <a:latin typeface="Times New Roman" panose="02020603050405020304" pitchFamily="18" charset="0"/>
                <a:ea typeface="Times New Roman" panose="02020603050405020304" pitchFamily="18" charset="0"/>
                <a:cs typeface="Simplified Arabic" panose="02020603050405020304" pitchFamily="18" charset="-78"/>
              </a:rPr>
              <a:t>2- </a:t>
            </a:r>
            <a:r>
              <a:rPr lang="ar-IQ" dirty="0">
                <a:latin typeface="Times New Roman" panose="02020603050405020304" pitchFamily="18" charset="0"/>
                <a:ea typeface="Times New Roman" panose="02020603050405020304" pitchFamily="18" charset="0"/>
                <a:cs typeface="Simplified Arabic" panose="02020603050405020304" pitchFamily="18" charset="-78"/>
              </a:rPr>
              <a:t>إجراء دراسة مماثلة حول الصعوبات التي يواجهها طلبة الأقسام العلمية الأخرى.</a:t>
            </a:r>
            <a:endParaRPr lang="en-US" sz="1800" dirty="0">
              <a:latin typeface="Times New Roman" panose="02020603050405020304" pitchFamily="18" charset="0"/>
              <a:ea typeface="Times New Roman" panose="02020603050405020304" pitchFamily="18" charset="0"/>
            </a:endParaRPr>
          </a:p>
          <a:p>
            <a:pPr marL="0" indent="0" algn="justLow" rtl="1">
              <a:spcAft>
                <a:spcPts val="0"/>
              </a:spcAft>
              <a:buNone/>
              <a:tabLst>
                <a:tab pos="3130550" algn="l"/>
                <a:tab pos="3587750" algn="l"/>
                <a:tab pos="5416550" algn="l"/>
                <a:tab pos="5645150" algn="l"/>
              </a:tabLst>
            </a:pPr>
            <a:r>
              <a:rPr lang="ar-IQ" b="1" dirty="0">
                <a:latin typeface="Times New Roman" panose="02020603050405020304" pitchFamily="18" charset="0"/>
                <a:ea typeface="Times New Roman" panose="02020603050405020304" pitchFamily="18" charset="0"/>
                <a:cs typeface="Simplified Arabic" panose="02020603050405020304" pitchFamily="18" charset="-78"/>
              </a:rPr>
              <a:t> </a:t>
            </a:r>
            <a:endParaRPr lang="en-US" sz="1800" dirty="0">
              <a:latin typeface="Times New Roman" panose="02020603050405020304" pitchFamily="18" charset="0"/>
              <a:ea typeface="Times New Roman" panose="02020603050405020304" pitchFamily="18" charset="0"/>
            </a:endParaRPr>
          </a:p>
          <a:p>
            <a:endParaRPr lang="en-US" dirty="0"/>
          </a:p>
        </p:txBody>
      </p:sp>
      <p:sp>
        <p:nvSpPr>
          <p:cNvPr id="4" name="Curved Left Arrow 3"/>
          <p:cNvSpPr/>
          <p:nvPr/>
        </p:nvSpPr>
        <p:spPr>
          <a:xfrm>
            <a:off x="10067026" y="1268083"/>
            <a:ext cx="681487" cy="1017917"/>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970729444"/>
      </p:ext>
    </p:extLst>
  </p:cSld>
  <p:clrMapOvr>
    <a:masterClrMapping/>
  </p:clrMapOvr>
  <mc:AlternateContent xmlns:mc="http://schemas.openxmlformats.org/markup-compatibility/2006" xmlns:p14="http://schemas.microsoft.com/office/powerpoint/2010/main">
    <mc:Choice Requires="p14">
      <p:transition spd="slow" advTm="30000">
        <p14:glitter pattern="hexagon"/>
      </p:transition>
    </mc:Choice>
    <mc:Fallback xmlns="">
      <p:transition spd="slow" advTm="30000">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362974" y="2380889"/>
            <a:ext cx="9506309" cy="45719"/>
          </a:xfrm>
          <a:prstGeom prst="rect">
            <a:avLst/>
          </a:prstGeom>
          <a:ln>
            <a:solidFill>
              <a:schemeClr val="bg1"/>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3" name="Content Placeholder 2"/>
          <p:cNvSpPr>
            <a:spLocks noGrp="1"/>
          </p:cNvSpPr>
          <p:nvPr>
            <p:ph idx="1"/>
          </p:nvPr>
        </p:nvSpPr>
        <p:spPr>
          <a:xfrm>
            <a:off x="1295401" y="733245"/>
            <a:ext cx="9601196" cy="5142623"/>
          </a:xfrm>
        </p:spPr>
        <p:txBody>
          <a:bodyPr>
            <a:normAutofit fontScale="92500"/>
          </a:bodyPr>
          <a:lstStyle/>
          <a:p>
            <a:pPr marL="0" indent="0" algn="ctr" rtl="1">
              <a:spcAft>
                <a:spcPts val="0"/>
              </a:spcAft>
              <a:buNone/>
              <a:tabLst>
                <a:tab pos="273050" algn="l"/>
                <a:tab pos="4845050" algn="l"/>
              </a:tabLst>
            </a:pPr>
            <a:r>
              <a:rPr lang="ar-IQ" b="1" u="sng" dirty="0">
                <a:solidFill>
                  <a:srgbClr val="FF0000"/>
                </a:solidFill>
                <a:latin typeface="Times New Roman" panose="02020603050405020304" pitchFamily="18" charset="0"/>
                <a:ea typeface="Times New Roman" panose="02020603050405020304" pitchFamily="18" charset="0"/>
                <a:cs typeface="Simplified Arabic" panose="02020603050405020304" pitchFamily="18" charset="-78"/>
              </a:rPr>
              <a:t>ملاحق البحـث </a:t>
            </a:r>
            <a:r>
              <a:rPr lang="en-US" b="1" u="sng" dirty="0">
                <a:solidFill>
                  <a:srgbClr val="FF0000"/>
                </a:solidFill>
                <a:latin typeface="Times New Roman" panose="02020603050405020304" pitchFamily="18" charset="0"/>
                <a:ea typeface="Times New Roman" panose="02020603050405020304" pitchFamily="18" charset="0"/>
                <a:cs typeface="Simplified Arabic" panose="02020603050405020304" pitchFamily="18" charset="-78"/>
              </a:rPr>
              <a:t>(Appendix)</a:t>
            </a:r>
            <a:endParaRPr lang="en-US" sz="1800" dirty="0">
              <a:solidFill>
                <a:srgbClr val="FF0000"/>
              </a:solidFill>
              <a:latin typeface="Times New Roman" panose="02020603050405020304" pitchFamily="18" charset="0"/>
              <a:ea typeface="Times New Roman" panose="02020603050405020304" pitchFamily="18" charset="0"/>
            </a:endParaRPr>
          </a:p>
          <a:p>
            <a:pPr marL="0" indent="0" algn="justLow" rtl="1">
              <a:spcAft>
                <a:spcPts val="0"/>
              </a:spcAft>
              <a:buNone/>
              <a:tabLst>
                <a:tab pos="62230" algn="l"/>
                <a:tab pos="4845050" algn="l"/>
              </a:tabLst>
            </a:pPr>
            <a:r>
              <a:rPr lang="ar-IQ" dirty="0" smtClean="0">
                <a:latin typeface="Times New Roman" panose="02020603050405020304" pitchFamily="18" charset="0"/>
                <a:ea typeface="Times New Roman" panose="02020603050405020304" pitchFamily="18" charset="0"/>
                <a:cs typeface="Simplified Arabic" panose="02020603050405020304" pitchFamily="18" charset="-78"/>
              </a:rPr>
              <a:t>   تقتضي </a:t>
            </a:r>
            <a:r>
              <a:rPr lang="ar-IQ" dirty="0">
                <a:latin typeface="Times New Roman" panose="02020603050405020304" pitchFamily="18" charset="0"/>
                <a:ea typeface="Times New Roman" panose="02020603050405020304" pitchFamily="18" charset="0"/>
                <a:cs typeface="Simplified Arabic" panose="02020603050405020304" pitchFamily="18" charset="-78"/>
              </a:rPr>
              <a:t>طبيعة بعض البحوث بخاصة تلك التي تعتمد البيانات - عدم تضمين البحث الكثير من الجداول وغيرها، فيخصص الباحث الجزء الأخير من البحث إلى  الملاحق التي يأتي موقعها بعد قائمة المصادر مباشرة ويتضمن المُلحق المواد المساعدة التي قد تُربك القاريء إذا وضعت في صُلب الرسالة، كإستمارات الإستبيان، والكتب الرسمية، واستمارات المقابلات الشخصية، والجداول والإحصاءآت.</a:t>
            </a:r>
            <a:endParaRPr lang="en-US" sz="1800" dirty="0">
              <a:latin typeface="Times New Roman" panose="02020603050405020304" pitchFamily="18" charset="0"/>
              <a:ea typeface="Times New Roman" panose="02020603050405020304" pitchFamily="18" charset="0"/>
            </a:endParaRPr>
          </a:p>
          <a:p>
            <a:pPr marL="0" indent="0" algn="justLow" rtl="1">
              <a:spcAft>
                <a:spcPts val="0"/>
              </a:spcAft>
              <a:buNone/>
              <a:tabLst>
                <a:tab pos="273050" algn="l"/>
                <a:tab pos="4845050" algn="l"/>
              </a:tabLst>
            </a:pPr>
            <a:r>
              <a:rPr lang="ar-IQ" dirty="0" smtClean="0">
                <a:latin typeface="Times New Roman" panose="02020603050405020304" pitchFamily="18" charset="0"/>
                <a:ea typeface="Times New Roman" panose="02020603050405020304" pitchFamily="18" charset="0"/>
                <a:cs typeface="Simplified Arabic" panose="02020603050405020304" pitchFamily="18" charset="-78"/>
              </a:rPr>
              <a:t>   ويحذر </a:t>
            </a:r>
            <a:r>
              <a:rPr lang="ar-IQ" dirty="0">
                <a:latin typeface="Times New Roman" panose="02020603050405020304" pitchFamily="18" charset="0"/>
                <a:ea typeface="Times New Roman" panose="02020603050405020304" pitchFamily="18" charset="0"/>
                <a:cs typeface="Simplified Arabic" panose="02020603050405020304" pitchFamily="18" charset="-78"/>
              </a:rPr>
              <a:t>المختصين من جعل الملحق مستودعاً لمخلفات البحث وإنما يشمل العناصر المناسبة فقط التي قد تقطع التفكير إذا وضعت في متن البحث.</a:t>
            </a:r>
            <a:endParaRPr lang="en-US" sz="1800" dirty="0">
              <a:latin typeface="Times New Roman" panose="02020603050405020304" pitchFamily="18" charset="0"/>
              <a:ea typeface="Times New Roman" panose="02020603050405020304" pitchFamily="18" charset="0"/>
            </a:endParaRPr>
          </a:p>
          <a:p>
            <a:pPr marL="0" indent="0" algn="ctr" rtl="1">
              <a:spcAft>
                <a:spcPts val="0"/>
              </a:spcAft>
              <a:buNone/>
              <a:tabLst>
                <a:tab pos="273050" algn="l"/>
                <a:tab pos="4845050" algn="l"/>
              </a:tabLst>
            </a:pPr>
            <a:endParaRPr lang="en-US" sz="1800" dirty="0">
              <a:latin typeface="Times New Roman" panose="02020603050405020304" pitchFamily="18" charset="0"/>
              <a:ea typeface="Times New Roman" panose="02020603050405020304" pitchFamily="18" charset="0"/>
            </a:endParaRPr>
          </a:p>
          <a:p>
            <a:pPr marL="0" indent="0" algn="ctr" rtl="1">
              <a:spcAft>
                <a:spcPts val="0"/>
              </a:spcAft>
              <a:buNone/>
              <a:tabLst>
                <a:tab pos="273050" algn="l"/>
                <a:tab pos="4845050" algn="l"/>
              </a:tabLst>
            </a:pPr>
            <a:r>
              <a:rPr lang="ar-IQ" b="1" u="sng" dirty="0">
                <a:solidFill>
                  <a:srgbClr val="FF0000"/>
                </a:solidFill>
                <a:latin typeface="Times New Roman" panose="02020603050405020304" pitchFamily="18" charset="0"/>
                <a:ea typeface="Times New Roman" panose="02020603050405020304" pitchFamily="18" charset="0"/>
                <a:cs typeface="Simplified Arabic" panose="02020603050405020304" pitchFamily="18" charset="-78"/>
              </a:rPr>
              <a:t>ملخص البحــث </a:t>
            </a:r>
            <a:r>
              <a:rPr lang="en-US" b="1" u="sng" dirty="0">
                <a:solidFill>
                  <a:srgbClr val="FF0000"/>
                </a:solidFill>
                <a:latin typeface="Times New Roman" panose="02020603050405020304" pitchFamily="18" charset="0"/>
                <a:ea typeface="Times New Roman" panose="02020603050405020304" pitchFamily="18" charset="0"/>
                <a:cs typeface="Simplified Arabic" panose="02020603050405020304" pitchFamily="18" charset="-78"/>
              </a:rPr>
              <a:t>(Abstract)</a:t>
            </a:r>
            <a:endParaRPr lang="en-US" sz="1800" dirty="0">
              <a:solidFill>
                <a:srgbClr val="FF0000"/>
              </a:solidFill>
              <a:latin typeface="Times New Roman" panose="02020603050405020304" pitchFamily="18" charset="0"/>
              <a:ea typeface="Times New Roman" panose="02020603050405020304" pitchFamily="18" charset="0"/>
            </a:endParaRPr>
          </a:p>
          <a:p>
            <a:pPr marL="0" indent="0" algn="justLow" rtl="1">
              <a:spcAft>
                <a:spcPts val="0"/>
              </a:spcAft>
              <a:buNone/>
              <a:tabLst>
                <a:tab pos="273050" algn="l"/>
                <a:tab pos="4845050" algn="l"/>
              </a:tabLst>
            </a:pPr>
            <a:r>
              <a:rPr lang="ar-IQ" dirty="0" smtClean="0">
                <a:latin typeface="Times New Roman" panose="02020603050405020304" pitchFamily="18" charset="0"/>
                <a:ea typeface="Times New Roman" panose="02020603050405020304" pitchFamily="18" charset="0"/>
                <a:cs typeface="Simplified Arabic" panose="02020603050405020304" pitchFamily="18" charset="-78"/>
              </a:rPr>
              <a:t>     </a:t>
            </a:r>
            <a:r>
              <a:rPr lang="ar-IQ" dirty="0">
                <a:latin typeface="Times New Roman" panose="02020603050405020304" pitchFamily="18" charset="0"/>
                <a:ea typeface="Times New Roman" panose="02020603050405020304" pitchFamily="18" charset="0"/>
                <a:cs typeface="Simplified Arabic" panose="02020603050405020304" pitchFamily="18" charset="-78"/>
              </a:rPr>
              <a:t>يُخصص الباحث هذا الجزء من البحث إلى إستعراض موجز لفصول البحث إبتداءاً من المشكلة ثم الإجراءآت، وأهم النتائج والاستنتاجات، وبعض التوصيات والمقترحات. ويكتفي الباحث باستعراض النقاط الهامة، ولا داعي لإعادة الدلالات والمناقشات كونها عُرضت خلال فصول البحث. ويجب الربط بين المشكلة المطروحة والنتائج التي تم التوصّل إليها والحلول المقترحة</a:t>
            </a:r>
            <a:r>
              <a:rPr lang="ar-IQ" dirty="0" smtClean="0">
                <a:latin typeface="Times New Roman" panose="02020603050405020304" pitchFamily="18" charset="0"/>
                <a:ea typeface="Times New Roman" panose="02020603050405020304" pitchFamily="18" charset="0"/>
                <a:cs typeface="Simplified Arabic" panose="02020603050405020304" pitchFamily="18" charset="-78"/>
              </a:rPr>
              <a:t>.</a:t>
            </a:r>
            <a:r>
              <a:rPr lang="ar-IQ" sz="1800" dirty="0">
                <a:latin typeface="Times New Roman" panose="02020603050405020304" pitchFamily="18" charset="0"/>
                <a:ea typeface="Times New Roman" panose="02020603050405020304" pitchFamily="18" charset="0"/>
                <a:cs typeface="Simplified Arabic" panose="02020603050405020304" pitchFamily="18" charset="-78"/>
              </a:rPr>
              <a:t> التي تقدم في الفصول، وبذلك فهو أسهل على </a:t>
            </a:r>
            <a:endParaRPr lang="en-US" sz="1800" dirty="0">
              <a:latin typeface="Times New Roman" panose="02020603050405020304" pitchFamily="18" charset="0"/>
              <a:ea typeface="Times New Roman" panose="02020603050405020304" pitchFamily="18" charset="0"/>
            </a:endParaRPr>
          </a:p>
          <a:p>
            <a:pPr marL="0" indent="0" algn="just" rtl="1">
              <a:buNone/>
            </a:pPr>
            <a:r>
              <a:rPr lang="ar-IQ" dirty="0">
                <a:latin typeface="Times New Roman" panose="02020603050405020304" pitchFamily="18" charset="0"/>
                <a:ea typeface="Times New Roman" panose="02020603050405020304" pitchFamily="18" charset="0"/>
                <a:cs typeface="Simplified Arabic" panose="02020603050405020304" pitchFamily="18" charset="-78"/>
              </a:rPr>
              <a:t>	</a:t>
            </a:r>
            <a:r>
              <a:rPr lang="ar-IQ" dirty="0" smtClean="0">
                <a:latin typeface="Times New Roman" panose="02020603050405020304" pitchFamily="18" charset="0"/>
                <a:ea typeface="Times New Roman" panose="02020603050405020304" pitchFamily="18" charset="0"/>
                <a:cs typeface="Simplified Arabic" panose="02020603050405020304" pitchFamily="18" charset="-78"/>
              </a:rPr>
              <a:t>  إذا </a:t>
            </a:r>
            <a:r>
              <a:rPr lang="ar-IQ" dirty="0">
                <a:latin typeface="Times New Roman" panose="02020603050405020304" pitchFamily="18" charset="0"/>
                <a:ea typeface="Times New Roman" panose="02020603050405020304" pitchFamily="18" charset="0"/>
                <a:cs typeface="Simplified Arabic" panose="02020603050405020304" pitchFamily="18" charset="-78"/>
              </a:rPr>
              <a:t>فهو يلخص كل المعلومات </a:t>
            </a:r>
            <a:r>
              <a:rPr lang="ar-IQ" dirty="0" smtClean="0">
                <a:latin typeface="Times New Roman" panose="02020603050405020304" pitchFamily="18" charset="0"/>
                <a:ea typeface="Times New Roman" panose="02020603050405020304" pitchFamily="18" charset="0"/>
                <a:cs typeface="Simplified Arabic" panose="02020603050405020304" pitchFamily="18" charset="-78"/>
              </a:rPr>
              <a:t>القاريء </a:t>
            </a:r>
            <a:r>
              <a:rPr lang="ar-IQ" dirty="0">
                <a:latin typeface="Times New Roman" panose="02020603050405020304" pitchFamily="18" charset="0"/>
                <a:ea typeface="Times New Roman" panose="02020603050405020304" pitchFamily="18" charset="0"/>
                <a:cs typeface="Simplified Arabic" panose="02020603050405020304" pitchFamily="18" charset="-78"/>
              </a:rPr>
              <a:t>من قراءة الفصول ذات التحليلات والتفسيرات المطولة.</a:t>
            </a:r>
            <a:endParaRPr lang="en-US" dirty="0"/>
          </a:p>
        </p:txBody>
      </p:sp>
    </p:spTree>
    <p:extLst>
      <p:ext uri="{BB962C8B-B14F-4D97-AF65-F5344CB8AC3E}">
        <p14:creationId xmlns:p14="http://schemas.microsoft.com/office/powerpoint/2010/main" val="354023371"/>
      </p:ext>
    </p:extLst>
  </p:cSld>
  <p:clrMapOvr>
    <a:masterClrMapping/>
  </p:clrMapOvr>
  <mc:AlternateContent xmlns:mc="http://schemas.openxmlformats.org/markup-compatibility/2006" xmlns:p14="http://schemas.microsoft.com/office/powerpoint/2010/main">
    <mc:Choice Requires="p14">
      <p:transition spd="slow" advTm="30000">
        <p14:ripple/>
      </p:transition>
    </mc:Choice>
    <mc:Fallback xmlns="">
      <p:transition spd="slow" advTm="30000">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marL="285750" lvl="0" indent="-285750" rtl="1">
              <a:spcBef>
                <a:spcPct val="20000"/>
              </a:spcBef>
            </a:pPr>
            <a:r>
              <a:rPr lang="ar-IQ" sz="3200" b="1" dirty="0">
                <a:ln>
                  <a:noFill/>
                </a:ln>
                <a:solidFill>
                  <a:srgbClr val="FF0000"/>
                </a:solidFill>
                <a:latin typeface="Times New Roman" panose="02020603050405020304" pitchFamily="18" charset="0"/>
                <a:ea typeface="Times New Roman" panose="02020603050405020304" pitchFamily="18" charset="0"/>
                <a:cs typeface="Simplified Arabic" panose="02020603050405020304" pitchFamily="18" charset="-78"/>
              </a:rPr>
              <a:t>مجتمـع البحـث (</a:t>
            </a:r>
            <a:r>
              <a:rPr lang="en-US" sz="3200" b="1" dirty="0">
                <a:ln>
                  <a:noFill/>
                </a:ln>
                <a:solidFill>
                  <a:srgbClr val="FF0000"/>
                </a:solidFill>
                <a:latin typeface="Times New Roman" panose="02020603050405020304" pitchFamily="18" charset="0"/>
                <a:ea typeface="Times New Roman" panose="02020603050405020304" pitchFamily="18" charset="0"/>
                <a:cs typeface="Simplified Arabic" panose="02020603050405020304" pitchFamily="18" charset="-78"/>
              </a:rPr>
              <a:t>Population</a:t>
            </a:r>
            <a:r>
              <a:rPr lang="ar-IQ" sz="3200" b="1" dirty="0">
                <a:ln>
                  <a:noFill/>
                </a:ln>
                <a:solidFill>
                  <a:srgbClr val="FF0000"/>
                </a:solidFill>
                <a:latin typeface="Times New Roman" panose="02020603050405020304" pitchFamily="18" charset="0"/>
                <a:ea typeface="Times New Roman" panose="02020603050405020304" pitchFamily="18" charset="0"/>
                <a:cs typeface="Simplified Arabic" panose="02020603050405020304" pitchFamily="18" charset="-78"/>
              </a:rPr>
              <a:t>)</a:t>
            </a:r>
            <a:r>
              <a:rPr lang="en-US" sz="2400" b="1" dirty="0">
                <a:ln>
                  <a:noFill/>
                </a:ln>
                <a:solidFill>
                  <a:srgbClr val="FF0000"/>
                </a:solidFill>
                <a:latin typeface="Times New Roman" panose="02020603050405020304" pitchFamily="18" charset="0"/>
                <a:ea typeface="Times New Roman" panose="02020603050405020304" pitchFamily="18" charset="0"/>
              </a:rPr>
              <a:t/>
            </a:r>
            <a:br>
              <a:rPr lang="en-US" sz="2400" b="1" dirty="0">
                <a:ln>
                  <a:noFill/>
                </a:ln>
                <a:solidFill>
                  <a:srgbClr val="FF0000"/>
                </a:solidFill>
                <a:latin typeface="Times New Roman" panose="02020603050405020304" pitchFamily="18" charset="0"/>
                <a:ea typeface="Times New Roman" panose="02020603050405020304" pitchFamily="18" charset="0"/>
              </a:rPr>
            </a:br>
            <a:endParaRPr lang="en-US" sz="5400" b="1" dirty="0">
              <a:solidFill>
                <a:srgbClr val="FF0000"/>
              </a:solidFill>
            </a:endParaRPr>
          </a:p>
        </p:txBody>
      </p:sp>
      <p:sp>
        <p:nvSpPr>
          <p:cNvPr id="3" name="Content Placeholder 2"/>
          <p:cNvSpPr>
            <a:spLocks noGrp="1"/>
          </p:cNvSpPr>
          <p:nvPr>
            <p:ph idx="1"/>
          </p:nvPr>
        </p:nvSpPr>
        <p:spPr/>
        <p:txBody>
          <a:bodyPr/>
          <a:lstStyle/>
          <a:p>
            <a:pPr indent="0" algn="justLow" rtl="1">
              <a:spcAft>
                <a:spcPts val="0"/>
              </a:spcAft>
              <a:buNone/>
            </a:pPr>
            <a:r>
              <a:rPr lang="ar-IQ" dirty="0" smtClean="0">
                <a:latin typeface="Times New Roman" panose="02020603050405020304" pitchFamily="18" charset="0"/>
                <a:ea typeface="Times New Roman" panose="02020603050405020304" pitchFamily="18" charset="0"/>
                <a:cs typeface="Simplified Arabic" panose="02020603050405020304" pitchFamily="18" charset="-78"/>
              </a:rPr>
              <a:t>   هو مجموعة </a:t>
            </a:r>
            <a:r>
              <a:rPr lang="ar-IQ" dirty="0">
                <a:latin typeface="Times New Roman" panose="02020603050405020304" pitchFamily="18" charset="0"/>
                <a:ea typeface="Times New Roman" panose="02020603050405020304" pitchFamily="18" charset="0"/>
                <a:cs typeface="Simplified Arabic" panose="02020603050405020304" pitchFamily="18" charset="-78"/>
              </a:rPr>
              <a:t>من الوحدات الذي تنطبق عليه الظاهرة أو المشكلة موضوعة البحث بأدق تفاصيلها، وتحوي صفات مشتركة تؤلف مجتمعاً إحصائياً وتكون قابلة للمُلاحظة والقياس.</a:t>
            </a:r>
            <a:endParaRPr lang="en-US" sz="1800" dirty="0">
              <a:latin typeface="Times New Roman" panose="02020603050405020304" pitchFamily="18" charset="0"/>
              <a:ea typeface="Times New Roman" panose="02020603050405020304" pitchFamily="18" charset="0"/>
            </a:endParaRPr>
          </a:p>
          <a:p>
            <a:pPr indent="0" algn="justLow" rtl="1">
              <a:spcAft>
                <a:spcPts val="0"/>
              </a:spcAft>
              <a:buNone/>
            </a:pPr>
            <a:r>
              <a:rPr lang="ar-IQ" dirty="0" smtClean="0">
                <a:latin typeface="Times New Roman" panose="02020603050405020304" pitchFamily="18" charset="0"/>
                <a:ea typeface="Times New Roman" panose="02020603050405020304" pitchFamily="18" charset="0"/>
                <a:cs typeface="Simplified Arabic" panose="02020603050405020304" pitchFamily="18" charset="-78"/>
              </a:rPr>
              <a:t>    ومجتمع </a:t>
            </a:r>
            <a:r>
              <a:rPr lang="ar-IQ" dirty="0">
                <a:latin typeface="Times New Roman" panose="02020603050405020304" pitchFamily="18" charset="0"/>
                <a:ea typeface="Times New Roman" panose="02020603050405020304" pitchFamily="18" charset="0"/>
                <a:cs typeface="Simplified Arabic" panose="02020603050405020304" pitchFamily="18" charset="-78"/>
              </a:rPr>
              <a:t>البحث هو مجتمع الدراسة أو الوسط الذي يدرس فيه الباحث مشكلة بحثه. وهو إما أن يكون مجتمعاً مادياً (آثار، لوحات فنية، منحوتات، فخاريات، مخطوطات، ...إلخ) أو مجتمعاً بشرياً (أساتذة، طلبة، فنانون،عمال، ....إلخ).</a:t>
            </a:r>
            <a:endParaRPr lang="en-US" sz="1800" dirty="0">
              <a:latin typeface="Times New Roman" panose="02020603050405020304" pitchFamily="18" charset="0"/>
              <a:ea typeface="Times New Roman" panose="02020603050405020304" pitchFamily="18" charset="0"/>
            </a:endParaRPr>
          </a:p>
          <a:p>
            <a:endParaRPr lang="en-US" dirty="0"/>
          </a:p>
        </p:txBody>
      </p:sp>
    </p:spTree>
    <p:extLst>
      <p:ext uri="{BB962C8B-B14F-4D97-AF65-F5344CB8AC3E}">
        <p14:creationId xmlns:p14="http://schemas.microsoft.com/office/powerpoint/2010/main" val="4111315661"/>
      </p:ext>
    </p:extLst>
  </p:cSld>
  <p:clrMapOvr>
    <a:masterClrMapping/>
  </p:clrMapOvr>
  <mc:AlternateContent xmlns:mc="http://schemas.openxmlformats.org/markup-compatibility/2006" xmlns:p15="http://schemas.microsoft.com/office/powerpoint/2012/main">
    <mc:Choice Requires="p15">
      <p:transition spd="slow" advTm="30000">
        <p15:prstTrans prst="wind"/>
      </p:transition>
    </mc:Choice>
    <mc:Fallback xmlns="">
      <p:transition spd="slow" advTm="30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25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25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barn(inVertical)">
                                      <p:cBhvr>
                                        <p:cTn id="15" dur="500"/>
                                        <p:tgtEl>
                                          <p:spTgt spid="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25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barn(inVertical)">
                                      <p:cBhvr>
                                        <p:cTn id="20"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295401" y="2337758"/>
            <a:ext cx="9522124" cy="129397"/>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3" name="Content Placeholder 2"/>
          <p:cNvSpPr>
            <a:spLocks noGrp="1"/>
          </p:cNvSpPr>
          <p:nvPr>
            <p:ph idx="1"/>
          </p:nvPr>
        </p:nvSpPr>
        <p:spPr>
          <a:xfrm>
            <a:off x="1052423" y="943791"/>
            <a:ext cx="10101532" cy="5146457"/>
          </a:xfrm>
        </p:spPr>
        <p:txBody>
          <a:bodyPr>
            <a:normAutofit fontScale="85000" lnSpcReduction="20000"/>
          </a:bodyPr>
          <a:lstStyle/>
          <a:p>
            <a:pPr marL="0" indent="0" algn="ctr" rtl="1">
              <a:spcAft>
                <a:spcPts val="0"/>
              </a:spcAft>
              <a:buNone/>
            </a:pPr>
            <a:r>
              <a:rPr lang="ar-IQ" sz="3300" b="1" dirty="0">
                <a:solidFill>
                  <a:srgbClr val="FF0000"/>
                </a:solidFill>
                <a:latin typeface="Times New Roman" panose="02020603050405020304" pitchFamily="18" charset="0"/>
                <a:ea typeface="Times New Roman" panose="02020603050405020304" pitchFamily="18" charset="0"/>
                <a:cs typeface="Simplified Arabic" panose="02020603050405020304" pitchFamily="18" charset="-78"/>
              </a:rPr>
              <a:t>العينــة (</a:t>
            </a:r>
            <a:r>
              <a:rPr lang="en-US" sz="3300" b="1" dirty="0">
                <a:solidFill>
                  <a:srgbClr val="FF0000"/>
                </a:solidFill>
                <a:latin typeface="Times New Roman" panose="02020603050405020304" pitchFamily="18" charset="0"/>
                <a:ea typeface="Times New Roman" panose="02020603050405020304" pitchFamily="18" charset="0"/>
                <a:cs typeface="Simplified Arabic" panose="02020603050405020304" pitchFamily="18" charset="-78"/>
              </a:rPr>
              <a:t>Sample</a:t>
            </a:r>
            <a:r>
              <a:rPr lang="ar-IQ" sz="3300" b="1" dirty="0">
                <a:solidFill>
                  <a:srgbClr val="FF0000"/>
                </a:solidFill>
                <a:latin typeface="Times New Roman" panose="02020603050405020304" pitchFamily="18" charset="0"/>
                <a:ea typeface="Times New Roman" panose="02020603050405020304" pitchFamily="18" charset="0"/>
                <a:cs typeface="Simplified Arabic" panose="02020603050405020304" pitchFamily="18" charset="-78"/>
              </a:rPr>
              <a:t>)</a:t>
            </a:r>
            <a:endParaRPr lang="en-US" sz="2100" b="1" dirty="0">
              <a:solidFill>
                <a:srgbClr val="FF0000"/>
              </a:solidFill>
              <a:latin typeface="Times New Roman" panose="02020603050405020304" pitchFamily="18" charset="0"/>
              <a:ea typeface="Times New Roman" panose="02020603050405020304" pitchFamily="18" charset="0"/>
            </a:endParaRPr>
          </a:p>
          <a:p>
            <a:pPr indent="0" algn="justLow" rtl="1">
              <a:spcAft>
                <a:spcPts val="0"/>
              </a:spcAft>
              <a:buNone/>
            </a:pPr>
            <a:r>
              <a:rPr lang="ar-IQ" dirty="0" smtClean="0">
                <a:latin typeface="Times New Roman" panose="02020603050405020304" pitchFamily="18" charset="0"/>
                <a:ea typeface="Times New Roman" panose="02020603050405020304" pitchFamily="18" charset="0"/>
                <a:cs typeface="Simplified Arabic" panose="02020603050405020304" pitchFamily="18" charset="-78"/>
              </a:rPr>
              <a:t>    هي </a:t>
            </a:r>
            <a:r>
              <a:rPr lang="ar-IQ" dirty="0">
                <a:latin typeface="Times New Roman" panose="02020603050405020304" pitchFamily="18" charset="0"/>
                <a:ea typeface="Times New Roman" panose="02020603050405020304" pitchFamily="18" charset="0"/>
                <a:cs typeface="Simplified Arabic" panose="02020603050405020304" pitchFamily="18" charset="-78"/>
              </a:rPr>
              <a:t>جزء من المجتمع الأصلي تحمل صفاته وخصائصه، أو هي جزء يؤخذ من الكل ليُعطي فكرة عنه. بحيث يُمثل هذا الجزء الكل قدر الإمكان، ويُستخدم للحكم على الكل الذي أُخذ منه. لذلك فهي توفر </a:t>
            </a:r>
            <a:r>
              <a:rPr lang="ar-IQ" u="words" dirty="0">
                <a:latin typeface="Times New Roman" panose="02020603050405020304" pitchFamily="18" charset="0"/>
                <a:ea typeface="Times New Roman" panose="02020603050405020304" pitchFamily="18" charset="0"/>
                <a:cs typeface="Simplified Arabic" panose="02020603050405020304" pitchFamily="18" charset="-78"/>
              </a:rPr>
              <a:t>الجهد والوقت والمال</a:t>
            </a:r>
            <a:r>
              <a:rPr lang="ar-IQ" dirty="0">
                <a:latin typeface="Times New Roman" panose="02020603050405020304" pitchFamily="18" charset="0"/>
                <a:ea typeface="Times New Roman" panose="02020603050405020304" pitchFamily="18" charset="0"/>
                <a:cs typeface="Simplified Arabic" panose="02020603050405020304" pitchFamily="18" charset="-78"/>
              </a:rPr>
              <a:t>، مثل (أفراد، مدارس، ظواهر، لوحات، أفلام، ... إلخ).</a:t>
            </a:r>
            <a:endParaRPr lang="en-US" dirty="0">
              <a:latin typeface="Times New Roman" panose="02020603050405020304" pitchFamily="18" charset="0"/>
              <a:ea typeface="Times New Roman" panose="02020603050405020304" pitchFamily="18" charset="0"/>
            </a:endParaRPr>
          </a:p>
          <a:p>
            <a:pPr indent="0" algn="justLow" rtl="1">
              <a:spcAft>
                <a:spcPts val="0"/>
              </a:spcAft>
              <a:buNone/>
            </a:pPr>
            <a:r>
              <a:rPr lang="ar-IQ" dirty="0" smtClean="0">
                <a:latin typeface="Times New Roman" panose="02020603050405020304" pitchFamily="18" charset="0"/>
                <a:ea typeface="Times New Roman" panose="02020603050405020304" pitchFamily="18" charset="0"/>
                <a:cs typeface="Simplified Arabic" panose="02020603050405020304" pitchFamily="18" charset="-78"/>
              </a:rPr>
              <a:t>    ويلجأ </a:t>
            </a:r>
            <a:r>
              <a:rPr lang="ar-IQ" dirty="0">
                <a:latin typeface="Times New Roman" panose="02020603050405020304" pitchFamily="18" charset="0"/>
                <a:ea typeface="Times New Roman" panose="02020603050405020304" pitchFamily="18" charset="0"/>
                <a:cs typeface="Simplified Arabic" panose="02020603050405020304" pitchFamily="18" charset="-78"/>
              </a:rPr>
              <a:t>الباحثون إلى العينات لأنه من الصعب بل من المستحيل- أحياناً- أن يشمل البحث كل نطاق الظاهرة وتناول كل وحدة من وحداتها. على أن تكون العينة مُمثلة للمجتمع </a:t>
            </a:r>
            <a:r>
              <a:rPr lang="ar-IQ" u="sng" dirty="0">
                <a:latin typeface="Times New Roman" panose="02020603050405020304" pitchFamily="18" charset="0"/>
                <a:ea typeface="Times New Roman" panose="02020603050405020304" pitchFamily="18" charset="0"/>
                <a:cs typeface="Simplified Arabic" panose="02020603050405020304" pitchFamily="18" charset="-78"/>
              </a:rPr>
              <a:t>كمـاً</a:t>
            </a:r>
            <a:r>
              <a:rPr lang="ar-IQ" dirty="0">
                <a:latin typeface="Times New Roman" panose="02020603050405020304" pitchFamily="18" charset="0"/>
                <a:ea typeface="Times New Roman" panose="02020603050405020304" pitchFamily="18" charset="0"/>
                <a:cs typeface="Simplified Arabic" panose="02020603050405020304" pitchFamily="18" charset="-78"/>
              </a:rPr>
              <a:t> و </a:t>
            </a:r>
            <a:r>
              <a:rPr lang="ar-IQ" u="sng" dirty="0">
                <a:latin typeface="Times New Roman" panose="02020603050405020304" pitchFamily="18" charset="0"/>
                <a:ea typeface="Times New Roman" panose="02020603050405020304" pitchFamily="18" charset="0"/>
                <a:cs typeface="Simplified Arabic" panose="02020603050405020304" pitchFamily="18" charset="-78"/>
              </a:rPr>
              <a:t>نوعـاً</a:t>
            </a:r>
            <a:r>
              <a:rPr lang="ar-IQ" dirty="0">
                <a:latin typeface="Times New Roman" panose="02020603050405020304" pitchFamily="18" charset="0"/>
                <a:ea typeface="Times New Roman" panose="02020603050405020304" pitchFamily="18" charset="0"/>
                <a:cs typeface="Simplified Arabic" panose="02020603050405020304" pitchFamily="18" charset="-78"/>
              </a:rPr>
              <a:t>.</a:t>
            </a:r>
            <a:endParaRPr lang="en-US" dirty="0">
              <a:latin typeface="Times New Roman" panose="02020603050405020304" pitchFamily="18" charset="0"/>
              <a:ea typeface="Times New Roman" panose="02020603050405020304" pitchFamily="18" charset="0"/>
            </a:endParaRPr>
          </a:p>
          <a:p>
            <a:pPr indent="0" algn="justLow" rtl="1">
              <a:spcAft>
                <a:spcPts val="0"/>
              </a:spcAft>
              <a:buNone/>
            </a:pPr>
            <a:r>
              <a:rPr lang="ar-IQ" dirty="0" smtClean="0">
                <a:latin typeface="Times New Roman" panose="02020603050405020304" pitchFamily="18" charset="0"/>
                <a:ea typeface="Times New Roman" panose="02020603050405020304" pitchFamily="18" charset="0"/>
                <a:cs typeface="Simplified Arabic" panose="02020603050405020304" pitchFamily="18" charset="-78"/>
              </a:rPr>
              <a:t>    وهما </a:t>
            </a:r>
            <a:r>
              <a:rPr lang="ar-IQ" dirty="0">
                <a:latin typeface="Times New Roman" panose="02020603050405020304" pitchFamily="18" charset="0"/>
                <a:ea typeface="Times New Roman" panose="02020603050405020304" pitchFamily="18" charset="0"/>
                <a:cs typeface="Simplified Arabic" panose="02020603050405020304" pitchFamily="18" charset="-78"/>
              </a:rPr>
              <a:t>شرطان أساسيان لصدق العينة الذي يعني </a:t>
            </a:r>
            <a:r>
              <a:rPr lang="ar-IQ" dirty="0">
                <a:solidFill>
                  <a:srgbClr val="00B050"/>
                </a:solidFill>
                <a:latin typeface="Times New Roman" panose="02020603050405020304" pitchFamily="18" charset="0"/>
                <a:ea typeface="Times New Roman" panose="02020603050405020304" pitchFamily="18" charset="0"/>
                <a:cs typeface="Simplified Arabic" panose="02020603050405020304" pitchFamily="18" charset="-78"/>
              </a:rPr>
              <a:t>(( </a:t>
            </a:r>
            <a:r>
              <a:rPr lang="ar-IQ" b="1" dirty="0">
                <a:solidFill>
                  <a:srgbClr val="00B050"/>
                </a:solidFill>
                <a:latin typeface="Times New Roman" panose="02020603050405020304" pitchFamily="18" charset="0"/>
                <a:ea typeface="Times New Roman" panose="02020603050405020304" pitchFamily="18" charset="0"/>
                <a:cs typeface="Simplified Arabic" panose="02020603050405020304" pitchFamily="18" charset="-78"/>
              </a:rPr>
              <a:t>أن أي زيادة في حجمها يُعطي النتائج نفسها</a:t>
            </a:r>
            <a:r>
              <a:rPr lang="ar-IQ" dirty="0">
                <a:solidFill>
                  <a:srgbClr val="00B050"/>
                </a:solidFill>
                <a:latin typeface="Times New Roman" panose="02020603050405020304" pitchFamily="18" charset="0"/>
                <a:ea typeface="Times New Roman" panose="02020603050405020304" pitchFamily="18" charset="0"/>
                <a:cs typeface="Simplified Arabic" panose="02020603050405020304" pitchFamily="18" charset="-78"/>
              </a:rPr>
              <a:t> </a:t>
            </a:r>
            <a:r>
              <a:rPr lang="ar-IQ" b="1" dirty="0">
                <a:solidFill>
                  <a:srgbClr val="00B050"/>
                </a:solidFill>
                <a:latin typeface="Times New Roman" panose="02020603050405020304" pitchFamily="18" charset="0"/>
                <a:ea typeface="Times New Roman" panose="02020603050405020304" pitchFamily="18" charset="0"/>
                <a:cs typeface="Simplified Arabic" panose="02020603050405020304" pitchFamily="18" charset="-78"/>
              </a:rPr>
              <a:t>وتصبح بعدها الإضافات غير مرغوب فيها</a:t>
            </a:r>
            <a:r>
              <a:rPr lang="ar-IQ" dirty="0">
                <a:solidFill>
                  <a:srgbClr val="00B050"/>
                </a:solidFill>
                <a:latin typeface="Times New Roman" panose="02020603050405020304" pitchFamily="18" charset="0"/>
                <a:ea typeface="Times New Roman" panose="02020603050405020304" pitchFamily="18" charset="0"/>
                <a:cs typeface="Simplified Arabic" panose="02020603050405020304" pitchFamily="18" charset="-78"/>
              </a:rPr>
              <a:t>)).</a:t>
            </a:r>
            <a:endParaRPr lang="en-US" dirty="0">
              <a:solidFill>
                <a:srgbClr val="00B050"/>
              </a:solidFill>
              <a:latin typeface="Times New Roman" panose="02020603050405020304" pitchFamily="18" charset="0"/>
              <a:ea typeface="Times New Roman" panose="02020603050405020304" pitchFamily="18" charset="0"/>
            </a:endParaRPr>
          </a:p>
          <a:p>
            <a:pPr marL="0" lvl="0" indent="0" algn="justLow" rtl="1">
              <a:spcAft>
                <a:spcPts val="0"/>
              </a:spcAft>
              <a:buNone/>
              <a:tabLst>
                <a:tab pos="387350" algn="l"/>
              </a:tabLst>
            </a:pPr>
            <a:r>
              <a:rPr lang="ar-IQ" b="1" dirty="0" smtClean="0">
                <a:solidFill>
                  <a:srgbClr val="0070C0"/>
                </a:solidFill>
                <a:latin typeface="Times New Roman" panose="02020603050405020304" pitchFamily="18" charset="0"/>
                <a:ea typeface="Times New Roman" panose="02020603050405020304" pitchFamily="18" charset="0"/>
                <a:cs typeface="Simplified Arabic" panose="02020603050405020304" pitchFamily="18" charset="-78"/>
              </a:rPr>
              <a:t>    فمن </a:t>
            </a:r>
            <a:r>
              <a:rPr lang="ar-IQ" b="1" dirty="0">
                <a:solidFill>
                  <a:srgbClr val="0070C0"/>
                </a:solidFill>
                <a:latin typeface="Times New Roman" panose="02020603050405020304" pitchFamily="18" charset="0"/>
                <a:ea typeface="Times New Roman" panose="02020603050405020304" pitchFamily="18" charset="0"/>
                <a:cs typeface="Simplified Arabic" panose="02020603050405020304" pitchFamily="18" charset="-78"/>
              </a:rPr>
              <a:t>الناحية الكمية</a:t>
            </a:r>
            <a:r>
              <a:rPr lang="ar-IQ" dirty="0">
                <a:solidFill>
                  <a:srgbClr val="0070C0"/>
                </a:solidFill>
                <a:latin typeface="Times New Roman" panose="02020603050405020304" pitchFamily="18" charset="0"/>
                <a:ea typeface="Times New Roman" panose="02020603050405020304" pitchFamily="18" charset="0"/>
                <a:cs typeface="Simplified Arabic" panose="02020603050405020304" pitchFamily="18" charset="-78"/>
              </a:rPr>
              <a:t>: </a:t>
            </a:r>
            <a:r>
              <a:rPr lang="ar-IQ" dirty="0">
                <a:latin typeface="Times New Roman" panose="02020603050405020304" pitchFamily="18" charset="0"/>
                <a:ea typeface="Times New Roman" panose="02020603050405020304" pitchFamily="18" charset="0"/>
                <a:cs typeface="Simplified Arabic" panose="02020603050405020304" pitchFamily="18" charset="-78"/>
              </a:rPr>
              <a:t>يجب أن تكون العينة مُمثلة للمجتمع الأصلي كماً، أي وضع نسبة سحب (10%) فأكثر وكلما ازدادت هذه النسبة أصبحت العينة أكثر تمثيلاً للمجتمع.</a:t>
            </a:r>
            <a:endParaRPr lang="en-US" dirty="0">
              <a:latin typeface="Times New Roman" panose="02020603050405020304" pitchFamily="18" charset="0"/>
              <a:ea typeface="Times New Roman" panose="02020603050405020304" pitchFamily="18" charset="0"/>
            </a:endParaRPr>
          </a:p>
          <a:p>
            <a:pPr marL="0" indent="0" algn="justLow" rtl="1">
              <a:spcAft>
                <a:spcPts val="0"/>
              </a:spcAft>
              <a:buNone/>
            </a:pPr>
            <a:r>
              <a:rPr lang="ar-IQ" b="1" dirty="0" smtClean="0">
                <a:solidFill>
                  <a:srgbClr val="0070C0"/>
                </a:solidFill>
                <a:latin typeface="Times New Roman" panose="02020603050405020304" pitchFamily="18" charset="0"/>
                <a:ea typeface="Times New Roman" panose="02020603050405020304" pitchFamily="18" charset="0"/>
                <a:cs typeface="Simplified Arabic" panose="02020603050405020304" pitchFamily="18" charset="-78"/>
              </a:rPr>
              <a:t>    أما </a:t>
            </a:r>
            <a:r>
              <a:rPr lang="ar-IQ" b="1" dirty="0">
                <a:solidFill>
                  <a:srgbClr val="0070C0"/>
                </a:solidFill>
                <a:latin typeface="Times New Roman" panose="02020603050405020304" pitchFamily="18" charset="0"/>
                <a:ea typeface="Times New Roman" panose="02020603050405020304" pitchFamily="18" charset="0"/>
                <a:cs typeface="Simplified Arabic" panose="02020603050405020304" pitchFamily="18" charset="-78"/>
              </a:rPr>
              <a:t>من الناحية النوعية</a:t>
            </a:r>
            <a:r>
              <a:rPr lang="ar-IQ" dirty="0">
                <a:solidFill>
                  <a:srgbClr val="0070C0"/>
                </a:solidFill>
                <a:latin typeface="Times New Roman" panose="02020603050405020304" pitchFamily="18" charset="0"/>
                <a:ea typeface="Times New Roman" panose="02020603050405020304" pitchFamily="18" charset="0"/>
                <a:cs typeface="Simplified Arabic" panose="02020603050405020304" pitchFamily="18" charset="-78"/>
              </a:rPr>
              <a:t> : </a:t>
            </a:r>
            <a:r>
              <a:rPr lang="ar-IQ" dirty="0">
                <a:latin typeface="Times New Roman" panose="02020603050405020304" pitchFamily="18" charset="0"/>
                <a:ea typeface="Times New Roman" panose="02020603050405020304" pitchFamily="18" charset="0"/>
                <a:cs typeface="Simplified Arabic" panose="02020603050405020304" pitchFamily="18" charset="-78"/>
              </a:rPr>
              <a:t>فالعينة يجب أن تحمل مواصفات وخصائص مجتمع البحث نفسه</a:t>
            </a:r>
            <a:r>
              <a:rPr lang="ar-IQ" dirty="0" smtClean="0">
                <a:latin typeface="Times New Roman" panose="02020603050405020304" pitchFamily="18" charset="0"/>
                <a:ea typeface="Times New Roman" panose="02020603050405020304" pitchFamily="18" charset="0"/>
                <a:cs typeface="Simplified Arabic" panose="02020603050405020304" pitchFamily="18" charset="-78"/>
              </a:rPr>
              <a:t>.</a:t>
            </a:r>
            <a:r>
              <a:rPr lang="ar-IQ" u="sng" dirty="0">
                <a:latin typeface="Times New Roman" panose="02020603050405020304" pitchFamily="18" charset="0"/>
                <a:ea typeface="Times New Roman" panose="02020603050405020304" pitchFamily="18" charset="0"/>
                <a:cs typeface="Simplified Arabic" panose="02020603050405020304" pitchFamily="18" charset="-78"/>
              </a:rPr>
              <a:t> حجم العينــة:</a:t>
            </a:r>
            <a:endParaRPr lang="en-US" dirty="0">
              <a:latin typeface="Times New Roman" panose="02020603050405020304" pitchFamily="18" charset="0"/>
              <a:ea typeface="Times New Roman" panose="02020603050405020304" pitchFamily="18" charset="0"/>
            </a:endParaRPr>
          </a:p>
          <a:p>
            <a:pPr marL="0" indent="0" algn="justLow" rtl="1">
              <a:spcAft>
                <a:spcPts val="0"/>
              </a:spcAft>
              <a:buNone/>
              <a:tabLst>
                <a:tab pos="158750" algn="l"/>
              </a:tabLst>
            </a:pPr>
            <a:r>
              <a:rPr lang="ar-IQ" dirty="0">
                <a:latin typeface="Times New Roman" panose="02020603050405020304" pitchFamily="18" charset="0"/>
                <a:ea typeface="Times New Roman" panose="02020603050405020304" pitchFamily="18" charset="0"/>
                <a:cs typeface="Simplified Arabic" panose="02020603050405020304" pitchFamily="18" charset="-78"/>
              </a:rPr>
              <a:t>	</a:t>
            </a:r>
            <a:r>
              <a:rPr lang="ar-IQ" b="1" dirty="0">
                <a:solidFill>
                  <a:srgbClr val="FF0000"/>
                </a:solidFill>
                <a:latin typeface="Times New Roman" panose="02020603050405020304" pitchFamily="18" charset="0"/>
                <a:ea typeface="Times New Roman" panose="02020603050405020304" pitchFamily="18" charset="0"/>
                <a:cs typeface="Simplified Arabic" panose="02020603050405020304" pitchFamily="18" charset="-78"/>
              </a:rPr>
              <a:t>يرتبط حجم العينة بـ :</a:t>
            </a:r>
            <a:endParaRPr lang="en-US" b="1" dirty="0">
              <a:solidFill>
                <a:srgbClr val="FF0000"/>
              </a:solidFill>
              <a:latin typeface="Times New Roman" panose="02020603050405020304" pitchFamily="18" charset="0"/>
              <a:ea typeface="Times New Roman" panose="02020603050405020304" pitchFamily="18" charset="0"/>
            </a:endParaRPr>
          </a:p>
          <a:p>
            <a:pPr marL="342900" lvl="0" indent="-342900" algn="justLow" rtl="1">
              <a:spcAft>
                <a:spcPts val="0"/>
              </a:spcAft>
              <a:buFont typeface="+mj-lt"/>
              <a:buAutoNum type="arabicPeriod"/>
              <a:tabLst>
                <a:tab pos="158750" algn="l"/>
                <a:tab pos="387350" algn="l"/>
                <a:tab pos="704850" algn="l"/>
              </a:tabLst>
            </a:pPr>
            <a:r>
              <a:rPr lang="ar-IQ" b="1" dirty="0">
                <a:latin typeface="Times New Roman" panose="02020603050405020304" pitchFamily="18" charset="0"/>
                <a:ea typeface="Times New Roman" panose="02020603050405020304" pitchFamily="18" charset="0"/>
                <a:cs typeface="Simplified Arabic" panose="02020603050405020304" pitchFamily="18" charset="-78"/>
              </a:rPr>
              <a:t>حجم المجتمع الأصلي</a:t>
            </a:r>
            <a:endParaRPr lang="en-US" b="1" dirty="0">
              <a:latin typeface="Times New Roman" panose="02020603050405020304" pitchFamily="18" charset="0"/>
              <a:ea typeface="Times New Roman" panose="02020603050405020304" pitchFamily="18" charset="0"/>
            </a:endParaRPr>
          </a:p>
          <a:p>
            <a:pPr marL="342900" lvl="0" indent="-342900" algn="justLow" rtl="1">
              <a:spcAft>
                <a:spcPts val="0"/>
              </a:spcAft>
              <a:buFont typeface="+mj-lt"/>
              <a:buAutoNum type="arabicPeriod"/>
              <a:tabLst>
                <a:tab pos="158750" algn="l"/>
                <a:tab pos="387350" algn="l"/>
                <a:tab pos="704850" algn="l"/>
              </a:tabLst>
            </a:pPr>
            <a:r>
              <a:rPr lang="ar-IQ" b="1" dirty="0">
                <a:latin typeface="Times New Roman" panose="02020603050405020304" pitchFamily="18" charset="0"/>
                <a:ea typeface="Times New Roman" panose="02020603050405020304" pitchFamily="18" charset="0"/>
                <a:cs typeface="Simplified Arabic" panose="02020603050405020304" pitchFamily="18" charset="-78"/>
              </a:rPr>
              <a:t>درجة التجانس </a:t>
            </a:r>
            <a:r>
              <a:rPr lang="en-US" b="1" dirty="0">
                <a:latin typeface="Times New Roman" panose="02020603050405020304" pitchFamily="18" charset="0"/>
                <a:ea typeface="Times New Roman" panose="02020603050405020304" pitchFamily="18" charset="0"/>
                <a:cs typeface="Simplified Arabic" panose="02020603050405020304" pitchFamily="18" charset="-78"/>
              </a:rPr>
              <a:t>Homogenous</a:t>
            </a:r>
            <a:r>
              <a:rPr lang="en-US" b="1" dirty="0">
                <a:latin typeface="Simplified Arabic" panose="02020603050405020304" pitchFamily="18" charset="-78"/>
                <a:ea typeface="Times New Roman" panose="02020603050405020304" pitchFamily="18" charset="0"/>
              </a:rPr>
              <a:t> </a:t>
            </a:r>
            <a:endParaRPr lang="en-US" b="1" dirty="0">
              <a:latin typeface="Times New Roman" panose="02020603050405020304" pitchFamily="18" charset="0"/>
              <a:ea typeface="Times New Roman" panose="02020603050405020304" pitchFamily="18" charset="0"/>
            </a:endParaRPr>
          </a:p>
          <a:p>
            <a:pPr marL="342900" lvl="0" indent="-342900" algn="justLow" rtl="1">
              <a:spcAft>
                <a:spcPts val="0"/>
              </a:spcAft>
              <a:buFont typeface="+mj-lt"/>
              <a:buAutoNum type="arabicPeriod"/>
              <a:tabLst>
                <a:tab pos="158750" algn="l"/>
                <a:tab pos="387350" algn="l"/>
                <a:tab pos="704850" algn="l"/>
              </a:tabLst>
            </a:pPr>
            <a:r>
              <a:rPr lang="ar-IQ" b="1" dirty="0">
                <a:latin typeface="Times New Roman" panose="02020603050405020304" pitchFamily="18" charset="0"/>
                <a:ea typeface="Times New Roman" panose="02020603050405020304" pitchFamily="18" charset="0"/>
                <a:cs typeface="Simplified Arabic" panose="02020603050405020304" pitchFamily="18" charset="-78"/>
              </a:rPr>
              <a:t>عدم  التجانس </a:t>
            </a:r>
            <a:r>
              <a:rPr lang="en-US" b="1" dirty="0">
                <a:latin typeface="Times New Roman" panose="02020603050405020304" pitchFamily="18" charset="0"/>
                <a:ea typeface="Times New Roman" panose="02020603050405020304" pitchFamily="18" charset="0"/>
                <a:cs typeface="Simplified Arabic" panose="02020603050405020304" pitchFamily="18" charset="-78"/>
              </a:rPr>
              <a:t>Heterogeneous</a:t>
            </a:r>
            <a:endParaRPr lang="en-US" b="1" dirty="0">
              <a:latin typeface="Times New Roman" panose="02020603050405020304" pitchFamily="18" charset="0"/>
              <a:ea typeface="Times New Roman" panose="02020603050405020304" pitchFamily="18" charset="0"/>
            </a:endParaRPr>
          </a:p>
          <a:p>
            <a:pPr marL="342900" lvl="0" indent="-342900" algn="justLow" rtl="1">
              <a:spcAft>
                <a:spcPts val="0"/>
              </a:spcAft>
              <a:buFont typeface="+mj-lt"/>
              <a:buAutoNum type="arabicPeriod"/>
              <a:tabLst>
                <a:tab pos="158750" algn="l"/>
                <a:tab pos="387350" algn="l"/>
                <a:tab pos="704850" algn="l"/>
              </a:tabLst>
            </a:pPr>
            <a:r>
              <a:rPr lang="ar-IQ" b="1" dirty="0">
                <a:latin typeface="Times New Roman" panose="02020603050405020304" pitchFamily="18" charset="0"/>
                <a:ea typeface="Times New Roman" panose="02020603050405020304" pitchFamily="18" charset="0"/>
                <a:cs typeface="Simplified Arabic" panose="02020603050405020304" pitchFamily="18" charset="-78"/>
              </a:rPr>
              <a:t>عدد المتغيرات ونوعهــا</a:t>
            </a:r>
            <a:endParaRPr lang="en-US" b="1" dirty="0">
              <a:latin typeface="Times New Roman" panose="02020603050405020304" pitchFamily="18" charset="0"/>
              <a:ea typeface="Times New Roman" panose="02020603050405020304" pitchFamily="18" charset="0"/>
            </a:endParaRPr>
          </a:p>
          <a:p>
            <a:pPr marL="0" indent="0" algn="ctr" rtl="1">
              <a:spcAft>
                <a:spcPts val="0"/>
              </a:spcAft>
              <a:buNone/>
              <a:tabLst>
                <a:tab pos="158750" algn="l"/>
                <a:tab pos="387350" algn="l"/>
              </a:tabLst>
            </a:pPr>
            <a:r>
              <a:rPr lang="ar-IQ" b="1" dirty="0">
                <a:solidFill>
                  <a:srgbClr val="00B0F0"/>
                </a:solidFill>
                <a:latin typeface="Times New Roman" panose="02020603050405020304" pitchFamily="18" charset="0"/>
                <a:ea typeface="Times New Roman" panose="02020603050405020304" pitchFamily="18" charset="0"/>
                <a:cs typeface="Simplified Arabic" panose="02020603050405020304" pitchFamily="18" charset="-78"/>
              </a:rPr>
              <a:t>مع ملاحظة أنه </a:t>
            </a:r>
            <a:r>
              <a:rPr lang="ar-IQ" b="1" dirty="0">
                <a:solidFill>
                  <a:srgbClr val="FF0000"/>
                </a:solidFill>
                <a:latin typeface="Times New Roman" panose="02020603050405020304" pitchFamily="18" charset="0"/>
                <a:ea typeface="Times New Roman" panose="02020603050405020304" pitchFamily="18" charset="0"/>
                <a:cs typeface="Simplified Arabic" panose="02020603050405020304" pitchFamily="18" charset="-78"/>
              </a:rPr>
              <a:t>" كلما زاد حجم العينة قل إحتمال وجود الخطأ وحصل الباحث على نتائج صحيحة ذات قيمة عالية. </a:t>
            </a:r>
            <a:r>
              <a:rPr lang="ar-IQ" b="1" dirty="0" smtClean="0">
                <a:solidFill>
                  <a:srgbClr val="FF0000"/>
                </a:solidFill>
                <a:latin typeface="Times New Roman" panose="02020603050405020304" pitchFamily="18" charset="0"/>
                <a:ea typeface="Times New Roman" panose="02020603050405020304" pitchFamily="18" charset="0"/>
                <a:cs typeface="Simplified Arabic" panose="02020603050405020304" pitchFamily="18" charset="-78"/>
              </a:rPr>
              <a:t>"</a:t>
            </a:r>
            <a:r>
              <a:rPr lang="ar-IQ" sz="1800" b="1" dirty="0" smtClean="0">
                <a:solidFill>
                  <a:srgbClr val="FF0000"/>
                </a:solidFill>
                <a:latin typeface="Times New Roman" panose="02020603050405020304" pitchFamily="18" charset="0"/>
                <a:ea typeface="Times New Roman" panose="02020603050405020304" pitchFamily="18" charset="0"/>
                <a:cs typeface="Simplified Arabic" panose="02020603050405020304" pitchFamily="18" charset="-78"/>
              </a:rPr>
              <a:t>  </a:t>
            </a:r>
            <a:endParaRPr lang="en-US" sz="1400" b="1" dirty="0">
              <a:solidFill>
                <a:srgbClr val="FF0000"/>
              </a:solidFill>
              <a:latin typeface="Times New Roman" panose="02020603050405020304" pitchFamily="18" charset="0"/>
              <a:ea typeface="Times New Roman" panose="02020603050405020304" pitchFamily="18" charset="0"/>
            </a:endParaRPr>
          </a:p>
          <a:p>
            <a:pPr marL="342900" lvl="0" indent="-342900" algn="justLow" rtl="1">
              <a:spcAft>
                <a:spcPts val="0"/>
              </a:spcAft>
              <a:buFont typeface="Symbol" panose="05050102010706020507" pitchFamily="18" charset="2"/>
              <a:buChar char=""/>
              <a:tabLst>
                <a:tab pos="387350" algn="l"/>
              </a:tabLst>
            </a:pPr>
            <a:endParaRPr lang="en-US" sz="1800" dirty="0">
              <a:latin typeface="Times New Roman" panose="02020603050405020304" pitchFamily="18" charset="0"/>
              <a:ea typeface="Times New Roman" panose="02020603050405020304" pitchFamily="18" charset="0"/>
            </a:endParaRPr>
          </a:p>
          <a:p>
            <a:endParaRPr lang="en-US" dirty="0"/>
          </a:p>
        </p:txBody>
      </p:sp>
    </p:spTree>
    <p:extLst>
      <p:ext uri="{BB962C8B-B14F-4D97-AF65-F5344CB8AC3E}">
        <p14:creationId xmlns:p14="http://schemas.microsoft.com/office/powerpoint/2010/main" val="3068774950"/>
      </p:ext>
    </p:extLst>
  </p:cSld>
  <p:clrMapOvr>
    <a:masterClrMapping/>
  </p:clrMapOvr>
  <mc:AlternateContent xmlns:mc="http://schemas.openxmlformats.org/markup-compatibility/2006" xmlns:p15="http://schemas.microsoft.com/office/powerpoint/2012/main">
    <mc:Choice Requires="p15">
      <p:transition spd="slow" advTm="30000">
        <p15:prstTrans prst="prestige"/>
      </p:transition>
    </mc:Choice>
    <mc:Fallback xmlns="">
      <p:transition spd="slow" advTm="30000">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302589" y="2406770"/>
            <a:ext cx="9549441" cy="60385"/>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60473" y="721790"/>
            <a:ext cx="6187976" cy="2564874"/>
          </a:xfrm>
        </p:spPr>
      </p:pic>
      <p:sp>
        <p:nvSpPr>
          <p:cNvPr id="6" name="Rectangle 5"/>
          <p:cNvSpPr/>
          <p:nvPr/>
        </p:nvSpPr>
        <p:spPr>
          <a:xfrm>
            <a:off x="1000664" y="3407218"/>
            <a:ext cx="10213676" cy="2585323"/>
          </a:xfrm>
          <a:prstGeom prst="rect">
            <a:avLst/>
          </a:prstGeom>
        </p:spPr>
        <p:txBody>
          <a:bodyPr wrap="square">
            <a:spAutoFit/>
          </a:bodyPr>
          <a:lstStyle/>
          <a:p>
            <a:pPr marL="44450" algn="justLow" rtl="1">
              <a:spcAft>
                <a:spcPts val="0"/>
              </a:spcAft>
              <a:tabLst>
                <a:tab pos="158750" algn="l"/>
                <a:tab pos="5416550" algn="l"/>
                <a:tab pos="5645150" algn="l"/>
              </a:tabLst>
            </a:pPr>
            <a:r>
              <a:rPr lang="ar-IQ" sz="1500" b="1" u="sng" dirty="0" smtClean="0">
                <a:solidFill>
                  <a:srgbClr val="00B0F0"/>
                </a:solidFill>
                <a:effectLst/>
                <a:latin typeface="Times New Roman" panose="02020603050405020304" pitchFamily="18" charset="0"/>
                <a:ea typeface="Times New Roman" panose="02020603050405020304" pitchFamily="18" charset="0"/>
                <a:cs typeface="Simplified Arabic" panose="02020603050405020304" pitchFamily="18" charset="-78"/>
              </a:rPr>
              <a:t>أولاً</a:t>
            </a:r>
            <a:r>
              <a:rPr lang="ar-IQ" b="1" u="sng" dirty="0" smtClean="0">
                <a:solidFill>
                  <a:srgbClr val="00B0F0"/>
                </a:solidFill>
                <a:effectLst/>
                <a:latin typeface="Times New Roman" panose="02020603050405020304" pitchFamily="18" charset="0"/>
                <a:ea typeface="Times New Roman" panose="02020603050405020304" pitchFamily="18" charset="0"/>
                <a:cs typeface="+mj-cs"/>
              </a:rPr>
              <a:t>: العينات الإحتمالية</a:t>
            </a:r>
            <a:r>
              <a:rPr lang="ar-IQ" dirty="0" smtClean="0">
                <a:solidFill>
                  <a:srgbClr val="00B0F0"/>
                </a:solidFill>
                <a:effectLst/>
                <a:latin typeface="Times New Roman" panose="02020603050405020304" pitchFamily="18" charset="0"/>
                <a:ea typeface="Times New Roman" panose="02020603050405020304" pitchFamily="18" charset="0"/>
                <a:cs typeface="+mj-cs"/>
              </a:rPr>
              <a:t>: </a:t>
            </a:r>
            <a:r>
              <a:rPr lang="ar-IQ" dirty="0" smtClean="0">
                <a:effectLst/>
                <a:latin typeface="Times New Roman" panose="02020603050405020304" pitchFamily="18" charset="0"/>
                <a:ea typeface="Times New Roman" panose="02020603050405020304" pitchFamily="18" charset="0"/>
                <a:cs typeface="+mj-cs"/>
              </a:rPr>
              <a:t>هي التي تُستخدم في إختيارها الطرق الإحصائية لإعطاء تقديرات صحيحة عن المجتمع الأصلي. وتشمل:</a:t>
            </a:r>
            <a:endParaRPr lang="en-US" dirty="0" smtClean="0">
              <a:effectLst/>
              <a:latin typeface="Times New Roman" panose="02020603050405020304" pitchFamily="18" charset="0"/>
              <a:ea typeface="Times New Roman" panose="02020603050405020304" pitchFamily="18" charset="0"/>
              <a:cs typeface="+mj-cs"/>
            </a:endParaRPr>
          </a:p>
          <a:p>
            <a:pPr algn="justLow" rtl="1">
              <a:spcAft>
                <a:spcPts val="0"/>
              </a:spcAft>
              <a:tabLst>
                <a:tab pos="158750" algn="l"/>
                <a:tab pos="5416550" algn="l"/>
                <a:tab pos="5645150" algn="l"/>
              </a:tabLst>
            </a:pPr>
            <a:r>
              <a:rPr lang="ar-IQ" dirty="0" smtClean="0">
                <a:effectLst/>
                <a:latin typeface="Times New Roman" panose="02020603050405020304" pitchFamily="18" charset="0"/>
                <a:ea typeface="Times New Roman" panose="02020603050405020304" pitchFamily="18" charset="0"/>
                <a:cs typeface="+mj-cs"/>
              </a:rPr>
              <a:t>	</a:t>
            </a:r>
            <a:r>
              <a:rPr lang="ar-IQ" dirty="0" smtClean="0">
                <a:solidFill>
                  <a:srgbClr val="FF0000"/>
                </a:solidFill>
                <a:effectLst/>
                <a:latin typeface="Times New Roman" panose="02020603050405020304" pitchFamily="18" charset="0"/>
                <a:ea typeface="Times New Roman" panose="02020603050405020304" pitchFamily="18" charset="0"/>
                <a:cs typeface="+mj-cs"/>
              </a:rPr>
              <a:t>    </a:t>
            </a:r>
            <a:r>
              <a:rPr lang="ar-IQ" b="1" u="sng" dirty="0" smtClean="0">
                <a:solidFill>
                  <a:srgbClr val="FF0000"/>
                </a:solidFill>
                <a:effectLst/>
                <a:latin typeface="Times New Roman" panose="02020603050405020304" pitchFamily="18" charset="0"/>
                <a:ea typeface="Times New Roman" panose="02020603050405020304" pitchFamily="18" charset="0"/>
                <a:cs typeface="+mj-cs"/>
              </a:rPr>
              <a:t>أ- العينة العشوائية</a:t>
            </a:r>
            <a:r>
              <a:rPr lang="ar-IQ" dirty="0" smtClean="0">
                <a:solidFill>
                  <a:srgbClr val="FF0000"/>
                </a:solidFill>
                <a:effectLst/>
                <a:latin typeface="Times New Roman" panose="02020603050405020304" pitchFamily="18" charset="0"/>
                <a:ea typeface="Times New Roman" panose="02020603050405020304" pitchFamily="18" charset="0"/>
                <a:cs typeface="+mj-cs"/>
              </a:rPr>
              <a:t> :</a:t>
            </a:r>
            <a:r>
              <a:rPr lang="ar-IQ" dirty="0" smtClean="0">
                <a:effectLst/>
                <a:latin typeface="Times New Roman" panose="02020603050405020304" pitchFamily="18" charset="0"/>
                <a:ea typeface="Times New Roman" panose="02020603050405020304" pitchFamily="18" charset="0"/>
                <a:cs typeface="+mj-cs"/>
              </a:rPr>
              <a:t>هي التي يتم فيها إختيار جميع أفراد العينة بطريقة عشوائية بعيدة عن أثر العوامل الشخصية التي قد تعمل على تفضيل أحد أفرادها على غيره، وبذلك تضمن لجميع أفراد العينة فرصاً متساوية للظهور. وهناك طرق متعددة لإختيار العينة العشوائية - منها:</a:t>
            </a:r>
            <a:endParaRPr lang="en-US" dirty="0" smtClean="0">
              <a:effectLst/>
              <a:latin typeface="Times New Roman" panose="02020603050405020304" pitchFamily="18" charset="0"/>
              <a:ea typeface="Times New Roman" panose="02020603050405020304" pitchFamily="18" charset="0"/>
              <a:cs typeface="+mj-cs"/>
            </a:endParaRPr>
          </a:p>
          <a:p>
            <a:pPr algn="justLow" rtl="1">
              <a:spcAft>
                <a:spcPts val="0"/>
              </a:spcAft>
              <a:tabLst>
                <a:tab pos="158750" algn="l"/>
                <a:tab pos="5416550" algn="l"/>
                <a:tab pos="5645150" algn="l"/>
              </a:tabLst>
            </a:pPr>
            <a:r>
              <a:rPr lang="ar-IQ" b="1" u="sng" dirty="0" smtClean="0">
                <a:solidFill>
                  <a:srgbClr val="00B050"/>
                </a:solidFill>
                <a:effectLst/>
                <a:latin typeface="Times New Roman" panose="02020603050405020304" pitchFamily="18" charset="0"/>
                <a:ea typeface="Times New Roman" panose="02020603050405020304" pitchFamily="18" charset="0"/>
                <a:cs typeface="+mj-cs"/>
              </a:rPr>
              <a:t>1- طريقة جدول الأعداد العشوائية:</a:t>
            </a:r>
            <a:endParaRPr lang="en-US" dirty="0" smtClean="0">
              <a:solidFill>
                <a:srgbClr val="00B050"/>
              </a:solidFill>
              <a:effectLst/>
              <a:latin typeface="Times New Roman" panose="02020603050405020304" pitchFamily="18" charset="0"/>
              <a:ea typeface="Times New Roman" panose="02020603050405020304" pitchFamily="18" charset="0"/>
              <a:cs typeface="+mj-cs"/>
            </a:endParaRPr>
          </a:p>
          <a:p>
            <a:pPr algn="justLow" rtl="1">
              <a:spcAft>
                <a:spcPts val="0"/>
              </a:spcAft>
              <a:tabLst>
                <a:tab pos="273050" algn="l"/>
                <a:tab pos="3130550" algn="l"/>
                <a:tab pos="3587750" algn="l"/>
                <a:tab pos="5416550" algn="l"/>
                <a:tab pos="5645150" algn="l"/>
              </a:tabLst>
            </a:pPr>
            <a:r>
              <a:rPr lang="ar-IQ" dirty="0" smtClean="0">
                <a:effectLst/>
                <a:latin typeface="Times New Roman" panose="02020603050405020304" pitchFamily="18" charset="0"/>
                <a:ea typeface="Times New Roman" panose="02020603050405020304" pitchFamily="18" charset="0"/>
                <a:cs typeface="+mj-cs"/>
              </a:rPr>
              <a:t>	   إذ يتم إختيار العدد المطلوب من الأرقام الموجودة في الجدول وإعطاء فرصة متساوية لكل رقم في الاختيار، فيقوم الباحث بإعطاء مفردات المجتمع الأصلي أرقاماً متسلسلة، ثم يبدأ من أي نقطة في جدول الأعداد العشوائية ويقرأ الأعداد بالترتيب في أي إتجاه (أفقياً أو رأسياً أو قُطرياً). وحينما يقرأ رقماً يتفق مع رقم مفردات المجتمع يختارها في العينة ويستمر الباحث في القراءة حتى يحصل على عينة بالعدد المطلوب.</a:t>
            </a:r>
            <a:endParaRPr lang="en-US" dirty="0">
              <a:effectLst/>
              <a:latin typeface="Times New Roman" panose="02020603050405020304" pitchFamily="18" charset="0"/>
              <a:ea typeface="Times New Roman" panose="02020603050405020304" pitchFamily="18" charset="0"/>
              <a:cs typeface="+mj-cs"/>
            </a:endParaRPr>
          </a:p>
        </p:txBody>
      </p:sp>
    </p:spTree>
    <p:extLst>
      <p:ext uri="{BB962C8B-B14F-4D97-AF65-F5344CB8AC3E}">
        <p14:creationId xmlns:p14="http://schemas.microsoft.com/office/powerpoint/2010/main" val="4219417373"/>
      </p:ext>
    </p:extLst>
  </p:cSld>
  <p:clrMapOvr>
    <a:masterClrMapping/>
  </p:clrMapOvr>
  <mc:AlternateContent xmlns:mc="http://schemas.openxmlformats.org/markup-compatibility/2006" xmlns:p15="http://schemas.microsoft.com/office/powerpoint/2012/main">
    <mc:Choice Requires="p15">
      <p:transition spd="slow" advTm="30000">
        <p15:prstTrans prst="fracture"/>
      </p:transition>
    </mc:Choice>
    <mc:Fallback xmlns="">
      <p:transition spd="slow" advTm="30000">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311215" y="2363638"/>
            <a:ext cx="9575321" cy="94890"/>
          </a:xfrm>
          <a:prstGeom prst="rect">
            <a:avLst/>
          </a:prstGeom>
          <a:ln>
            <a:solidFill>
              <a:schemeClr val="bg1"/>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3" name="Content Placeholder 2"/>
          <p:cNvSpPr>
            <a:spLocks noGrp="1"/>
          </p:cNvSpPr>
          <p:nvPr>
            <p:ph idx="1"/>
          </p:nvPr>
        </p:nvSpPr>
        <p:spPr>
          <a:xfrm>
            <a:off x="1295401" y="854015"/>
            <a:ext cx="9601196" cy="5021853"/>
          </a:xfrm>
        </p:spPr>
        <p:txBody>
          <a:bodyPr/>
          <a:lstStyle/>
          <a:p>
            <a:pPr marL="0" indent="0" algn="r" rtl="1">
              <a:spcAft>
                <a:spcPts val="0"/>
              </a:spcAft>
              <a:buNone/>
              <a:tabLst>
                <a:tab pos="273050" algn="l"/>
                <a:tab pos="3130550" algn="l"/>
                <a:tab pos="3587750" algn="l"/>
                <a:tab pos="5416550" algn="l"/>
                <a:tab pos="5645150" algn="l"/>
              </a:tabLst>
            </a:pPr>
            <a:r>
              <a:rPr lang="ar-IQ" dirty="0" smtClean="0">
                <a:latin typeface="Times New Roman" panose="02020603050405020304" pitchFamily="18" charset="0"/>
                <a:ea typeface="Times New Roman" panose="02020603050405020304" pitchFamily="18" charset="0"/>
                <a:cs typeface="Simplified Arabic" panose="02020603050405020304" pitchFamily="18" charset="-78"/>
              </a:rPr>
              <a:t>2-</a:t>
            </a:r>
            <a:r>
              <a:rPr lang="ar-IQ" dirty="0" smtClean="0">
                <a:solidFill>
                  <a:srgbClr val="FF0000"/>
                </a:solidFill>
                <a:latin typeface="Times New Roman" panose="02020603050405020304" pitchFamily="18" charset="0"/>
                <a:ea typeface="Times New Roman" panose="02020603050405020304" pitchFamily="18" charset="0"/>
                <a:cs typeface="Simplified Arabic" panose="02020603050405020304" pitchFamily="18" charset="-78"/>
              </a:rPr>
              <a:t> </a:t>
            </a:r>
            <a:r>
              <a:rPr lang="ar-IQ" b="1" u="sng" dirty="0">
                <a:solidFill>
                  <a:srgbClr val="FF0000"/>
                </a:solidFill>
                <a:latin typeface="Times New Roman" panose="02020603050405020304" pitchFamily="18" charset="0"/>
                <a:ea typeface="Times New Roman" panose="02020603050405020304" pitchFamily="18" charset="0"/>
                <a:cs typeface="Simplified Arabic" panose="02020603050405020304" pitchFamily="18" charset="-78"/>
              </a:rPr>
              <a:t>طريقة</a:t>
            </a:r>
            <a:r>
              <a:rPr lang="ar-IQ" dirty="0">
                <a:solidFill>
                  <a:srgbClr val="FF0000"/>
                </a:solidFill>
                <a:latin typeface="Times New Roman" panose="02020603050405020304" pitchFamily="18" charset="0"/>
                <a:ea typeface="Times New Roman" panose="02020603050405020304" pitchFamily="18" charset="0"/>
                <a:cs typeface="Simplified Arabic" panose="02020603050405020304" pitchFamily="18" charset="-78"/>
              </a:rPr>
              <a:t> </a:t>
            </a:r>
            <a:r>
              <a:rPr lang="ar-IQ" dirty="0">
                <a:latin typeface="Times New Roman" panose="02020603050405020304" pitchFamily="18" charset="0"/>
                <a:ea typeface="Times New Roman" panose="02020603050405020304" pitchFamily="18" charset="0"/>
                <a:cs typeface="Simplified Arabic" panose="02020603050405020304" pitchFamily="18" charset="-78"/>
              </a:rPr>
              <a:t>كتابة الأسماء أو الوحدات المطلوبة على </a:t>
            </a:r>
            <a:r>
              <a:rPr lang="ar-IQ" b="1" u="sng" dirty="0">
                <a:solidFill>
                  <a:srgbClr val="FF0000"/>
                </a:solidFill>
                <a:latin typeface="Times New Roman" panose="02020603050405020304" pitchFamily="18" charset="0"/>
                <a:ea typeface="Times New Roman" panose="02020603050405020304" pitchFamily="18" charset="0"/>
                <a:cs typeface="Simplified Arabic" panose="02020603050405020304" pitchFamily="18" charset="-78"/>
              </a:rPr>
              <a:t>قصاصات</a:t>
            </a:r>
            <a:r>
              <a:rPr lang="ar-IQ" dirty="0">
                <a:latin typeface="Times New Roman" panose="02020603050405020304" pitchFamily="18" charset="0"/>
                <a:ea typeface="Times New Roman" panose="02020603050405020304" pitchFamily="18" charset="0"/>
                <a:cs typeface="Simplified Arabic" panose="02020603050405020304" pitchFamily="18" charset="-78"/>
              </a:rPr>
              <a:t> من</a:t>
            </a:r>
            <a:r>
              <a:rPr lang="ar-IQ" dirty="0">
                <a:solidFill>
                  <a:srgbClr val="FF0000"/>
                </a:solidFill>
                <a:latin typeface="Times New Roman" panose="02020603050405020304" pitchFamily="18" charset="0"/>
                <a:ea typeface="Times New Roman" panose="02020603050405020304" pitchFamily="18" charset="0"/>
                <a:cs typeface="Simplified Arabic" panose="02020603050405020304" pitchFamily="18" charset="-78"/>
              </a:rPr>
              <a:t> </a:t>
            </a:r>
            <a:r>
              <a:rPr lang="ar-IQ" b="1" u="sng" dirty="0">
                <a:solidFill>
                  <a:srgbClr val="FF0000"/>
                </a:solidFill>
                <a:latin typeface="Times New Roman" panose="02020603050405020304" pitchFamily="18" charset="0"/>
                <a:ea typeface="Times New Roman" panose="02020603050405020304" pitchFamily="18" charset="0"/>
                <a:cs typeface="Simplified Arabic" panose="02020603050405020304" pitchFamily="18" charset="-78"/>
              </a:rPr>
              <a:t>الورق</a:t>
            </a:r>
            <a:r>
              <a:rPr lang="ar-IQ" dirty="0">
                <a:solidFill>
                  <a:srgbClr val="FF0000"/>
                </a:solidFill>
                <a:latin typeface="Times New Roman" panose="02020603050405020304" pitchFamily="18" charset="0"/>
                <a:ea typeface="Times New Roman" panose="02020603050405020304" pitchFamily="18" charset="0"/>
                <a:cs typeface="Simplified Arabic" panose="02020603050405020304" pitchFamily="18" charset="-78"/>
              </a:rPr>
              <a:t> </a:t>
            </a:r>
            <a:r>
              <a:rPr lang="ar-IQ" dirty="0">
                <a:latin typeface="Times New Roman" panose="02020603050405020304" pitchFamily="18" charset="0"/>
                <a:ea typeface="Times New Roman" panose="02020603050405020304" pitchFamily="18" charset="0"/>
                <a:cs typeface="Simplified Arabic" panose="02020603050405020304" pitchFamily="18" charset="-78"/>
              </a:rPr>
              <a:t>واختيار العينة من بينها بشكل عشوائي.</a:t>
            </a:r>
            <a:endParaRPr lang="en-US" sz="1800" dirty="0">
              <a:latin typeface="Times New Roman" panose="02020603050405020304" pitchFamily="18" charset="0"/>
              <a:ea typeface="Times New Roman" panose="02020603050405020304" pitchFamily="18" charset="0"/>
            </a:endParaRPr>
          </a:p>
          <a:p>
            <a:pPr marL="0" indent="0" algn="just" rtl="1">
              <a:spcAft>
                <a:spcPts val="0"/>
              </a:spcAft>
              <a:buNone/>
              <a:tabLst>
                <a:tab pos="3130550" algn="l"/>
                <a:tab pos="3587750" algn="l"/>
                <a:tab pos="5416550" algn="l"/>
                <a:tab pos="5645150" algn="l"/>
              </a:tabLst>
            </a:pPr>
            <a:r>
              <a:rPr lang="ar-IQ" dirty="0" smtClean="0">
                <a:latin typeface="Times New Roman" panose="02020603050405020304" pitchFamily="18" charset="0"/>
                <a:ea typeface="Times New Roman" panose="02020603050405020304" pitchFamily="18" charset="0"/>
                <a:cs typeface="Simplified Arabic" panose="02020603050405020304" pitchFamily="18" charset="-78"/>
              </a:rPr>
              <a:t> </a:t>
            </a:r>
            <a:r>
              <a:rPr lang="ar-IQ" b="1" u="sng" dirty="0" smtClean="0">
                <a:latin typeface="Times New Roman" panose="02020603050405020304" pitchFamily="18" charset="0"/>
                <a:ea typeface="Times New Roman" panose="02020603050405020304" pitchFamily="18" charset="0"/>
                <a:cs typeface="Simplified Arabic" panose="02020603050405020304" pitchFamily="18" charset="-78"/>
              </a:rPr>
              <a:t> </a:t>
            </a:r>
            <a:r>
              <a:rPr lang="ar-IQ" b="1" u="sng" dirty="0">
                <a:solidFill>
                  <a:srgbClr val="00B050"/>
                </a:solidFill>
                <a:latin typeface="Times New Roman" panose="02020603050405020304" pitchFamily="18" charset="0"/>
                <a:ea typeface="Times New Roman" panose="02020603050405020304" pitchFamily="18" charset="0"/>
                <a:cs typeface="Simplified Arabic" panose="02020603050405020304" pitchFamily="18" charset="-78"/>
              </a:rPr>
              <a:t>ب- العينة المنتظمة</a:t>
            </a:r>
            <a:r>
              <a:rPr lang="ar-IQ" dirty="0">
                <a:solidFill>
                  <a:srgbClr val="00B050"/>
                </a:solidFill>
                <a:latin typeface="Times New Roman" panose="02020603050405020304" pitchFamily="18" charset="0"/>
                <a:ea typeface="Times New Roman" panose="02020603050405020304" pitchFamily="18" charset="0"/>
                <a:cs typeface="Simplified Arabic" panose="02020603050405020304" pitchFamily="18" charset="-78"/>
              </a:rPr>
              <a:t> : </a:t>
            </a:r>
            <a:r>
              <a:rPr lang="ar-IQ" dirty="0">
                <a:latin typeface="Times New Roman" panose="02020603050405020304" pitchFamily="18" charset="0"/>
                <a:ea typeface="Times New Roman" panose="02020603050405020304" pitchFamily="18" charset="0"/>
                <a:cs typeface="Simplified Arabic" panose="02020603050405020304" pitchFamily="18" charset="-78"/>
              </a:rPr>
              <a:t>وفيها تشتق العينة بإختيار مفردات من مسافات متساوية على القائمة عندمايتوفر لدى الباحث إطاراً لمجتمع البحث. فإذا أردنا أن نختار عينة مكونة من خمسين فرداً من بين مجموعة تتألف من (500) شخص (مثلاً) نكتب أسماء هؤلاء الأشخاص مرتبة ترتيباً هجائياً ثم نقوم بتقسيم (500/50) فيكون الناتج (10) وتسمى </a:t>
            </a:r>
            <a:r>
              <a:rPr lang="ar-IQ" dirty="0">
                <a:solidFill>
                  <a:srgbClr val="FF0000"/>
                </a:solidFill>
                <a:latin typeface="Times New Roman" panose="02020603050405020304" pitchFamily="18" charset="0"/>
                <a:ea typeface="Times New Roman" panose="02020603050405020304" pitchFamily="18" charset="0"/>
                <a:cs typeface="Simplified Arabic" panose="02020603050405020304" pitchFamily="18" charset="-78"/>
              </a:rPr>
              <a:t>(</a:t>
            </a:r>
            <a:r>
              <a:rPr lang="ar-IQ" b="1" dirty="0">
                <a:solidFill>
                  <a:srgbClr val="FF0000"/>
                </a:solidFill>
                <a:latin typeface="Times New Roman" panose="02020603050405020304" pitchFamily="18" charset="0"/>
                <a:ea typeface="Times New Roman" panose="02020603050405020304" pitchFamily="18" charset="0"/>
                <a:cs typeface="Simplified Arabic" panose="02020603050405020304" pitchFamily="18" charset="-78"/>
              </a:rPr>
              <a:t>فترة</a:t>
            </a:r>
            <a:r>
              <a:rPr lang="ar-IQ" dirty="0">
                <a:solidFill>
                  <a:srgbClr val="FF0000"/>
                </a:solidFill>
                <a:latin typeface="Times New Roman" panose="02020603050405020304" pitchFamily="18" charset="0"/>
                <a:ea typeface="Times New Roman" panose="02020603050405020304" pitchFamily="18" charset="0"/>
                <a:cs typeface="Simplified Arabic" panose="02020603050405020304" pitchFamily="18" charset="-78"/>
              </a:rPr>
              <a:t>) </a:t>
            </a:r>
            <a:r>
              <a:rPr lang="ar-IQ" dirty="0">
                <a:latin typeface="Times New Roman" panose="02020603050405020304" pitchFamily="18" charset="0"/>
                <a:ea typeface="Times New Roman" panose="02020603050405020304" pitchFamily="18" charset="0"/>
                <a:cs typeface="Simplified Arabic" panose="02020603050405020304" pitchFamily="18" charset="-78"/>
              </a:rPr>
              <a:t>وبذلك يتم أخذ شخص واحد من كل عشرة أشخاص كأن نختار الذين أرقامهم (</a:t>
            </a:r>
            <a:r>
              <a:rPr lang="en-US" dirty="0">
                <a:latin typeface="Times New Roman" panose="02020603050405020304" pitchFamily="18" charset="0"/>
                <a:ea typeface="Times New Roman" panose="02020603050405020304" pitchFamily="18" charset="0"/>
                <a:cs typeface="Simplified Arabic" panose="02020603050405020304" pitchFamily="18" charset="-78"/>
              </a:rPr>
              <a:t>1</a:t>
            </a:r>
            <a:r>
              <a:rPr lang="ar-IQ" dirty="0">
                <a:latin typeface="Times New Roman" panose="02020603050405020304" pitchFamily="18" charset="0"/>
                <a:ea typeface="Times New Roman" panose="02020603050405020304" pitchFamily="18" charset="0"/>
                <a:cs typeface="Simplified Arabic" panose="02020603050405020304" pitchFamily="18" charset="-78"/>
              </a:rPr>
              <a:t>،11، 21، 31، 41، ...إلخ) وبذلك نجمع خمسين شخصاً. فبالرغم من وجود نظام في هذا الإختيار إلا أن الباحث لم يتحكم فيه.</a:t>
            </a:r>
            <a:endParaRPr lang="en-US" sz="1800" dirty="0">
              <a:latin typeface="Times New Roman" panose="02020603050405020304" pitchFamily="18" charset="0"/>
              <a:ea typeface="Times New Roman" panose="02020603050405020304" pitchFamily="18" charset="0"/>
            </a:endParaRPr>
          </a:p>
          <a:p>
            <a:pPr marL="0" indent="0" algn="r">
              <a:buNone/>
            </a:pPr>
            <a:r>
              <a:rPr lang="ar-IQ" b="1" u="sng" dirty="0" smtClean="0">
                <a:solidFill>
                  <a:srgbClr val="00B050"/>
                </a:solidFill>
                <a:latin typeface="Times New Roman" panose="02020603050405020304" pitchFamily="18" charset="0"/>
                <a:ea typeface="Times New Roman" panose="02020603050405020304" pitchFamily="18" charset="0"/>
                <a:cs typeface="Simplified Arabic" panose="02020603050405020304" pitchFamily="18" charset="-78"/>
              </a:rPr>
              <a:t>ج- </a:t>
            </a:r>
            <a:r>
              <a:rPr lang="ar-IQ" b="1" u="sng" dirty="0">
                <a:solidFill>
                  <a:srgbClr val="00B050"/>
                </a:solidFill>
                <a:latin typeface="Times New Roman" panose="02020603050405020304" pitchFamily="18" charset="0"/>
                <a:ea typeface="Times New Roman" panose="02020603050405020304" pitchFamily="18" charset="0"/>
                <a:cs typeface="Simplified Arabic" panose="02020603050405020304" pitchFamily="18" charset="-78"/>
              </a:rPr>
              <a:t>العينة الطبقية</a:t>
            </a:r>
            <a:r>
              <a:rPr lang="ar-IQ" dirty="0">
                <a:solidFill>
                  <a:srgbClr val="00B050"/>
                </a:solidFill>
                <a:latin typeface="Times New Roman" panose="02020603050405020304" pitchFamily="18" charset="0"/>
                <a:ea typeface="Times New Roman" panose="02020603050405020304" pitchFamily="18" charset="0"/>
                <a:cs typeface="Simplified Arabic" panose="02020603050405020304" pitchFamily="18" charset="-78"/>
              </a:rPr>
              <a:t>: </a:t>
            </a:r>
            <a:r>
              <a:rPr lang="ar-IQ" dirty="0">
                <a:latin typeface="Times New Roman" panose="02020603050405020304" pitchFamily="18" charset="0"/>
                <a:ea typeface="Times New Roman" panose="02020603050405020304" pitchFamily="18" charset="0"/>
                <a:cs typeface="Simplified Arabic" panose="02020603050405020304" pitchFamily="18" charset="-78"/>
              </a:rPr>
              <a:t>يقسّم الباحث في هذه الطريقة، مجتمعه الأصلي إلى طبقات بناءاً على خاصيّة معينة كالعمر أو الجنس أو المهنة أو مستوى التعليم وغيرها ثم يأخذ كل فئة على حدة، ويشتق من هذه الطبقات أو الوحدات أو المجموعات الأصغر المتجانسة عدداً سبق تحديده من </a:t>
            </a:r>
            <a:r>
              <a:rPr lang="ar-IQ" dirty="0" smtClean="0">
                <a:latin typeface="Times New Roman" panose="02020603050405020304" pitchFamily="18" charset="0"/>
                <a:ea typeface="Times New Roman" panose="02020603050405020304" pitchFamily="18" charset="0"/>
                <a:cs typeface="Simplified Arabic" panose="02020603050405020304" pitchFamily="18" charset="-78"/>
              </a:rPr>
              <a:t>المفردات.</a:t>
            </a:r>
            <a:endParaRPr lang="en-US" dirty="0"/>
          </a:p>
        </p:txBody>
      </p:sp>
    </p:spTree>
    <p:extLst>
      <p:ext uri="{BB962C8B-B14F-4D97-AF65-F5344CB8AC3E}">
        <p14:creationId xmlns:p14="http://schemas.microsoft.com/office/powerpoint/2010/main" val="3901421560"/>
      </p:ext>
    </p:extLst>
  </p:cSld>
  <p:clrMapOvr>
    <a:masterClrMapping/>
  </p:clrMapOvr>
  <mc:AlternateContent xmlns:mc="http://schemas.openxmlformats.org/markup-compatibility/2006" xmlns:p15="http://schemas.microsoft.com/office/powerpoint/2012/main">
    <mc:Choice Requires="p15">
      <p:transition spd="slow" advTm="30000">
        <p15:prstTrans prst="peelOff"/>
      </p:transition>
    </mc:Choice>
    <mc:Fallback xmlns="">
      <p:transition spd="slow" advTm="30000">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23026" y="750497"/>
            <a:ext cx="10334446" cy="5262113"/>
          </a:xfrm>
        </p:spPr>
        <p:txBody>
          <a:bodyPr>
            <a:normAutofit fontScale="92500" lnSpcReduction="10000"/>
          </a:bodyPr>
          <a:lstStyle/>
          <a:p>
            <a:pPr marL="0" indent="0" algn="justLow" rtl="1">
              <a:spcAft>
                <a:spcPts val="0"/>
              </a:spcAft>
              <a:buNone/>
              <a:tabLst>
                <a:tab pos="3130550" algn="l"/>
                <a:tab pos="3587750" algn="l"/>
                <a:tab pos="5416550" algn="l"/>
                <a:tab pos="5645150" algn="l"/>
              </a:tabLst>
            </a:pPr>
            <a:r>
              <a:rPr lang="ar-IQ" b="1" u="sng" dirty="0">
                <a:solidFill>
                  <a:srgbClr val="FF0000"/>
                </a:solidFill>
                <a:latin typeface="Times New Roman" panose="02020603050405020304" pitchFamily="18" charset="0"/>
                <a:ea typeface="Times New Roman" panose="02020603050405020304" pitchFamily="18" charset="0"/>
                <a:cs typeface="Simplified Arabic" panose="02020603050405020304" pitchFamily="18" charset="-78"/>
              </a:rPr>
              <a:t>ثانياً/ العينات غير الاحتمالية:</a:t>
            </a:r>
            <a:r>
              <a:rPr lang="ar-IQ" b="1" dirty="0">
                <a:solidFill>
                  <a:srgbClr val="FF0000"/>
                </a:solidFill>
                <a:latin typeface="Times New Roman" panose="02020603050405020304" pitchFamily="18" charset="0"/>
                <a:ea typeface="Times New Roman" panose="02020603050405020304" pitchFamily="18" charset="0"/>
                <a:cs typeface="Simplified Arabic" panose="02020603050405020304" pitchFamily="18" charset="-78"/>
              </a:rPr>
              <a:t> </a:t>
            </a:r>
            <a:r>
              <a:rPr lang="ar-IQ" dirty="0">
                <a:latin typeface="Times New Roman" panose="02020603050405020304" pitchFamily="18" charset="0"/>
                <a:ea typeface="Times New Roman" panose="02020603050405020304" pitchFamily="18" charset="0"/>
                <a:cs typeface="Simplified Arabic" panose="02020603050405020304" pitchFamily="18" charset="-78"/>
              </a:rPr>
              <a:t>وهي العينات التي يدخل فيها الحكم الشخصي للباحث، وتشمل:</a:t>
            </a:r>
            <a:endParaRPr lang="en-US" sz="1800" dirty="0">
              <a:latin typeface="Times New Roman" panose="02020603050405020304" pitchFamily="18" charset="0"/>
              <a:ea typeface="Times New Roman" panose="02020603050405020304" pitchFamily="18" charset="0"/>
            </a:endParaRPr>
          </a:p>
          <a:p>
            <a:pPr marL="0" indent="0" algn="justLow" rtl="1">
              <a:spcAft>
                <a:spcPts val="0"/>
              </a:spcAft>
              <a:buNone/>
              <a:tabLst>
                <a:tab pos="3130550" algn="l"/>
                <a:tab pos="3587750" algn="l"/>
                <a:tab pos="5416550" algn="l"/>
                <a:tab pos="5645150" algn="l"/>
              </a:tabLst>
            </a:pPr>
            <a:r>
              <a:rPr lang="ar-IQ" dirty="0" smtClean="0">
                <a:solidFill>
                  <a:srgbClr val="00B050"/>
                </a:solidFill>
                <a:latin typeface="Times New Roman" panose="02020603050405020304" pitchFamily="18" charset="0"/>
                <a:ea typeface="Times New Roman" panose="02020603050405020304" pitchFamily="18" charset="0"/>
                <a:cs typeface="Simplified Arabic" panose="02020603050405020304" pitchFamily="18" charset="-78"/>
              </a:rPr>
              <a:t>   </a:t>
            </a:r>
            <a:r>
              <a:rPr lang="ar-IQ" b="1" u="sng" dirty="0">
                <a:solidFill>
                  <a:srgbClr val="00B050"/>
                </a:solidFill>
                <a:latin typeface="Times New Roman" panose="02020603050405020304" pitchFamily="18" charset="0"/>
                <a:ea typeface="Times New Roman" panose="02020603050405020304" pitchFamily="18" charset="0"/>
                <a:cs typeface="Simplified Arabic" panose="02020603050405020304" pitchFamily="18" charset="-78"/>
              </a:rPr>
              <a:t>أ. العينة القصدية</a:t>
            </a:r>
            <a:r>
              <a:rPr lang="ar-IQ" dirty="0">
                <a:solidFill>
                  <a:srgbClr val="00B050"/>
                </a:solidFill>
                <a:latin typeface="Times New Roman" panose="02020603050405020304" pitchFamily="18" charset="0"/>
                <a:ea typeface="Times New Roman" panose="02020603050405020304" pitchFamily="18" charset="0"/>
                <a:cs typeface="Simplified Arabic" panose="02020603050405020304" pitchFamily="18" charset="-78"/>
              </a:rPr>
              <a:t>: </a:t>
            </a:r>
            <a:r>
              <a:rPr lang="ar-IQ" dirty="0">
                <a:latin typeface="Times New Roman" panose="02020603050405020304" pitchFamily="18" charset="0"/>
                <a:ea typeface="Times New Roman" panose="02020603050405020304" pitchFamily="18" charset="0"/>
                <a:cs typeface="Simplified Arabic" panose="02020603050405020304" pitchFamily="18" charset="-78"/>
              </a:rPr>
              <a:t>يعمد بعض الباحثين إلى إتباع هذه الطريقة التي تتكون من مفردات تُمثل المجتمع الأصلي تمثيلاً متطابقاً. فقد يختار الباحث مناطق معينة تحمل خصائص تمثيلية للمجتمع، وقد تكون قريبة من النتائج التي يحصل عليها الباحث لو قام بمسح المجتمع كله. وتقترب هذه العينة من العينة الطبقية من حيث أن حجم المفردات المختارة يتناسب مع العدد الكلي الذي له خصائص المجتمع الأصلي نفسها.</a:t>
            </a:r>
            <a:endParaRPr lang="en-US" sz="1800" dirty="0">
              <a:latin typeface="Times New Roman" panose="02020603050405020304" pitchFamily="18" charset="0"/>
              <a:ea typeface="Times New Roman" panose="02020603050405020304" pitchFamily="18" charset="0"/>
            </a:endParaRPr>
          </a:p>
          <a:p>
            <a:pPr marL="0" indent="0" algn="justLow" rtl="1">
              <a:spcAft>
                <a:spcPts val="0"/>
              </a:spcAft>
              <a:buNone/>
              <a:tabLst>
                <a:tab pos="3130550" algn="l"/>
                <a:tab pos="3587750" algn="l"/>
                <a:tab pos="5416550" algn="l"/>
                <a:tab pos="5645150" algn="l"/>
              </a:tabLst>
            </a:pPr>
            <a:r>
              <a:rPr lang="ar-IQ" dirty="0" smtClean="0">
                <a:latin typeface="Times New Roman" panose="02020603050405020304" pitchFamily="18" charset="0"/>
                <a:ea typeface="Times New Roman" panose="02020603050405020304" pitchFamily="18" charset="0"/>
                <a:cs typeface="Simplified Arabic" panose="02020603050405020304" pitchFamily="18" charset="-78"/>
              </a:rPr>
              <a:t>    </a:t>
            </a:r>
            <a:r>
              <a:rPr lang="ar-IQ" dirty="0">
                <a:latin typeface="Times New Roman" panose="02020603050405020304" pitchFamily="18" charset="0"/>
                <a:ea typeface="Times New Roman" panose="02020603050405020304" pitchFamily="18" charset="0"/>
                <a:cs typeface="Simplified Arabic" panose="02020603050405020304" pitchFamily="18" charset="-78"/>
              </a:rPr>
              <a:t>يُطبق هذا الأسلوب في البحوث التي تسعى إلى دراسة الحالات المثالية في مجتمع بحثي محدد، مثل إختيار( أكبر الأعمال الفنية ) </a:t>
            </a:r>
            <a:r>
              <a:rPr lang="ar-IQ" u="dotted" dirty="0">
                <a:latin typeface="Times New Roman" panose="02020603050405020304" pitchFamily="18" charset="0"/>
                <a:ea typeface="Times New Roman" panose="02020603050405020304" pitchFamily="18" charset="0"/>
                <a:cs typeface="Simplified Arabic" panose="02020603050405020304" pitchFamily="18" charset="-78"/>
              </a:rPr>
              <a:t>أو</a:t>
            </a:r>
            <a:r>
              <a:rPr lang="ar-IQ" dirty="0">
                <a:latin typeface="Times New Roman" panose="02020603050405020304" pitchFamily="18" charset="0"/>
                <a:ea typeface="Times New Roman" panose="02020603050405020304" pitchFamily="18" charset="0"/>
                <a:cs typeface="Simplified Arabic" panose="02020603050405020304" pitchFamily="18" charset="-78"/>
              </a:rPr>
              <a:t> ( أطول القصائد الشعرية ) </a:t>
            </a:r>
            <a:r>
              <a:rPr lang="ar-IQ" u="words" dirty="0">
                <a:latin typeface="Times New Roman" panose="02020603050405020304" pitchFamily="18" charset="0"/>
                <a:ea typeface="Times New Roman" panose="02020603050405020304" pitchFamily="18" charset="0"/>
                <a:cs typeface="Simplified Arabic" panose="02020603050405020304" pitchFamily="18" charset="-78"/>
              </a:rPr>
              <a:t>أو</a:t>
            </a:r>
            <a:r>
              <a:rPr lang="ar-IQ" dirty="0">
                <a:latin typeface="Times New Roman" panose="02020603050405020304" pitchFamily="18" charset="0"/>
                <a:ea typeface="Times New Roman" panose="02020603050405020304" pitchFamily="18" charset="0"/>
                <a:cs typeface="Simplified Arabic" panose="02020603050405020304" pitchFamily="18" charset="-78"/>
              </a:rPr>
              <a:t> ( أفضل المقطوعات الموسيقية ) ...إلخ بمعنى أن الباحث قاصداً في تسمية وأختيار أفراد عينته.</a:t>
            </a:r>
            <a:endParaRPr lang="en-US" sz="1800" dirty="0">
              <a:latin typeface="Times New Roman" panose="02020603050405020304" pitchFamily="18" charset="0"/>
              <a:ea typeface="Times New Roman" panose="02020603050405020304" pitchFamily="18" charset="0"/>
            </a:endParaRPr>
          </a:p>
          <a:p>
            <a:pPr marL="0" indent="0" algn="justLow" rtl="1">
              <a:spcAft>
                <a:spcPts val="0"/>
              </a:spcAft>
              <a:buNone/>
              <a:tabLst>
                <a:tab pos="3130550" algn="l"/>
                <a:tab pos="3587750" algn="l"/>
                <a:tab pos="5416550" algn="l"/>
                <a:tab pos="5645150" algn="l"/>
              </a:tabLst>
            </a:pPr>
            <a:r>
              <a:rPr lang="ar-IQ" dirty="0" smtClean="0">
                <a:latin typeface="Times New Roman" panose="02020603050405020304" pitchFamily="18" charset="0"/>
                <a:ea typeface="Times New Roman" panose="02020603050405020304" pitchFamily="18" charset="0"/>
                <a:cs typeface="Simplified Arabic" panose="02020603050405020304" pitchFamily="18" charset="-78"/>
              </a:rPr>
              <a:t>   </a:t>
            </a:r>
            <a:r>
              <a:rPr lang="ar-IQ" b="1" u="sng" dirty="0" smtClean="0">
                <a:solidFill>
                  <a:srgbClr val="00B050"/>
                </a:solidFill>
                <a:latin typeface="Times New Roman" panose="02020603050405020304" pitchFamily="18" charset="0"/>
                <a:ea typeface="Times New Roman" panose="02020603050405020304" pitchFamily="18" charset="0"/>
                <a:cs typeface="Simplified Arabic" panose="02020603050405020304" pitchFamily="18" charset="-78"/>
              </a:rPr>
              <a:t>ب</a:t>
            </a:r>
            <a:r>
              <a:rPr lang="ar-IQ" b="1" u="sng" dirty="0">
                <a:solidFill>
                  <a:srgbClr val="00B050"/>
                </a:solidFill>
                <a:latin typeface="Times New Roman" panose="02020603050405020304" pitchFamily="18" charset="0"/>
                <a:ea typeface="Times New Roman" panose="02020603050405020304" pitchFamily="18" charset="0"/>
                <a:cs typeface="Simplified Arabic" panose="02020603050405020304" pitchFamily="18" charset="-78"/>
              </a:rPr>
              <a:t>. العينة الحصصية</a:t>
            </a:r>
            <a:r>
              <a:rPr lang="ar-IQ" dirty="0">
                <a:solidFill>
                  <a:srgbClr val="00B050"/>
                </a:solidFill>
                <a:latin typeface="Times New Roman" panose="02020603050405020304" pitchFamily="18" charset="0"/>
                <a:ea typeface="Times New Roman" panose="02020603050405020304" pitchFamily="18" charset="0"/>
                <a:cs typeface="Simplified Arabic" panose="02020603050405020304" pitchFamily="18" charset="-78"/>
              </a:rPr>
              <a:t>: </a:t>
            </a:r>
            <a:r>
              <a:rPr lang="ar-IQ" dirty="0">
                <a:latin typeface="Times New Roman" panose="02020603050405020304" pitchFamily="18" charset="0"/>
                <a:ea typeface="Times New Roman" panose="02020603050405020304" pitchFamily="18" charset="0"/>
                <a:cs typeface="Simplified Arabic" panose="02020603050405020304" pitchFamily="18" charset="-78"/>
              </a:rPr>
              <a:t>إن هذه الطريقة ذات أهمية بالغة فيما يتعلق ببحوث الرأي العام من حيث إنها تتم بسرعة كبيرة وتكاليف قليلة. إذ يجري إختيار أفراد العينة من بين الجماعات أو الفئات ذات الخصائص المعينة بنسبة الحجم العددي لهذه الفئات. كما إن العينة التي يتم الحصول عليها بهذه الطريقة تشبه العينة الطبقية، إذ أن إختيار المفردات في العينة الطبقية يجري بصورة عشوائية. بينما في العينة الحصصية يُعطي للشخص القائم بجمع البيانات حرية إختيار المفردات أو الوحدات حتى يستكمل الحصة.</a:t>
            </a:r>
            <a:endParaRPr lang="en-US" sz="1800" dirty="0">
              <a:latin typeface="Times New Roman" panose="02020603050405020304" pitchFamily="18" charset="0"/>
              <a:ea typeface="Times New Roman" panose="02020603050405020304" pitchFamily="18" charset="0"/>
            </a:endParaRPr>
          </a:p>
          <a:p>
            <a:pPr marL="0" indent="0" algn="justLow" rtl="1">
              <a:spcAft>
                <a:spcPts val="0"/>
              </a:spcAft>
              <a:buNone/>
              <a:tabLst>
                <a:tab pos="3130550" algn="l"/>
                <a:tab pos="3587750" algn="l"/>
                <a:tab pos="5416550" algn="l"/>
                <a:tab pos="5645150" algn="l"/>
              </a:tabLst>
            </a:pPr>
            <a:r>
              <a:rPr lang="ar-IQ" b="1" dirty="0" smtClean="0">
                <a:solidFill>
                  <a:srgbClr val="FF0000"/>
                </a:solidFill>
                <a:latin typeface="Times New Roman" panose="02020603050405020304" pitchFamily="18" charset="0"/>
                <a:ea typeface="Times New Roman" panose="02020603050405020304" pitchFamily="18" charset="0"/>
                <a:cs typeface="Simplified Arabic" panose="02020603050405020304" pitchFamily="18" charset="-78"/>
              </a:rPr>
              <a:t>     </a:t>
            </a:r>
            <a:r>
              <a:rPr lang="ar-IQ" b="1" dirty="0">
                <a:solidFill>
                  <a:srgbClr val="FF0000"/>
                </a:solidFill>
                <a:latin typeface="Times New Roman" panose="02020603050405020304" pitchFamily="18" charset="0"/>
                <a:ea typeface="Times New Roman" panose="02020603050405020304" pitchFamily="18" charset="0"/>
                <a:cs typeface="Simplified Arabic" panose="02020603050405020304" pitchFamily="18" charset="-78"/>
              </a:rPr>
              <a:t>تُعتمد هذه الطريقة في البحوث التي تهتم بالحالات المثالية لمجتمع تتعدد فيه الحالات، فيقوم عند ذلك الباحث باختيار حصص من المجتمع حسب الأنواع الموجودة فيه بطريقة قصدية.</a:t>
            </a:r>
            <a:endParaRPr lang="en-US" sz="1800" b="1" dirty="0">
              <a:solidFill>
                <a:srgbClr val="FF0000"/>
              </a:solidFill>
              <a:latin typeface="Times New Roman" panose="02020603050405020304" pitchFamily="18" charset="0"/>
              <a:ea typeface="Times New Roman" panose="02020603050405020304" pitchFamily="18" charset="0"/>
            </a:endParaRPr>
          </a:p>
          <a:p>
            <a:endParaRPr lang="en-US" b="1" dirty="0">
              <a:solidFill>
                <a:srgbClr val="FF0000"/>
              </a:solidFill>
            </a:endParaRPr>
          </a:p>
        </p:txBody>
      </p:sp>
      <p:sp>
        <p:nvSpPr>
          <p:cNvPr id="4" name="Rounded Rectangle 3"/>
          <p:cNvSpPr/>
          <p:nvPr/>
        </p:nvSpPr>
        <p:spPr>
          <a:xfrm>
            <a:off x="1371600" y="2363638"/>
            <a:ext cx="9463177" cy="103517"/>
          </a:xfrm>
          <a:prstGeom prst="roundRect">
            <a:avLst/>
          </a:prstGeom>
          <a:ln>
            <a:solidFill>
              <a:schemeClr val="bg1"/>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114549255"/>
      </p:ext>
    </p:extLst>
  </p:cSld>
  <p:clrMapOvr>
    <a:masterClrMapping/>
  </p:clrMapOvr>
  <mc:AlternateContent xmlns:mc="http://schemas.openxmlformats.org/markup-compatibility/2006" xmlns:p15="http://schemas.microsoft.com/office/powerpoint/2012/main">
    <mc:Choice Requires="p15">
      <p:transition spd="slow" advTm="30000">
        <p15:prstTrans prst="airplane"/>
      </p:transition>
    </mc:Choice>
    <mc:Fallback xmlns="">
      <p:transition spd="slow" advTm="30000">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marL="285750" lvl="0" indent="-285750" rtl="1">
              <a:spcBef>
                <a:spcPct val="20000"/>
              </a:spcBef>
            </a:pPr>
            <a:r>
              <a:rPr lang="ar-IQ" sz="2400" b="1" u="sng" dirty="0">
                <a:ln>
                  <a:noFill/>
                </a:ln>
                <a:solidFill>
                  <a:srgbClr val="FF0000"/>
                </a:solidFill>
                <a:latin typeface="Times New Roman" panose="02020603050405020304" pitchFamily="18" charset="0"/>
                <a:ea typeface="Times New Roman" panose="02020603050405020304" pitchFamily="18" charset="0"/>
              </a:rPr>
              <a:t>تحليل المعلومات والبيانات (</a:t>
            </a:r>
            <a:r>
              <a:rPr lang="en-US" sz="2400" b="1" u="sng" dirty="0">
                <a:ln>
                  <a:noFill/>
                </a:ln>
                <a:solidFill>
                  <a:srgbClr val="FF0000"/>
                </a:solidFill>
                <a:latin typeface="Times New Roman" panose="02020603050405020304" pitchFamily="18" charset="0"/>
                <a:ea typeface="Times New Roman" panose="02020603050405020304" pitchFamily="18" charset="0"/>
              </a:rPr>
              <a:t>Data Analysis</a:t>
            </a:r>
            <a:r>
              <a:rPr lang="ar-IQ" sz="2400" b="1" u="sng" dirty="0">
                <a:ln>
                  <a:noFill/>
                </a:ln>
                <a:solidFill>
                  <a:srgbClr val="FF0000"/>
                </a:solidFill>
                <a:latin typeface="Times New Roman" panose="02020603050405020304" pitchFamily="18" charset="0"/>
                <a:ea typeface="Times New Roman" panose="02020603050405020304" pitchFamily="18" charset="0"/>
              </a:rPr>
              <a:t>)</a:t>
            </a:r>
            <a:r>
              <a:rPr lang="en-US" sz="2400" b="1" dirty="0">
                <a:ln>
                  <a:noFill/>
                </a:ln>
                <a:solidFill>
                  <a:srgbClr val="FF0000"/>
                </a:solidFill>
                <a:latin typeface="Times New Roman" panose="02020603050405020304" pitchFamily="18" charset="0"/>
                <a:ea typeface="Times New Roman" panose="02020603050405020304" pitchFamily="18" charset="0"/>
              </a:rPr>
              <a:t/>
            </a:r>
            <a:br>
              <a:rPr lang="en-US" sz="2400" b="1" dirty="0">
                <a:ln>
                  <a:noFill/>
                </a:ln>
                <a:solidFill>
                  <a:srgbClr val="FF0000"/>
                </a:solidFill>
                <a:latin typeface="Times New Roman" panose="02020603050405020304" pitchFamily="18" charset="0"/>
                <a:ea typeface="Times New Roman" panose="02020603050405020304" pitchFamily="18" charset="0"/>
              </a:rPr>
            </a:br>
            <a:endParaRPr lang="en-US" sz="2400" b="1" dirty="0">
              <a:solidFill>
                <a:srgbClr val="FF0000"/>
              </a:solidFill>
            </a:endParaRPr>
          </a:p>
        </p:txBody>
      </p:sp>
      <p:sp>
        <p:nvSpPr>
          <p:cNvPr id="3" name="Content Placeholder 2"/>
          <p:cNvSpPr>
            <a:spLocks noGrp="1"/>
          </p:cNvSpPr>
          <p:nvPr>
            <p:ph idx="1"/>
          </p:nvPr>
        </p:nvSpPr>
        <p:spPr/>
        <p:txBody>
          <a:bodyPr>
            <a:normAutofit fontScale="92500" lnSpcReduction="20000"/>
          </a:bodyPr>
          <a:lstStyle/>
          <a:p>
            <a:pPr indent="0" algn="justLow" rtl="1">
              <a:spcAft>
                <a:spcPts val="0"/>
              </a:spcAft>
              <a:buNone/>
            </a:pPr>
            <a:r>
              <a:rPr lang="ar-IQ" dirty="0" smtClean="0">
                <a:latin typeface="Times New Roman" panose="02020603050405020304" pitchFamily="18" charset="0"/>
                <a:ea typeface="Times New Roman" panose="02020603050405020304" pitchFamily="18" charset="0"/>
                <a:cs typeface="Simplified Arabic" panose="02020603050405020304" pitchFamily="18" charset="-78"/>
              </a:rPr>
              <a:t>   إن </a:t>
            </a:r>
            <a:r>
              <a:rPr lang="ar-IQ" dirty="0">
                <a:latin typeface="Times New Roman" panose="02020603050405020304" pitchFamily="18" charset="0"/>
                <a:ea typeface="Times New Roman" panose="02020603050405020304" pitchFamily="18" charset="0"/>
                <a:cs typeface="Simplified Arabic" panose="02020603050405020304" pitchFamily="18" charset="-78"/>
              </a:rPr>
              <a:t>التحليل والتفسير عمليتان مختلفتان في طبيعتهما المنهجية، وإن إتصلت الأولى بالثانية، وكانت مرحلة تمهيدية لها وبالتالي فهما مرحلتان متكاملتان من مراحل البحث. وتتضح أهمية التفسير في البحث العلمي إذا عرفنا إن مجرد جمع كمية من البيانات بدون تفسيرها واستخلاص دلالاتها ليست عملاً مقبولاً في البحث العلمي.</a:t>
            </a:r>
            <a:endParaRPr lang="en-US" sz="1800" dirty="0">
              <a:latin typeface="Times New Roman" panose="02020603050405020304" pitchFamily="18" charset="0"/>
              <a:ea typeface="Times New Roman" panose="02020603050405020304" pitchFamily="18" charset="0"/>
            </a:endParaRPr>
          </a:p>
          <a:p>
            <a:pPr indent="0" algn="justLow" rtl="1">
              <a:spcAft>
                <a:spcPts val="0"/>
              </a:spcAft>
              <a:buNone/>
            </a:pPr>
            <a:r>
              <a:rPr lang="ar-IQ" dirty="0" smtClean="0">
                <a:latin typeface="Times New Roman" panose="02020603050405020304" pitchFamily="18" charset="0"/>
                <a:ea typeface="Times New Roman" panose="02020603050405020304" pitchFamily="18" charset="0"/>
                <a:cs typeface="Simplified Arabic" panose="02020603050405020304" pitchFamily="18" charset="-78"/>
              </a:rPr>
              <a:t>   إن </a:t>
            </a:r>
            <a:r>
              <a:rPr lang="ar-IQ" dirty="0">
                <a:latin typeface="Times New Roman" panose="02020603050405020304" pitchFamily="18" charset="0"/>
                <a:ea typeface="Times New Roman" panose="02020603050405020304" pitchFamily="18" charset="0"/>
                <a:cs typeface="Simplified Arabic" panose="02020603050405020304" pitchFamily="18" charset="-78"/>
              </a:rPr>
              <a:t>تنظيم المعلومات والمعارف وتصنيفها على أساس قواعد تفسيرها، هي الخاصية التي تُميز العلوم كلهــا.</a:t>
            </a:r>
            <a:endParaRPr lang="en-US" sz="1800" dirty="0">
              <a:latin typeface="Times New Roman" panose="02020603050405020304" pitchFamily="18" charset="0"/>
              <a:ea typeface="Times New Roman" panose="02020603050405020304" pitchFamily="18" charset="0"/>
            </a:endParaRPr>
          </a:p>
          <a:p>
            <a:pPr marL="44450" indent="0" algn="justLow" rtl="1">
              <a:spcAft>
                <a:spcPts val="0"/>
              </a:spcAft>
              <a:buNone/>
            </a:pPr>
            <a:r>
              <a:rPr lang="ar-IQ" b="1" dirty="0">
                <a:solidFill>
                  <a:srgbClr val="00B050"/>
                </a:solidFill>
                <a:latin typeface="Times New Roman" panose="02020603050405020304" pitchFamily="18" charset="0"/>
                <a:ea typeface="Times New Roman" panose="02020603050405020304" pitchFamily="18" charset="0"/>
                <a:cs typeface="Simplified Arabic" panose="02020603050405020304" pitchFamily="18" charset="-78"/>
              </a:rPr>
              <a:t>وعادةً ما يكون التفسير على </a:t>
            </a:r>
            <a:r>
              <a:rPr lang="ar-IQ" b="1" u="sng" dirty="0">
                <a:solidFill>
                  <a:srgbClr val="00B050"/>
                </a:solidFill>
                <a:latin typeface="Times New Roman" panose="02020603050405020304" pitchFamily="18" charset="0"/>
                <a:ea typeface="Times New Roman" panose="02020603050405020304" pitchFamily="18" charset="0"/>
                <a:cs typeface="Simplified Arabic" panose="02020603050405020304" pitchFamily="18" charset="-78"/>
              </a:rPr>
              <a:t>شكلين</a:t>
            </a:r>
            <a:r>
              <a:rPr lang="ar-IQ" b="1" dirty="0">
                <a:solidFill>
                  <a:srgbClr val="00B050"/>
                </a:solidFill>
                <a:latin typeface="Times New Roman" panose="02020603050405020304" pitchFamily="18" charset="0"/>
                <a:ea typeface="Times New Roman" panose="02020603050405020304" pitchFamily="18" charset="0"/>
                <a:cs typeface="Simplified Arabic" panose="02020603050405020304" pitchFamily="18" charset="-78"/>
              </a:rPr>
              <a:t>:</a:t>
            </a:r>
            <a:endParaRPr lang="en-US" sz="1800" b="1" dirty="0">
              <a:solidFill>
                <a:srgbClr val="00B050"/>
              </a:solidFill>
              <a:latin typeface="Times New Roman" panose="02020603050405020304" pitchFamily="18" charset="0"/>
              <a:ea typeface="Times New Roman" panose="02020603050405020304" pitchFamily="18" charset="0"/>
            </a:endParaRPr>
          </a:p>
          <a:p>
            <a:pPr marL="44450" indent="0" algn="justLow" rtl="1">
              <a:spcAft>
                <a:spcPts val="0"/>
              </a:spcAft>
              <a:buNone/>
            </a:pPr>
            <a:r>
              <a:rPr lang="ar-IQ" dirty="0" smtClean="0">
                <a:latin typeface="Times New Roman" panose="02020603050405020304" pitchFamily="18" charset="0"/>
                <a:ea typeface="Times New Roman" panose="02020603050405020304" pitchFamily="18" charset="0"/>
                <a:cs typeface="Simplified Arabic" panose="02020603050405020304" pitchFamily="18" charset="-78"/>
              </a:rPr>
              <a:t>   </a:t>
            </a:r>
            <a:r>
              <a:rPr lang="ar-IQ" b="1" u="sng" dirty="0" smtClean="0">
                <a:solidFill>
                  <a:srgbClr val="FF0000"/>
                </a:solidFill>
                <a:latin typeface="Times New Roman" panose="02020603050405020304" pitchFamily="18" charset="0"/>
                <a:ea typeface="Times New Roman" panose="02020603050405020304" pitchFamily="18" charset="0"/>
                <a:cs typeface="Simplified Arabic" panose="02020603050405020304" pitchFamily="18" charset="-78"/>
              </a:rPr>
              <a:t>أولاً </a:t>
            </a:r>
            <a:r>
              <a:rPr lang="ar-IQ" b="1" u="sng" dirty="0">
                <a:solidFill>
                  <a:srgbClr val="FF0000"/>
                </a:solidFill>
                <a:latin typeface="Times New Roman" panose="02020603050405020304" pitchFamily="18" charset="0"/>
                <a:ea typeface="Times New Roman" panose="02020603050405020304" pitchFamily="18" charset="0"/>
                <a:cs typeface="Simplified Arabic" panose="02020603050405020304" pitchFamily="18" charset="-78"/>
              </a:rPr>
              <a:t>: تعبيـر عـددي</a:t>
            </a:r>
            <a:r>
              <a:rPr lang="ar-IQ" dirty="0">
                <a:latin typeface="Times New Roman" panose="02020603050405020304" pitchFamily="18" charset="0"/>
                <a:ea typeface="Times New Roman" panose="02020603050405020304" pitchFamily="18" charset="0"/>
                <a:cs typeface="Simplified Arabic" panose="02020603050405020304" pitchFamily="18" charset="-78"/>
              </a:rPr>
              <a:t>: يمكن وصف المفردات الواردة كنتائج من خلال تعبير عددي يمكن التعبير عنه بالتكرار أو مُرتب حسب ظهوره بالكسور أو النسب المئوية بالنسبة للكل الذي ينتمي اليه.</a:t>
            </a:r>
            <a:endParaRPr lang="en-US" sz="1800" dirty="0">
              <a:latin typeface="Times New Roman" panose="02020603050405020304" pitchFamily="18" charset="0"/>
              <a:ea typeface="Times New Roman" panose="02020603050405020304" pitchFamily="18" charset="0"/>
            </a:endParaRPr>
          </a:p>
          <a:p>
            <a:pPr marL="44450" indent="0" algn="justLow" rtl="1">
              <a:spcAft>
                <a:spcPts val="0"/>
              </a:spcAft>
              <a:buNone/>
            </a:pPr>
            <a:r>
              <a:rPr lang="ar-IQ" dirty="0" smtClean="0">
                <a:latin typeface="Times New Roman" panose="02020603050405020304" pitchFamily="18" charset="0"/>
                <a:ea typeface="Times New Roman" panose="02020603050405020304" pitchFamily="18" charset="0"/>
                <a:cs typeface="Simplified Arabic" panose="02020603050405020304" pitchFamily="18" charset="-78"/>
              </a:rPr>
              <a:t>   </a:t>
            </a:r>
            <a:r>
              <a:rPr lang="ar-IQ" b="1" u="sng" dirty="0" smtClean="0">
                <a:solidFill>
                  <a:srgbClr val="FF0000"/>
                </a:solidFill>
                <a:latin typeface="Times New Roman" panose="02020603050405020304" pitchFamily="18" charset="0"/>
                <a:ea typeface="Times New Roman" panose="02020603050405020304" pitchFamily="18" charset="0"/>
                <a:cs typeface="Simplified Arabic" panose="02020603050405020304" pitchFamily="18" charset="-78"/>
              </a:rPr>
              <a:t>ثانياً </a:t>
            </a:r>
            <a:r>
              <a:rPr lang="ar-IQ" b="1" u="sng" dirty="0">
                <a:solidFill>
                  <a:srgbClr val="FF0000"/>
                </a:solidFill>
                <a:latin typeface="Times New Roman" panose="02020603050405020304" pitchFamily="18" charset="0"/>
                <a:ea typeface="Times New Roman" panose="02020603050405020304" pitchFamily="18" charset="0"/>
                <a:cs typeface="Simplified Arabic" panose="02020603050405020304" pitchFamily="18" charset="-78"/>
              </a:rPr>
              <a:t>: تعبير كمــــي: </a:t>
            </a:r>
            <a:r>
              <a:rPr lang="ar-IQ" dirty="0">
                <a:latin typeface="Times New Roman" panose="02020603050405020304" pitchFamily="18" charset="0"/>
                <a:ea typeface="Times New Roman" panose="02020603050405020304" pitchFamily="18" charset="0"/>
                <a:cs typeface="Simplified Arabic" panose="02020603050405020304" pitchFamily="18" charset="-78"/>
              </a:rPr>
              <a:t>يُعبر عنه على أساس مقداره، فالوزن والحجم والمقدار أوصاف كمية.</a:t>
            </a:r>
            <a:endParaRPr lang="en-US" sz="1800" dirty="0">
              <a:latin typeface="Times New Roman" panose="02020603050405020304" pitchFamily="18" charset="0"/>
              <a:ea typeface="Times New Roman" panose="02020603050405020304" pitchFamily="18" charset="0"/>
            </a:endParaRPr>
          </a:p>
          <a:p>
            <a:endParaRPr lang="en-US" dirty="0"/>
          </a:p>
        </p:txBody>
      </p:sp>
      <p:sp>
        <p:nvSpPr>
          <p:cNvPr id="4" name="Curved Left Arrow 3"/>
          <p:cNvSpPr/>
          <p:nvPr/>
        </p:nvSpPr>
        <p:spPr>
          <a:xfrm rot="418353">
            <a:off x="9859991" y="897147"/>
            <a:ext cx="1036605" cy="1293962"/>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1148751"/>
      </p:ext>
    </p:extLst>
  </p:cSld>
  <p:clrMapOvr>
    <a:masterClrMapping/>
  </p:clrMapOvr>
  <mc:AlternateContent xmlns:mc="http://schemas.openxmlformats.org/markup-compatibility/2006" xmlns:p15="http://schemas.microsoft.com/office/powerpoint/2012/main">
    <mc:Choice Requires="p15">
      <p:transition spd="slow" advTm="30000">
        <p15:prstTrans prst="origami"/>
      </p:transition>
    </mc:Choice>
    <mc:Fallback xmlns="">
      <p:transition spd="slow" advTm="30000">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1" y="878615"/>
            <a:ext cx="9601196" cy="1303867"/>
          </a:xfrm>
        </p:spPr>
        <p:txBody>
          <a:bodyPr>
            <a:normAutofit/>
          </a:bodyPr>
          <a:lstStyle/>
          <a:p>
            <a:pPr rtl="1">
              <a:spcAft>
                <a:spcPts val="0"/>
              </a:spcAft>
            </a:pPr>
            <a:r>
              <a:rPr lang="ar-IQ" sz="2800" b="1" u="sng" dirty="0">
                <a:solidFill>
                  <a:srgbClr val="FF0000"/>
                </a:solidFill>
                <a:latin typeface="Times New Roman" panose="02020603050405020304" pitchFamily="18" charset="0"/>
                <a:ea typeface="Times New Roman" panose="02020603050405020304" pitchFamily="18" charset="0"/>
              </a:rPr>
              <a:t>طرائق تفريغ البيانــات (</a:t>
            </a:r>
            <a:r>
              <a:rPr lang="en-US" sz="2800" b="1" u="sng" dirty="0">
                <a:solidFill>
                  <a:srgbClr val="FF0000"/>
                </a:solidFill>
                <a:latin typeface="Times New Roman" panose="02020603050405020304" pitchFamily="18" charset="0"/>
                <a:ea typeface="Times New Roman" panose="02020603050405020304" pitchFamily="18" charset="0"/>
              </a:rPr>
              <a:t>Deflating Data</a:t>
            </a:r>
            <a:r>
              <a:rPr lang="ar-IQ" sz="2800" b="1" u="sng" dirty="0">
                <a:solidFill>
                  <a:srgbClr val="FF0000"/>
                </a:solidFill>
                <a:latin typeface="Times New Roman" panose="02020603050405020304" pitchFamily="18" charset="0"/>
                <a:ea typeface="Times New Roman" panose="02020603050405020304" pitchFamily="18" charset="0"/>
              </a:rPr>
              <a:t>)</a:t>
            </a:r>
            <a:r>
              <a:rPr lang="en-US" sz="2800" dirty="0">
                <a:solidFill>
                  <a:srgbClr val="FF0000"/>
                </a:solidFill>
                <a:latin typeface="Times New Roman" panose="02020603050405020304" pitchFamily="18" charset="0"/>
                <a:ea typeface="Times New Roman" panose="02020603050405020304" pitchFamily="18" charset="0"/>
              </a:rPr>
              <a:t/>
            </a:r>
            <a:br>
              <a:rPr lang="en-US" sz="2800" dirty="0">
                <a:solidFill>
                  <a:srgbClr val="FF0000"/>
                </a:solidFill>
                <a:latin typeface="Times New Roman" panose="02020603050405020304" pitchFamily="18" charset="0"/>
                <a:ea typeface="Times New Roman" panose="02020603050405020304" pitchFamily="18" charset="0"/>
              </a:rPr>
            </a:br>
            <a:endParaRPr lang="en-US" sz="2800" dirty="0">
              <a:solidFill>
                <a:srgbClr val="FF0000"/>
              </a:solidFill>
            </a:endParaRPr>
          </a:p>
        </p:txBody>
      </p:sp>
      <p:sp>
        <p:nvSpPr>
          <p:cNvPr id="12" name="Rectangle 11"/>
          <p:cNvSpPr/>
          <p:nvPr/>
        </p:nvSpPr>
        <p:spPr>
          <a:xfrm>
            <a:off x="1295401" y="2372264"/>
            <a:ext cx="9601196" cy="86264"/>
          </a:xfrm>
          <a:prstGeom prst="rect">
            <a:avLst/>
          </a:prstGeom>
          <a:ln>
            <a:solidFill>
              <a:schemeClr val="bg1"/>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3" name="Content Placeholder 2"/>
          <p:cNvSpPr>
            <a:spLocks noGrp="1"/>
          </p:cNvSpPr>
          <p:nvPr>
            <p:ph idx="1"/>
          </p:nvPr>
        </p:nvSpPr>
        <p:spPr>
          <a:xfrm>
            <a:off x="1295401" y="1949569"/>
            <a:ext cx="9601196" cy="4502989"/>
          </a:xfrm>
        </p:spPr>
        <p:txBody>
          <a:bodyPr>
            <a:normAutofit/>
          </a:bodyPr>
          <a:lstStyle/>
          <a:p>
            <a:pPr marL="0" indent="0" algn="justLow" rtl="1">
              <a:spcAft>
                <a:spcPts val="0"/>
              </a:spcAft>
              <a:buNone/>
            </a:pPr>
            <a:r>
              <a:rPr lang="ar-IQ" sz="2000" dirty="0">
                <a:cs typeface="+mj-cs"/>
              </a:rPr>
              <a:t> </a:t>
            </a:r>
            <a:r>
              <a:rPr lang="ar-IQ" sz="2000" dirty="0" smtClean="0">
                <a:cs typeface="+mj-cs"/>
              </a:rPr>
              <a:t>  </a:t>
            </a:r>
            <a:r>
              <a:rPr lang="ar-IQ" sz="2000" dirty="0" smtClean="0">
                <a:latin typeface="Times New Roman" panose="02020603050405020304" pitchFamily="18" charset="0"/>
                <a:ea typeface="Times New Roman" panose="02020603050405020304" pitchFamily="18" charset="0"/>
                <a:cs typeface="+mj-cs"/>
              </a:rPr>
              <a:t> </a:t>
            </a:r>
            <a:r>
              <a:rPr lang="ar-IQ" sz="2000" dirty="0">
                <a:latin typeface="Times New Roman" panose="02020603050405020304" pitchFamily="18" charset="0"/>
                <a:ea typeface="Times New Roman" panose="02020603050405020304" pitchFamily="18" charset="0"/>
                <a:cs typeface="+mj-cs"/>
              </a:rPr>
              <a:t>يحتاج الباحث بعد جمع البيانات إلى جداول للتبويب وفقاً لنظام مناسب لكي يمكن تحليلها وتفسيرها على نحوٍ منظم. فيُستخدم في الأنواع البسيطة من البحوث طريقة التبويب اليدوي، في حين تُستخدم في البحوث المُعقدة المُفصَلة طريقة التبويب الآلي (نظام الترميز). وهناك طريقتين لتفريغ البيانات هما:</a:t>
            </a:r>
            <a:endParaRPr lang="en-US" sz="2000" dirty="0">
              <a:latin typeface="Times New Roman" panose="02020603050405020304" pitchFamily="18" charset="0"/>
              <a:ea typeface="Times New Roman" panose="02020603050405020304" pitchFamily="18" charset="0"/>
              <a:cs typeface="+mj-cs"/>
            </a:endParaRPr>
          </a:p>
          <a:p>
            <a:pPr marL="0" indent="0" algn="justLow" rtl="1">
              <a:spcAft>
                <a:spcPts val="0"/>
              </a:spcAft>
              <a:buNone/>
            </a:pPr>
            <a:r>
              <a:rPr lang="ar-IQ" sz="2000" b="1" u="sng" dirty="0" smtClean="0">
                <a:solidFill>
                  <a:srgbClr val="FF0000"/>
                </a:solidFill>
                <a:latin typeface="Times New Roman" panose="02020603050405020304" pitchFamily="18" charset="0"/>
                <a:ea typeface="Times New Roman" panose="02020603050405020304" pitchFamily="18" charset="0"/>
                <a:cs typeface="+mj-cs"/>
              </a:rPr>
              <a:t>1. </a:t>
            </a:r>
            <a:r>
              <a:rPr lang="ar-IQ" sz="2000" b="1" u="sng" dirty="0">
                <a:solidFill>
                  <a:srgbClr val="FF0000"/>
                </a:solidFill>
                <a:latin typeface="Times New Roman" panose="02020603050405020304" pitchFamily="18" charset="0"/>
                <a:ea typeface="Times New Roman" panose="02020603050405020304" pitchFamily="18" charset="0"/>
                <a:cs typeface="+mj-cs"/>
              </a:rPr>
              <a:t>الطريقة الآليــة (</a:t>
            </a:r>
            <a:r>
              <a:rPr lang="en-US" sz="2000" b="1" u="sng" dirty="0">
                <a:solidFill>
                  <a:srgbClr val="FF0000"/>
                </a:solidFill>
                <a:latin typeface="Times New Roman" panose="02020603050405020304" pitchFamily="18" charset="0"/>
                <a:ea typeface="Times New Roman" panose="02020603050405020304" pitchFamily="18" charset="0"/>
                <a:cs typeface="+mj-cs"/>
              </a:rPr>
              <a:t>Auto</a:t>
            </a:r>
            <a:r>
              <a:rPr lang="ar-IQ" sz="2000" b="1" u="sng" dirty="0">
                <a:solidFill>
                  <a:srgbClr val="FF0000"/>
                </a:solidFill>
                <a:latin typeface="Times New Roman" panose="02020603050405020304" pitchFamily="18" charset="0"/>
                <a:ea typeface="Times New Roman" panose="02020603050405020304" pitchFamily="18" charset="0"/>
                <a:cs typeface="+mj-cs"/>
              </a:rPr>
              <a:t>):</a:t>
            </a:r>
            <a:r>
              <a:rPr lang="ar-IQ" sz="2000" dirty="0">
                <a:solidFill>
                  <a:srgbClr val="FF0000"/>
                </a:solidFill>
                <a:latin typeface="Times New Roman" panose="02020603050405020304" pitchFamily="18" charset="0"/>
                <a:ea typeface="Times New Roman" panose="02020603050405020304" pitchFamily="18" charset="0"/>
                <a:cs typeface="+mj-cs"/>
              </a:rPr>
              <a:t> </a:t>
            </a:r>
            <a:r>
              <a:rPr lang="ar-IQ" sz="2000" dirty="0">
                <a:latin typeface="Times New Roman" panose="02020603050405020304" pitchFamily="18" charset="0"/>
                <a:ea typeface="Times New Roman" panose="02020603050405020304" pitchFamily="18" charset="0"/>
                <a:cs typeface="+mj-cs"/>
              </a:rPr>
              <a:t>يتم تفريغ البيانات في البحوث التي تحتوي أعداد كبيرة من المتغيرات، بالطريقة الآلية والتي تبدأ بوضع خطة للترميز : أي (</a:t>
            </a:r>
            <a:r>
              <a:rPr lang="ar-IQ" sz="2000" u="words" dirty="0">
                <a:latin typeface="Times New Roman" panose="02020603050405020304" pitchFamily="18" charset="0"/>
                <a:ea typeface="Times New Roman" panose="02020603050405020304" pitchFamily="18" charset="0"/>
                <a:cs typeface="+mj-cs"/>
              </a:rPr>
              <a:t>ترجمة البيانات العددية إلى أرقام تقابلها</a:t>
            </a:r>
            <a:r>
              <a:rPr lang="ar-IQ" sz="2000" dirty="0">
                <a:latin typeface="Times New Roman" panose="02020603050405020304" pitchFamily="18" charset="0"/>
                <a:ea typeface="Times New Roman" panose="02020603050405020304" pitchFamily="18" charset="0"/>
                <a:cs typeface="+mj-cs"/>
              </a:rPr>
              <a:t>)، وفيها يُخصص رقم لكل سؤال أو عنصر في أداة البحث وأرقام الإجابات عن كل سؤال. ثم يتم إدخالها إلى الحاسوب الالكتروني لغرض تصنيفها واستخراج نتائجها بسرعة فائقة، وبهذا تتحول البيانات التي جمعها الباحث إلى أرقام</a:t>
            </a:r>
            <a:r>
              <a:rPr lang="ar-IQ" sz="2000" dirty="0" smtClean="0">
                <a:latin typeface="Times New Roman" panose="02020603050405020304" pitchFamily="18" charset="0"/>
                <a:ea typeface="Times New Roman" panose="02020603050405020304" pitchFamily="18" charset="0"/>
                <a:cs typeface="+mj-cs"/>
              </a:rPr>
              <a:t>.</a:t>
            </a:r>
          </a:p>
          <a:p>
            <a:pPr marL="0" indent="0" algn="justLow" rtl="1">
              <a:spcAft>
                <a:spcPts val="0"/>
              </a:spcAft>
              <a:buNone/>
            </a:pPr>
            <a:r>
              <a:rPr lang="ar-IQ" sz="2000" b="1" u="sng" dirty="0" smtClean="0">
                <a:solidFill>
                  <a:srgbClr val="FF0000"/>
                </a:solidFill>
                <a:latin typeface="Times New Roman" panose="02020603050405020304" pitchFamily="18" charset="0"/>
                <a:ea typeface="Times New Roman" panose="02020603050405020304" pitchFamily="18" charset="0"/>
                <a:cs typeface="+mj-cs"/>
              </a:rPr>
              <a:t>2. </a:t>
            </a:r>
            <a:r>
              <a:rPr lang="ar-IQ" sz="2000" b="1" u="sng" dirty="0">
                <a:solidFill>
                  <a:srgbClr val="FF0000"/>
                </a:solidFill>
                <a:latin typeface="Times New Roman" panose="02020603050405020304" pitchFamily="18" charset="0"/>
                <a:ea typeface="Times New Roman" panose="02020603050405020304" pitchFamily="18" charset="0"/>
                <a:cs typeface="+mj-cs"/>
              </a:rPr>
              <a:t>الطريقة اليدويـة (</a:t>
            </a:r>
            <a:r>
              <a:rPr lang="en-US" sz="2000" b="1" u="sng" dirty="0">
                <a:solidFill>
                  <a:srgbClr val="FF0000"/>
                </a:solidFill>
                <a:latin typeface="Times New Roman" panose="02020603050405020304" pitchFamily="18" charset="0"/>
                <a:ea typeface="Times New Roman" panose="02020603050405020304" pitchFamily="18" charset="0"/>
                <a:cs typeface="+mj-cs"/>
              </a:rPr>
              <a:t>Manual</a:t>
            </a:r>
            <a:r>
              <a:rPr lang="ar-IQ" sz="2000" b="1" u="sng" dirty="0">
                <a:solidFill>
                  <a:srgbClr val="FF0000"/>
                </a:solidFill>
                <a:latin typeface="Times New Roman" panose="02020603050405020304" pitchFamily="18" charset="0"/>
                <a:ea typeface="Times New Roman" panose="02020603050405020304" pitchFamily="18" charset="0"/>
                <a:cs typeface="+mj-cs"/>
              </a:rPr>
              <a:t>)</a:t>
            </a:r>
            <a:r>
              <a:rPr lang="ar-IQ" sz="2000" dirty="0">
                <a:solidFill>
                  <a:srgbClr val="FF0000"/>
                </a:solidFill>
                <a:latin typeface="Times New Roman" panose="02020603050405020304" pitchFamily="18" charset="0"/>
                <a:ea typeface="Times New Roman" panose="02020603050405020304" pitchFamily="18" charset="0"/>
                <a:cs typeface="+mj-cs"/>
              </a:rPr>
              <a:t>: </a:t>
            </a:r>
            <a:r>
              <a:rPr lang="ar-IQ" sz="2000" dirty="0">
                <a:latin typeface="Times New Roman" panose="02020603050405020304" pitchFamily="18" charset="0"/>
                <a:ea typeface="Times New Roman" panose="02020603050405020304" pitchFamily="18" charset="0"/>
                <a:cs typeface="+mj-cs"/>
              </a:rPr>
              <a:t>تُستَخدم طريقة التبويب اليدوي في البحوث ذات البيانات المحدودة، فيتم تسجيل البيانات على أوراق بشكل جدول يُصممه الباحث بحيث يحتوي متغيرات البحث جميعها. وتسمح تقسيمات حقوله بإدخال أعداد عينة البحث جميعها وفق هذه المتغيرات.  </a:t>
            </a:r>
            <a:endParaRPr lang="en-US" sz="2000" dirty="0">
              <a:latin typeface="Times New Roman" panose="02020603050405020304" pitchFamily="18" charset="0"/>
              <a:ea typeface="Times New Roman" panose="02020603050405020304" pitchFamily="18" charset="0"/>
              <a:cs typeface="+mj-cs"/>
            </a:endParaRPr>
          </a:p>
          <a:p>
            <a:pPr marL="0" indent="0" algn="justLow" rtl="1">
              <a:spcAft>
                <a:spcPts val="0"/>
              </a:spcAft>
              <a:buNone/>
            </a:pPr>
            <a:r>
              <a:rPr lang="ar-IQ" sz="2000" b="1" dirty="0" smtClean="0">
                <a:solidFill>
                  <a:srgbClr val="0070C0"/>
                </a:solidFill>
                <a:latin typeface="Times New Roman" panose="02020603050405020304" pitchFamily="18" charset="0"/>
                <a:ea typeface="Times New Roman" panose="02020603050405020304" pitchFamily="18" charset="0"/>
                <a:cs typeface="+mj-cs"/>
              </a:rPr>
              <a:t>     ومن العمليات الحسابية المتبعة في هذه الطريقة هو وضع علامات تكرار بشكل حزمة </a:t>
            </a:r>
            <a:endParaRPr lang="en-US" sz="2000" b="1" dirty="0" smtClean="0">
              <a:solidFill>
                <a:srgbClr val="0070C0"/>
              </a:solidFill>
              <a:latin typeface="Times New Roman" panose="02020603050405020304" pitchFamily="18" charset="0"/>
              <a:ea typeface="Times New Roman" panose="02020603050405020304" pitchFamily="18" charset="0"/>
              <a:cs typeface="+mj-cs"/>
            </a:endParaRPr>
          </a:p>
          <a:p>
            <a:pPr algn="justLow" rtl="1">
              <a:spcAft>
                <a:spcPts val="0"/>
              </a:spcAft>
            </a:pPr>
            <a:endParaRPr lang="en-US" sz="1800" dirty="0">
              <a:latin typeface="Times New Roman" panose="02020603050405020304" pitchFamily="18" charset="0"/>
              <a:ea typeface="Times New Roman" panose="02020603050405020304" pitchFamily="18" charset="0"/>
            </a:endParaRPr>
          </a:p>
          <a:p>
            <a:pPr marL="0" indent="0" algn="r">
              <a:buNone/>
            </a:pPr>
            <a:endParaRPr lang="ar-IQ" dirty="0"/>
          </a:p>
          <a:p>
            <a:pPr algn="r"/>
            <a:endParaRPr lang="ar-IQ" dirty="0"/>
          </a:p>
          <a:p>
            <a:pPr algn="r"/>
            <a:endParaRPr lang="ar-IQ" dirty="0"/>
          </a:p>
          <a:p>
            <a:pPr algn="r"/>
            <a:endParaRPr lang="ar-IQ" dirty="0"/>
          </a:p>
          <a:p>
            <a:pPr algn="r"/>
            <a:endParaRPr lang="en-US" dirty="0"/>
          </a:p>
        </p:txBody>
      </p:sp>
      <p:grpSp>
        <p:nvGrpSpPr>
          <p:cNvPr id="13" name="Group 12"/>
          <p:cNvGrpSpPr>
            <a:grpSpLocks/>
          </p:cNvGrpSpPr>
          <p:nvPr/>
        </p:nvGrpSpPr>
        <p:grpSpPr bwMode="auto">
          <a:xfrm>
            <a:off x="2699651" y="5201728"/>
            <a:ext cx="768167" cy="299768"/>
            <a:chOff x="8978" y="14814"/>
            <a:chExt cx="540" cy="360"/>
          </a:xfrm>
        </p:grpSpPr>
        <p:cxnSp>
          <p:nvCxnSpPr>
            <p:cNvPr id="14" name="Line 165"/>
            <p:cNvCxnSpPr>
              <a:cxnSpLocks noChangeShapeType="1"/>
            </p:cNvCxnSpPr>
            <p:nvPr/>
          </p:nvCxnSpPr>
          <p:spPr bwMode="auto">
            <a:xfrm>
              <a:off x="9518" y="14814"/>
              <a:ext cx="0" cy="36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cxnSp>
        <p:cxnSp>
          <p:nvCxnSpPr>
            <p:cNvPr id="15" name="Line 166"/>
            <p:cNvCxnSpPr>
              <a:cxnSpLocks noChangeShapeType="1"/>
            </p:cNvCxnSpPr>
            <p:nvPr/>
          </p:nvCxnSpPr>
          <p:spPr bwMode="auto">
            <a:xfrm>
              <a:off x="9338" y="14814"/>
              <a:ext cx="0" cy="36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cxnSp>
        <p:cxnSp>
          <p:nvCxnSpPr>
            <p:cNvPr id="16" name="Line 167"/>
            <p:cNvCxnSpPr>
              <a:cxnSpLocks noChangeShapeType="1"/>
            </p:cNvCxnSpPr>
            <p:nvPr/>
          </p:nvCxnSpPr>
          <p:spPr bwMode="auto">
            <a:xfrm>
              <a:off x="9158" y="14814"/>
              <a:ext cx="0" cy="36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cxnSp>
        <p:cxnSp>
          <p:nvCxnSpPr>
            <p:cNvPr id="17" name="Line 168"/>
            <p:cNvCxnSpPr>
              <a:cxnSpLocks noChangeShapeType="1"/>
            </p:cNvCxnSpPr>
            <p:nvPr/>
          </p:nvCxnSpPr>
          <p:spPr bwMode="auto">
            <a:xfrm>
              <a:off x="8978" y="14814"/>
              <a:ext cx="0" cy="36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cxnSp>
        <p:cxnSp>
          <p:nvCxnSpPr>
            <p:cNvPr id="18" name="Line 169"/>
            <p:cNvCxnSpPr>
              <a:cxnSpLocks noChangeShapeType="1"/>
            </p:cNvCxnSpPr>
            <p:nvPr/>
          </p:nvCxnSpPr>
          <p:spPr bwMode="auto">
            <a:xfrm flipH="1">
              <a:off x="8978" y="14814"/>
              <a:ext cx="540" cy="36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cxnSp>
      </p:grpSp>
    </p:spTree>
    <p:extLst>
      <p:ext uri="{BB962C8B-B14F-4D97-AF65-F5344CB8AC3E}">
        <p14:creationId xmlns:p14="http://schemas.microsoft.com/office/powerpoint/2010/main" val="650975255"/>
      </p:ext>
    </p:extLst>
  </p:cSld>
  <p:clrMapOvr>
    <a:masterClrMapping/>
  </p:clrMapOvr>
  <p:transition spd="slow" advTm="30000">
    <p:dissolv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marL="1073150" lvl="0" indent="-800100" rtl="1">
              <a:spcBef>
                <a:spcPct val="20000"/>
              </a:spcBef>
            </a:pPr>
            <a:r>
              <a:rPr lang="ar-IQ" sz="2800" b="1" u="sng" dirty="0">
                <a:ln>
                  <a:noFill/>
                </a:ln>
                <a:solidFill>
                  <a:srgbClr val="FF0000"/>
                </a:solidFill>
                <a:latin typeface="Times New Roman" panose="02020603050405020304" pitchFamily="18" charset="0"/>
                <a:ea typeface="Times New Roman" panose="02020603050405020304" pitchFamily="18" charset="0"/>
              </a:rPr>
              <a:t>(( الفصل الرابع ))</a:t>
            </a:r>
            <a:r>
              <a:rPr lang="en-US" sz="2800" b="1" dirty="0">
                <a:ln>
                  <a:noFill/>
                </a:ln>
                <a:solidFill>
                  <a:srgbClr val="FF0000"/>
                </a:solidFill>
                <a:latin typeface="Times New Roman" panose="02020603050405020304" pitchFamily="18" charset="0"/>
                <a:ea typeface="Times New Roman" panose="02020603050405020304" pitchFamily="18" charset="0"/>
              </a:rPr>
              <a:t/>
            </a:r>
            <a:br>
              <a:rPr lang="en-US" sz="2800" b="1" dirty="0">
                <a:ln>
                  <a:noFill/>
                </a:ln>
                <a:solidFill>
                  <a:srgbClr val="FF0000"/>
                </a:solidFill>
                <a:latin typeface="Times New Roman" panose="02020603050405020304" pitchFamily="18" charset="0"/>
                <a:ea typeface="Times New Roman" panose="02020603050405020304" pitchFamily="18" charset="0"/>
              </a:rPr>
            </a:br>
            <a:endParaRPr lang="en-US" sz="2800" b="1" dirty="0">
              <a:solidFill>
                <a:srgbClr val="FF0000"/>
              </a:solidFill>
            </a:endParaRPr>
          </a:p>
        </p:txBody>
      </p:sp>
      <p:sp>
        <p:nvSpPr>
          <p:cNvPr id="4" name="Rectangle 3"/>
          <p:cNvSpPr/>
          <p:nvPr/>
        </p:nvSpPr>
        <p:spPr>
          <a:xfrm>
            <a:off x="1362974" y="2363638"/>
            <a:ext cx="9411418" cy="120770"/>
          </a:xfrm>
          <a:prstGeom prst="rect">
            <a:avLst/>
          </a:prstGeom>
          <a:ln>
            <a:solidFill>
              <a:schemeClr val="bg1"/>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3" name="Content Placeholder 2"/>
          <p:cNvSpPr>
            <a:spLocks noGrp="1"/>
          </p:cNvSpPr>
          <p:nvPr>
            <p:ph idx="1"/>
          </p:nvPr>
        </p:nvSpPr>
        <p:spPr>
          <a:xfrm>
            <a:off x="1295401" y="1785667"/>
            <a:ext cx="9601196" cy="4261449"/>
          </a:xfrm>
        </p:spPr>
        <p:txBody>
          <a:bodyPr>
            <a:normAutofit fontScale="70000" lnSpcReduction="20000"/>
          </a:bodyPr>
          <a:lstStyle/>
          <a:p>
            <a:pPr marL="0" indent="0" algn="justLow" rtl="1">
              <a:spcAft>
                <a:spcPts val="0"/>
              </a:spcAft>
              <a:buNone/>
            </a:pPr>
            <a:endParaRPr lang="en-US" sz="1800" dirty="0">
              <a:latin typeface="Times New Roman" panose="02020603050405020304" pitchFamily="18" charset="0"/>
              <a:ea typeface="Times New Roman" panose="02020603050405020304" pitchFamily="18" charset="0"/>
            </a:endParaRPr>
          </a:p>
          <a:p>
            <a:pPr marL="0" indent="0" algn="justLow" rtl="1">
              <a:spcAft>
                <a:spcPts val="0"/>
              </a:spcAft>
              <a:buNone/>
            </a:pPr>
            <a:r>
              <a:rPr lang="ar-IQ" sz="2600" b="1" u="sng" dirty="0">
                <a:solidFill>
                  <a:srgbClr val="0070C0"/>
                </a:solidFill>
                <a:latin typeface="Times New Roman" panose="02020603050405020304" pitchFamily="18" charset="0"/>
                <a:ea typeface="Times New Roman" panose="02020603050405020304" pitchFamily="18" charset="0"/>
                <a:cs typeface="Simplified Arabic" panose="02020603050405020304" pitchFamily="18" charset="-78"/>
              </a:rPr>
              <a:t>تفسير المعلومات والبيانات (</a:t>
            </a:r>
            <a:r>
              <a:rPr lang="en-US" sz="2600" b="1" u="sng" dirty="0">
                <a:solidFill>
                  <a:srgbClr val="0070C0"/>
                </a:solidFill>
                <a:latin typeface="Times New Roman" panose="02020603050405020304" pitchFamily="18" charset="0"/>
                <a:ea typeface="Times New Roman" panose="02020603050405020304" pitchFamily="18" charset="0"/>
                <a:cs typeface="Simplified Arabic" panose="02020603050405020304" pitchFamily="18" charset="-78"/>
              </a:rPr>
              <a:t>Theorizing Data</a:t>
            </a:r>
            <a:r>
              <a:rPr lang="ar-IQ" sz="2600" b="1" u="sng" dirty="0">
                <a:solidFill>
                  <a:srgbClr val="0070C0"/>
                </a:solidFill>
                <a:latin typeface="Times New Roman" panose="02020603050405020304" pitchFamily="18" charset="0"/>
                <a:ea typeface="Times New Roman" panose="02020603050405020304" pitchFamily="18" charset="0"/>
                <a:cs typeface="Simplified Arabic" panose="02020603050405020304" pitchFamily="18" charset="-78"/>
              </a:rPr>
              <a:t>)</a:t>
            </a:r>
            <a:endParaRPr lang="en-US" sz="2600" b="1" dirty="0">
              <a:solidFill>
                <a:srgbClr val="0070C0"/>
              </a:solidFill>
              <a:latin typeface="Times New Roman" panose="02020603050405020304" pitchFamily="18" charset="0"/>
              <a:ea typeface="Times New Roman" panose="02020603050405020304" pitchFamily="18" charset="0"/>
            </a:endParaRPr>
          </a:p>
          <a:p>
            <a:pPr marL="0" indent="0" algn="justLow" rtl="1">
              <a:spcAft>
                <a:spcPts val="0"/>
              </a:spcAft>
              <a:buNone/>
            </a:pPr>
            <a:r>
              <a:rPr lang="ar-IQ" sz="2600" dirty="0" smtClean="0">
                <a:latin typeface="Times New Roman" panose="02020603050405020304" pitchFamily="18" charset="0"/>
                <a:ea typeface="Times New Roman" panose="02020603050405020304" pitchFamily="18" charset="0"/>
                <a:cs typeface="Simplified Arabic" panose="02020603050405020304" pitchFamily="18" charset="-78"/>
              </a:rPr>
              <a:t>    إن </a:t>
            </a:r>
            <a:r>
              <a:rPr lang="ar-IQ" sz="2600" dirty="0">
                <a:latin typeface="Times New Roman" panose="02020603050405020304" pitchFamily="18" charset="0"/>
                <a:ea typeface="Times New Roman" panose="02020603050405020304" pitchFamily="18" charset="0"/>
                <a:cs typeface="Simplified Arabic" panose="02020603050405020304" pitchFamily="18" charset="-78"/>
              </a:rPr>
              <a:t>الهدف من التفسير هو الوصول إلى استخلاص دلالات البيانات ومغزاها. من خلال جمع أدلة كافية، ومن ثم عرضها بشكل يُمكن معه إستخلاص المعلومات والحرص على إجراء التحليل بطريقة موضوعية خالية من التحيّز الشخصي مع ضرورة مناقشة العوامل التي أثّرت في النتائج.</a:t>
            </a:r>
            <a:endParaRPr lang="en-US" sz="2600" dirty="0">
              <a:latin typeface="Times New Roman" panose="02020603050405020304" pitchFamily="18" charset="0"/>
              <a:ea typeface="Times New Roman" panose="02020603050405020304" pitchFamily="18" charset="0"/>
            </a:endParaRPr>
          </a:p>
          <a:p>
            <a:pPr marL="0" indent="0" algn="justLow" rtl="1">
              <a:spcAft>
                <a:spcPts val="0"/>
              </a:spcAft>
              <a:buNone/>
            </a:pPr>
            <a:r>
              <a:rPr lang="ar-IQ" sz="2600" dirty="0" smtClean="0">
                <a:solidFill>
                  <a:srgbClr val="0070C0"/>
                </a:solidFill>
                <a:latin typeface="Times New Roman" panose="02020603050405020304" pitchFamily="18" charset="0"/>
                <a:ea typeface="Times New Roman" panose="02020603050405020304" pitchFamily="18" charset="0"/>
                <a:cs typeface="Simplified Arabic" panose="02020603050405020304" pitchFamily="18" charset="-78"/>
              </a:rPr>
              <a:t> إذاً </a:t>
            </a:r>
            <a:r>
              <a:rPr lang="ar-IQ" sz="2600" dirty="0">
                <a:solidFill>
                  <a:srgbClr val="0070C0"/>
                </a:solidFill>
                <a:latin typeface="Times New Roman" panose="02020603050405020304" pitchFamily="18" charset="0"/>
                <a:ea typeface="Times New Roman" panose="02020603050405020304" pitchFamily="18" charset="0"/>
                <a:cs typeface="Simplified Arabic" panose="02020603050405020304" pitchFamily="18" charset="-78"/>
              </a:rPr>
              <a:t>– </a:t>
            </a:r>
            <a:r>
              <a:rPr lang="ar-IQ" sz="2600" b="1" u="sng" dirty="0">
                <a:solidFill>
                  <a:srgbClr val="0070C0"/>
                </a:solidFill>
                <a:latin typeface="Times New Roman" panose="02020603050405020304" pitchFamily="18" charset="0"/>
                <a:ea typeface="Times New Roman" panose="02020603050405020304" pitchFamily="18" charset="0"/>
                <a:cs typeface="Simplified Arabic" panose="02020603050405020304" pitchFamily="18" charset="-78"/>
              </a:rPr>
              <a:t>النتيجة / النتائج (</a:t>
            </a:r>
            <a:r>
              <a:rPr lang="en-US" sz="2600" b="1" u="sng" dirty="0">
                <a:solidFill>
                  <a:srgbClr val="0070C0"/>
                </a:solidFill>
                <a:latin typeface="Times New Roman" panose="02020603050405020304" pitchFamily="18" charset="0"/>
                <a:ea typeface="Times New Roman" panose="02020603050405020304" pitchFamily="18" charset="0"/>
                <a:cs typeface="Simplified Arabic" panose="02020603050405020304" pitchFamily="18" charset="-78"/>
              </a:rPr>
              <a:t>Results</a:t>
            </a:r>
            <a:r>
              <a:rPr lang="ar-IQ" sz="2600" dirty="0">
                <a:solidFill>
                  <a:srgbClr val="0070C0"/>
                </a:solidFill>
                <a:latin typeface="Times New Roman" panose="02020603050405020304" pitchFamily="18" charset="0"/>
                <a:ea typeface="Times New Roman" panose="02020603050405020304" pitchFamily="18" charset="0"/>
                <a:cs typeface="Simplified Arabic" panose="02020603050405020304" pitchFamily="18" charset="-78"/>
              </a:rPr>
              <a:t>):</a:t>
            </a:r>
            <a:endParaRPr lang="en-US" sz="2600" dirty="0">
              <a:solidFill>
                <a:srgbClr val="0070C0"/>
              </a:solidFill>
              <a:latin typeface="Times New Roman" panose="02020603050405020304" pitchFamily="18" charset="0"/>
              <a:ea typeface="Times New Roman" panose="02020603050405020304" pitchFamily="18" charset="0"/>
            </a:endParaRPr>
          </a:p>
          <a:p>
            <a:pPr marL="0" indent="0" algn="justLow" rtl="1">
              <a:spcAft>
                <a:spcPts val="0"/>
              </a:spcAft>
              <a:buNone/>
            </a:pPr>
            <a:r>
              <a:rPr lang="ar-IQ" sz="2600" dirty="0" smtClean="0">
                <a:latin typeface="Times New Roman" panose="02020603050405020304" pitchFamily="18" charset="0"/>
                <a:ea typeface="Times New Roman" panose="02020603050405020304" pitchFamily="18" charset="0"/>
                <a:cs typeface="Simplified Arabic" panose="02020603050405020304" pitchFamily="18" charset="-78"/>
              </a:rPr>
              <a:t>   هي </a:t>
            </a:r>
            <a:r>
              <a:rPr lang="ar-IQ" sz="2600" dirty="0">
                <a:latin typeface="Times New Roman" panose="02020603050405020304" pitchFamily="18" charset="0"/>
                <a:ea typeface="Times New Roman" panose="02020603050405020304" pitchFamily="18" charset="0"/>
                <a:cs typeface="Simplified Arabic" panose="02020603050405020304" pitchFamily="18" charset="-78"/>
              </a:rPr>
              <a:t>(( ما يحصل عليه الباحث من دلالات إحصائية وإجابات من مجتمع البحث أو عينته لتصل بالضرورة إلى الاتفاق مع الفرضيات أو رفضها )).</a:t>
            </a:r>
            <a:endParaRPr lang="en-US" sz="2600" dirty="0">
              <a:latin typeface="Times New Roman" panose="02020603050405020304" pitchFamily="18" charset="0"/>
              <a:ea typeface="Times New Roman" panose="02020603050405020304" pitchFamily="18" charset="0"/>
            </a:endParaRPr>
          </a:p>
          <a:p>
            <a:pPr marL="0" indent="0" algn="justLow" rtl="1">
              <a:spcAft>
                <a:spcPts val="0"/>
              </a:spcAft>
              <a:buNone/>
            </a:pPr>
            <a:r>
              <a:rPr lang="ar-IQ" sz="2600" b="1" dirty="0" smtClean="0">
                <a:solidFill>
                  <a:srgbClr val="FF0000"/>
                </a:solidFill>
                <a:latin typeface="Times New Roman" panose="02020603050405020304" pitchFamily="18" charset="0"/>
                <a:ea typeface="Times New Roman" panose="02020603050405020304" pitchFamily="18" charset="0"/>
                <a:cs typeface="Simplified Arabic" panose="02020603050405020304" pitchFamily="18" charset="-78"/>
              </a:rPr>
              <a:t>  مثـال </a:t>
            </a:r>
            <a:r>
              <a:rPr lang="ar-IQ" sz="2600" b="1" dirty="0">
                <a:solidFill>
                  <a:srgbClr val="FF0000"/>
                </a:solidFill>
                <a:latin typeface="Times New Roman" panose="02020603050405020304" pitchFamily="18" charset="0"/>
                <a:ea typeface="Times New Roman" panose="02020603050405020304" pitchFamily="18" charset="0"/>
                <a:cs typeface="Simplified Arabic" panose="02020603050405020304" pitchFamily="18" charset="-78"/>
              </a:rPr>
              <a:t>- " كشفت نتيجة الدراسة إن (80%) من الطلبة يميلون نحو التعلّم الإنفرادي في الدروس العملية وهذا (مايتفق/ يرفض) الفرضية الموضوعة ".</a:t>
            </a:r>
            <a:endParaRPr lang="en-US" sz="2600" b="1" dirty="0">
              <a:solidFill>
                <a:srgbClr val="FF0000"/>
              </a:solidFill>
              <a:latin typeface="Times New Roman" panose="02020603050405020304" pitchFamily="18" charset="0"/>
              <a:ea typeface="Times New Roman" panose="02020603050405020304" pitchFamily="18" charset="0"/>
            </a:endParaRPr>
          </a:p>
          <a:p>
            <a:pPr marL="0" indent="0" algn="r" rtl="1">
              <a:spcAft>
                <a:spcPts val="0"/>
              </a:spcAft>
              <a:buNone/>
            </a:pPr>
            <a:r>
              <a:rPr lang="ar-IQ" sz="2600" b="1" u="sng" dirty="0">
                <a:solidFill>
                  <a:srgbClr val="00B050"/>
                </a:solidFill>
                <a:latin typeface="Times New Roman" panose="02020603050405020304" pitchFamily="18" charset="0"/>
                <a:ea typeface="Times New Roman" panose="02020603050405020304" pitchFamily="18" charset="0"/>
                <a:cs typeface="Simplified Arabic" panose="02020603050405020304" pitchFamily="18" charset="-78"/>
              </a:rPr>
              <a:t>الإستنتـاج</a:t>
            </a:r>
            <a:r>
              <a:rPr lang="ar-IQ" sz="2600" u="sng" dirty="0">
                <a:solidFill>
                  <a:srgbClr val="00B050"/>
                </a:solidFill>
                <a:latin typeface="Times New Roman" panose="02020603050405020304" pitchFamily="18" charset="0"/>
                <a:ea typeface="Times New Roman" panose="02020603050405020304" pitchFamily="18" charset="0"/>
                <a:cs typeface="Simplified Arabic" panose="02020603050405020304" pitchFamily="18" charset="-78"/>
              </a:rPr>
              <a:t> </a:t>
            </a:r>
            <a:r>
              <a:rPr lang="ar-IQ" sz="2600" b="1" u="sng" dirty="0">
                <a:solidFill>
                  <a:srgbClr val="00B050"/>
                </a:solidFill>
                <a:latin typeface="Times New Roman" panose="02020603050405020304" pitchFamily="18" charset="0"/>
                <a:ea typeface="Times New Roman" panose="02020603050405020304" pitchFamily="18" charset="0"/>
                <a:cs typeface="Simplified Arabic" panose="02020603050405020304" pitchFamily="18" charset="-78"/>
              </a:rPr>
              <a:t>(</a:t>
            </a:r>
            <a:r>
              <a:rPr lang="en-US" sz="2600" b="1" u="sng" dirty="0">
                <a:solidFill>
                  <a:srgbClr val="00B050"/>
                </a:solidFill>
                <a:latin typeface="Times New Roman" panose="02020603050405020304" pitchFamily="18" charset="0"/>
                <a:ea typeface="Times New Roman" panose="02020603050405020304" pitchFamily="18" charset="0"/>
                <a:cs typeface="Simplified Arabic" panose="02020603050405020304" pitchFamily="18" charset="-78"/>
              </a:rPr>
              <a:t>Concluding</a:t>
            </a:r>
            <a:r>
              <a:rPr lang="ar-IQ" sz="2600" u="sng" dirty="0" smtClean="0">
                <a:solidFill>
                  <a:srgbClr val="00B050"/>
                </a:solidFill>
                <a:latin typeface="Times New Roman" panose="02020603050405020304" pitchFamily="18" charset="0"/>
                <a:ea typeface="Times New Roman" panose="02020603050405020304" pitchFamily="18" charset="0"/>
                <a:cs typeface="Simplified Arabic" panose="02020603050405020304" pitchFamily="18" charset="-78"/>
              </a:rPr>
              <a:t>):</a:t>
            </a:r>
            <a:endParaRPr lang="en-US" sz="2600" dirty="0" smtClean="0">
              <a:solidFill>
                <a:srgbClr val="00B050"/>
              </a:solidFill>
              <a:latin typeface="Times New Roman" panose="02020603050405020304" pitchFamily="18" charset="0"/>
              <a:ea typeface="Times New Roman" panose="02020603050405020304" pitchFamily="18" charset="0"/>
            </a:endParaRPr>
          </a:p>
          <a:p>
            <a:pPr marL="0" indent="0" algn="justLow" rtl="1">
              <a:spcAft>
                <a:spcPts val="0"/>
              </a:spcAft>
              <a:buNone/>
            </a:pPr>
            <a:r>
              <a:rPr lang="ar-IQ" sz="2600" dirty="0" smtClean="0">
                <a:latin typeface="Times New Roman" panose="02020603050405020304" pitchFamily="18" charset="0"/>
                <a:ea typeface="Times New Roman" panose="02020603050405020304" pitchFamily="18" charset="0"/>
                <a:cs typeface="Simplified Arabic" panose="02020603050405020304" pitchFamily="18" charset="-78"/>
              </a:rPr>
              <a:t>    هو(( دليل مستخلص من النتيجة، يُلخص فيه الباحث نتائج بحثه بإسنادات علمية، مستخدماً الألفاظ بدلاً من الأرقام والنسب المئوية)).</a:t>
            </a:r>
            <a:endParaRPr lang="en-US" sz="2600" dirty="0" smtClean="0">
              <a:latin typeface="Times New Roman" panose="02020603050405020304" pitchFamily="18" charset="0"/>
              <a:ea typeface="Times New Roman" panose="02020603050405020304" pitchFamily="18" charset="0"/>
            </a:endParaRPr>
          </a:p>
          <a:p>
            <a:pPr marL="0" indent="0" algn="justLow" rtl="1">
              <a:spcAft>
                <a:spcPts val="0"/>
              </a:spcAft>
              <a:buNone/>
            </a:pPr>
            <a:r>
              <a:rPr lang="ar-IQ" sz="2600" b="1" u="dotted" dirty="0" smtClean="0">
                <a:solidFill>
                  <a:srgbClr val="FF0000"/>
                </a:solidFill>
                <a:latin typeface="Times New Roman" panose="02020603050405020304" pitchFamily="18" charset="0"/>
                <a:ea typeface="Times New Roman" panose="02020603050405020304" pitchFamily="18" charset="0"/>
                <a:cs typeface="Simplified Arabic" panose="02020603050405020304" pitchFamily="18" charset="-78"/>
              </a:rPr>
              <a:t>مثـال </a:t>
            </a:r>
            <a:r>
              <a:rPr lang="ar-IQ" sz="2600" b="1" u="dotted" dirty="0">
                <a:solidFill>
                  <a:srgbClr val="FF0000"/>
                </a:solidFill>
                <a:latin typeface="Times New Roman" panose="02020603050405020304" pitchFamily="18" charset="0"/>
                <a:ea typeface="Times New Roman" panose="02020603050405020304" pitchFamily="18" charset="0"/>
                <a:cs typeface="Simplified Arabic" panose="02020603050405020304" pitchFamily="18" charset="-78"/>
              </a:rPr>
              <a:t>(في ضوء السابق)</a:t>
            </a:r>
            <a:r>
              <a:rPr lang="ar-IQ" sz="2600" b="1" dirty="0">
                <a:solidFill>
                  <a:srgbClr val="FF0000"/>
                </a:solidFill>
                <a:latin typeface="Times New Roman" panose="02020603050405020304" pitchFamily="18" charset="0"/>
                <a:ea typeface="Times New Roman" panose="02020603050405020304" pitchFamily="18" charset="0"/>
                <a:cs typeface="Simplified Arabic" panose="02020603050405020304" pitchFamily="18" charset="-78"/>
              </a:rPr>
              <a:t>  يستنتج الباحث:</a:t>
            </a:r>
            <a:endParaRPr lang="en-US" sz="2600" b="1" dirty="0">
              <a:solidFill>
                <a:srgbClr val="FF0000"/>
              </a:solidFill>
              <a:latin typeface="Times New Roman" panose="02020603050405020304" pitchFamily="18" charset="0"/>
              <a:ea typeface="Times New Roman" panose="02020603050405020304" pitchFamily="18" charset="0"/>
            </a:endParaRPr>
          </a:p>
          <a:p>
            <a:pPr marL="342900" lvl="0" indent="-342900" algn="justLow" rtl="1">
              <a:spcAft>
                <a:spcPts val="0"/>
              </a:spcAft>
              <a:buFont typeface="+mj-lt"/>
              <a:buAutoNum type="arabicPeriod"/>
              <a:tabLst>
                <a:tab pos="581025" algn="l"/>
              </a:tabLst>
            </a:pPr>
            <a:r>
              <a:rPr lang="ar-IQ" sz="2600" dirty="0">
                <a:latin typeface="Times New Roman" panose="02020603050405020304" pitchFamily="18" charset="0"/>
                <a:ea typeface="Times New Roman" panose="02020603050405020304" pitchFamily="18" charset="0"/>
                <a:cs typeface="Simplified Arabic" panose="02020603050405020304" pitchFamily="18" charset="-78"/>
              </a:rPr>
              <a:t>إن الدافعية والحماس يتأثران بالأساليب التدريسية لإيصال المعلومات إلى </a:t>
            </a:r>
            <a:r>
              <a:rPr lang="ar-IQ" sz="2600" dirty="0" smtClean="0">
                <a:latin typeface="Times New Roman" panose="02020603050405020304" pitchFamily="18" charset="0"/>
                <a:ea typeface="Times New Roman" panose="02020603050405020304" pitchFamily="18" charset="0"/>
                <a:cs typeface="Simplified Arabic" panose="02020603050405020304" pitchFamily="18" charset="-78"/>
              </a:rPr>
              <a:t>الطلبة.</a:t>
            </a:r>
          </a:p>
          <a:p>
            <a:pPr marL="342900" lvl="0" indent="-342900" algn="justLow" rtl="1">
              <a:spcAft>
                <a:spcPts val="0"/>
              </a:spcAft>
              <a:buFont typeface="+mj-lt"/>
              <a:buAutoNum type="arabicPeriod"/>
              <a:tabLst>
                <a:tab pos="581025" algn="l"/>
              </a:tabLst>
            </a:pPr>
            <a:r>
              <a:rPr lang="ar-IQ" sz="2600" dirty="0" smtClean="0">
                <a:latin typeface="Times New Roman" panose="02020603050405020304" pitchFamily="18" charset="0"/>
                <a:ea typeface="Times New Roman" panose="02020603050405020304" pitchFamily="18" charset="0"/>
                <a:cs typeface="Simplified Arabic" panose="02020603050405020304" pitchFamily="18" charset="-78"/>
              </a:rPr>
              <a:t>إن </a:t>
            </a:r>
            <a:r>
              <a:rPr lang="ar-IQ" sz="2600" dirty="0">
                <a:latin typeface="Times New Roman" panose="02020603050405020304" pitchFamily="18" charset="0"/>
                <a:ea typeface="Times New Roman" panose="02020603050405020304" pitchFamily="18" charset="0"/>
                <a:cs typeface="Simplified Arabic" panose="02020603050405020304" pitchFamily="18" charset="-78"/>
              </a:rPr>
              <a:t>معظم الطلبة يعتقدون إن النشاطات الفنية الفردية هي أكثر فائدة في الدروس العملية.</a:t>
            </a:r>
            <a:endParaRPr lang="en-US" sz="2600" dirty="0"/>
          </a:p>
        </p:txBody>
      </p:sp>
    </p:spTree>
    <p:extLst>
      <p:ext uri="{BB962C8B-B14F-4D97-AF65-F5344CB8AC3E}">
        <p14:creationId xmlns:p14="http://schemas.microsoft.com/office/powerpoint/2010/main" val="1950408672"/>
      </p:ext>
    </p:extLst>
  </p:cSld>
  <p:clrMapOvr>
    <a:masterClrMapping/>
  </p:clrMapOvr>
  <p:transition spd="slow" advTm="30000">
    <p:checker/>
  </p:transition>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docProps/app.xml><?xml version="1.0" encoding="utf-8"?>
<Properties xmlns="http://schemas.openxmlformats.org/officeDocument/2006/extended-properties" xmlns:vt="http://schemas.openxmlformats.org/officeDocument/2006/docPropsVTypes">
  <Template>Organic</Template>
  <TotalTime>132</TotalTime>
  <Words>1786</Words>
  <Application>Microsoft Office PowerPoint</Application>
  <PresentationFormat>Widescreen</PresentationFormat>
  <Paragraphs>80</Paragraphs>
  <Slides>12</Slides>
  <Notes>0</Notes>
  <HiddenSlides>0</HiddenSlides>
  <MMClips>3</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vt:i4>
      </vt:variant>
    </vt:vector>
  </HeadingPairs>
  <TitlesOfParts>
    <vt:vector size="18" baseType="lpstr">
      <vt:lpstr>Arial</vt:lpstr>
      <vt:lpstr>Garamond</vt:lpstr>
      <vt:lpstr>Simplified Arabic</vt:lpstr>
      <vt:lpstr>Symbol</vt:lpstr>
      <vt:lpstr>Times New Roman</vt:lpstr>
      <vt:lpstr>Organic</vt:lpstr>
      <vt:lpstr>اصول بحث</vt:lpstr>
      <vt:lpstr>مجتمـع البحـث (Population) </vt:lpstr>
      <vt:lpstr>PowerPoint Presentation</vt:lpstr>
      <vt:lpstr>PowerPoint Presentation</vt:lpstr>
      <vt:lpstr>PowerPoint Presentation</vt:lpstr>
      <vt:lpstr>PowerPoint Presentation</vt:lpstr>
      <vt:lpstr>تحليل المعلومات والبيانات (Data Analysis) </vt:lpstr>
      <vt:lpstr>طرائق تفريغ البيانــات (Deflating Data) </vt:lpstr>
      <vt:lpstr>(( الفصل الرابع )) </vt:lpstr>
      <vt:lpstr>PowerPoint Presentation</vt:lpstr>
      <vt:lpstr>PowerPoint Presentation</vt:lpstr>
      <vt:lpstr>PowerPoint Presentation</vt:lpstr>
    </vt:vector>
  </TitlesOfParts>
  <Company>SACC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اصول بحث</dc:title>
  <dc:creator>Maher</dc:creator>
  <cp:lastModifiedBy>MSL</cp:lastModifiedBy>
  <cp:revision>11</cp:revision>
  <dcterms:created xsi:type="dcterms:W3CDTF">2026-04-02T17:56:57Z</dcterms:created>
  <dcterms:modified xsi:type="dcterms:W3CDTF">2026-04-03T23:20:01Z</dcterms:modified>
</cp:coreProperties>
</file>