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66" y="53"/>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5D4D19BF-9172-4712-876B-F0D298C2C192}" type="datetimeFigureOut">
              <a:rPr lang="en-US" smtClean="0"/>
              <a:t>3/27/2026</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A84D2B27-6744-4DF9-BDB4-58B59BA3FB44}"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7027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4D19BF-9172-4712-876B-F0D298C2C192}" type="datetimeFigureOut">
              <a:rPr lang="en-US" smtClean="0"/>
              <a:t>3/27/2026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4D2B27-6744-4DF9-BDB4-58B59BA3FB44}" type="slidenum">
              <a:rPr lang="en-US" smtClean="0"/>
              <a:t>‹#›</a:t>
            </a:fld>
            <a:endParaRPr lang="en-US"/>
          </a:p>
        </p:txBody>
      </p:sp>
    </p:spTree>
    <p:extLst>
      <p:ext uri="{BB962C8B-B14F-4D97-AF65-F5344CB8AC3E}">
        <p14:creationId xmlns:p14="http://schemas.microsoft.com/office/powerpoint/2010/main" val="2344525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4D19BF-9172-4712-876B-F0D298C2C192}" type="datetimeFigureOut">
              <a:rPr lang="en-US" smtClean="0"/>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D2B27-6744-4DF9-BDB4-58B59BA3FB44}"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1418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4D19BF-9172-4712-876B-F0D298C2C192}" type="datetimeFigureOut">
              <a:rPr lang="en-US" smtClean="0"/>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D2B27-6744-4DF9-BDB4-58B59BA3FB44}"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7952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4D19BF-9172-4712-876B-F0D298C2C192}" type="datetimeFigureOut">
              <a:rPr lang="en-US" smtClean="0"/>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D2B27-6744-4DF9-BDB4-58B59BA3FB44}" type="slidenum">
              <a:rPr lang="en-US" smtClean="0"/>
              <a:t>‹#›</a:t>
            </a:fld>
            <a:endParaRPr lang="en-US"/>
          </a:p>
        </p:txBody>
      </p:sp>
    </p:spTree>
    <p:extLst>
      <p:ext uri="{BB962C8B-B14F-4D97-AF65-F5344CB8AC3E}">
        <p14:creationId xmlns:p14="http://schemas.microsoft.com/office/powerpoint/2010/main" val="2350324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4D19BF-9172-4712-876B-F0D298C2C192}" type="datetimeFigureOut">
              <a:rPr lang="en-US" smtClean="0"/>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D2B27-6744-4DF9-BDB4-58B59BA3FB44}"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2363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4D19BF-9172-4712-876B-F0D298C2C192}" type="datetimeFigureOut">
              <a:rPr lang="en-US" smtClean="0"/>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D2B27-6744-4DF9-BDB4-58B59BA3FB44}"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9159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D4D19BF-9172-4712-876B-F0D298C2C192}" type="datetimeFigureOut">
              <a:rPr lang="en-US" smtClean="0"/>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D2B27-6744-4DF9-BDB4-58B59BA3FB44}"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0422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D4D19BF-9172-4712-876B-F0D298C2C192}" type="datetimeFigureOut">
              <a:rPr lang="en-US" smtClean="0"/>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D2B27-6744-4DF9-BDB4-58B59BA3FB44}"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9422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D4D19BF-9172-4712-876B-F0D298C2C192}" type="datetimeFigureOut">
              <a:rPr lang="en-US" smtClean="0"/>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D2B27-6744-4DF9-BDB4-58B59BA3FB44}" type="slidenum">
              <a:rPr lang="en-US" smtClean="0"/>
              <a:t>‹#›</a:t>
            </a:fld>
            <a:endParaRPr lang="en-US"/>
          </a:p>
        </p:txBody>
      </p:sp>
    </p:spTree>
    <p:extLst>
      <p:ext uri="{BB962C8B-B14F-4D97-AF65-F5344CB8AC3E}">
        <p14:creationId xmlns:p14="http://schemas.microsoft.com/office/powerpoint/2010/main" val="637605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4D19BF-9172-4712-876B-F0D298C2C192}" type="datetimeFigureOut">
              <a:rPr lang="en-US" smtClean="0"/>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D2B27-6744-4DF9-BDB4-58B59BA3FB44}"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2995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D4D19BF-9172-4712-876B-F0D298C2C192}" type="datetimeFigureOut">
              <a:rPr lang="en-US" smtClean="0"/>
              <a:t>3/27/2026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4D2B27-6744-4DF9-BDB4-58B59BA3FB44}" type="slidenum">
              <a:rPr lang="en-US" smtClean="0"/>
              <a:t>‹#›</a:t>
            </a:fld>
            <a:endParaRPr lang="en-US"/>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5965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D4D19BF-9172-4712-876B-F0D298C2C192}" type="datetimeFigureOut">
              <a:rPr lang="en-US" smtClean="0"/>
              <a:t>3/27/2026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4D2B27-6744-4DF9-BDB4-58B59BA3FB44}"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4777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D4D19BF-9172-4712-876B-F0D298C2C192}" type="datetimeFigureOut">
              <a:rPr lang="en-US" smtClean="0"/>
              <a:t>3/27/2026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4D2B27-6744-4DF9-BDB4-58B59BA3FB44}"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9902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4D19BF-9172-4712-876B-F0D298C2C192}" type="datetimeFigureOut">
              <a:rPr lang="en-US" smtClean="0"/>
              <a:t>3/27/2026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4D2B27-6744-4DF9-BDB4-58B59BA3FB44}" type="slidenum">
              <a:rPr lang="en-US" smtClean="0"/>
              <a:t>‹#›</a:t>
            </a:fld>
            <a:endParaRPr lang="en-US"/>
          </a:p>
        </p:txBody>
      </p:sp>
    </p:spTree>
    <p:extLst>
      <p:ext uri="{BB962C8B-B14F-4D97-AF65-F5344CB8AC3E}">
        <p14:creationId xmlns:p14="http://schemas.microsoft.com/office/powerpoint/2010/main" val="1951959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4D19BF-9172-4712-876B-F0D298C2C192}" type="datetimeFigureOut">
              <a:rPr lang="en-US" smtClean="0"/>
              <a:t>3/27/2026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4D2B27-6744-4DF9-BDB4-58B59BA3FB44}"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31766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4D19BF-9172-4712-876B-F0D298C2C192}" type="datetimeFigureOut">
              <a:rPr lang="en-US" smtClean="0"/>
              <a:t>3/27/2026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4D2B27-6744-4DF9-BDB4-58B59BA3FB44}" type="slidenum">
              <a:rPr lang="en-US" smtClean="0"/>
              <a:t>‹#›</a:t>
            </a:fld>
            <a:endParaRPr lang="en-US"/>
          </a:p>
        </p:txBody>
      </p:sp>
    </p:spTree>
    <p:extLst>
      <p:ext uri="{BB962C8B-B14F-4D97-AF65-F5344CB8AC3E}">
        <p14:creationId xmlns:p14="http://schemas.microsoft.com/office/powerpoint/2010/main" val="3837142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D4D19BF-9172-4712-876B-F0D298C2C192}" type="datetimeFigureOut">
              <a:rPr lang="en-US" smtClean="0"/>
              <a:t>3/27/2026</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84D2B27-6744-4DF9-BDB4-58B59BA3FB44}" type="slidenum">
              <a:rPr lang="en-US" smtClean="0"/>
              <a:t>‹#›</a:t>
            </a:fld>
            <a:endParaRPr lang="en-US"/>
          </a:p>
        </p:txBody>
      </p:sp>
    </p:spTree>
    <p:extLst>
      <p:ext uri="{BB962C8B-B14F-4D97-AF65-F5344CB8AC3E}">
        <p14:creationId xmlns:p14="http://schemas.microsoft.com/office/powerpoint/2010/main" val="38488880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590798" y="2297851"/>
            <a:ext cx="6815669" cy="1515533"/>
          </a:xfrm>
        </p:spPr>
        <p:txBody>
          <a:bodyPr/>
          <a:lstStyle/>
          <a:p>
            <a:r>
              <a:rPr lang="ar-IQ" b="1" dirty="0" smtClean="0">
                <a:solidFill>
                  <a:srgbClr val="FF0000"/>
                </a:solidFill>
              </a:rPr>
              <a:t>اصول البحث</a:t>
            </a:r>
            <a:br>
              <a:rPr lang="ar-IQ" b="1" dirty="0" smtClean="0">
                <a:solidFill>
                  <a:srgbClr val="FF0000"/>
                </a:solidFill>
              </a:rPr>
            </a:br>
            <a:endParaRPr lang="en-US" b="1" dirty="0">
              <a:solidFill>
                <a:srgbClr val="FF0000"/>
              </a:solidFill>
            </a:endParaRPr>
          </a:p>
        </p:txBody>
      </p:sp>
      <p:sp>
        <p:nvSpPr>
          <p:cNvPr id="5" name="TextBox 4"/>
          <p:cNvSpPr txBox="1"/>
          <p:nvPr/>
        </p:nvSpPr>
        <p:spPr>
          <a:xfrm>
            <a:off x="4017432" y="3028554"/>
            <a:ext cx="3962400" cy="1569660"/>
          </a:xfrm>
          <a:prstGeom prst="rect">
            <a:avLst/>
          </a:prstGeom>
          <a:noFill/>
        </p:spPr>
        <p:txBody>
          <a:bodyPr wrap="square" rtlCol="0">
            <a:spAutoFit/>
          </a:bodyPr>
          <a:lstStyle/>
          <a:p>
            <a:pPr algn="ctr"/>
            <a:r>
              <a:rPr lang="ar-IQ" sz="3200" b="1" dirty="0">
                <a:cs typeface="+mj-cs"/>
              </a:rPr>
              <a:t>الصف </a:t>
            </a:r>
            <a:r>
              <a:rPr lang="ar-IQ" sz="3200" b="1" dirty="0" smtClean="0">
                <a:cs typeface="+mj-cs"/>
              </a:rPr>
              <a:t>الثالث</a:t>
            </a:r>
          </a:p>
          <a:p>
            <a:pPr algn="ctr"/>
            <a:r>
              <a:rPr lang="ar-IQ" sz="3200" b="1" dirty="0">
                <a:solidFill>
                  <a:srgbClr val="0070C0"/>
                </a:solidFill>
                <a:cs typeface="+mj-cs"/>
              </a:rPr>
              <a:t/>
            </a:r>
            <a:br>
              <a:rPr lang="ar-IQ" sz="3200" b="1" dirty="0">
                <a:solidFill>
                  <a:srgbClr val="0070C0"/>
                </a:solidFill>
                <a:cs typeface="+mj-cs"/>
              </a:rPr>
            </a:br>
            <a:r>
              <a:rPr lang="ar-IQ" sz="3200" b="1" dirty="0" smtClean="0">
                <a:solidFill>
                  <a:srgbClr val="0070C0"/>
                </a:solidFill>
                <a:cs typeface="+mj-cs"/>
              </a:rPr>
              <a:t>أ.د</a:t>
            </a:r>
            <a:r>
              <a:rPr lang="ar-IQ" sz="3200" b="1" dirty="0">
                <a:solidFill>
                  <a:srgbClr val="0070C0"/>
                </a:solidFill>
                <a:cs typeface="+mj-cs"/>
              </a:rPr>
              <a:t>. محمد سعدي لفتة</a:t>
            </a:r>
            <a:endParaRPr lang="en-US" sz="3200" b="1" dirty="0">
              <a:solidFill>
                <a:srgbClr val="0070C0"/>
              </a:solidFill>
              <a:cs typeface="+mj-cs"/>
            </a:endParaRPr>
          </a:p>
        </p:txBody>
      </p:sp>
      <p:pic>
        <p:nvPicPr>
          <p:cNvPr id="2" name="Warm-Memories-Emotional-Inspiring-Piano(chosic.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51063665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advTm="4000">
        <p15:prstTrans prst="curtains"/>
        <p:sndAc>
          <p:stSnd>
            <p:snd r:embed="rId4" name="arrow.wav"/>
          </p:stSnd>
        </p:sndAc>
      </p:transition>
    </mc:Choice>
    <mc:Fallback>
      <p:transition spd="slow" advTm="4000">
        <p:fade/>
        <p:sndAc>
          <p:stSnd>
            <p:snd r:embed="rId4"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4" repeatCount="indefinite" fill="remove"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2" y="2993428"/>
            <a:ext cx="9601196" cy="3318936"/>
          </a:xfrm>
        </p:spPr>
        <p:txBody>
          <a:bodyPr>
            <a:normAutofit/>
          </a:bodyPr>
          <a:lstStyle/>
          <a:p>
            <a:pPr lvl="0" algn="r" rtl="1"/>
            <a:r>
              <a:rPr lang="ar-IQ" sz="1600" b="1" dirty="0" smtClean="0">
                <a:cs typeface="+mj-cs"/>
              </a:rPr>
              <a:t>الإطار </a:t>
            </a:r>
            <a:r>
              <a:rPr lang="ar-IQ" sz="1600" b="1" dirty="0">
                <a:cs typeface="+mj-cs"/>
              </a:rPr>
              <a:t>النظري (هو القاعدة الفلسفية التي يستند إليها البحث).</a:t>
            </a:r>
            <a:endParaRPr lang="en-US" sz="1600" b="1" dirty="0">
              <a:cs typeface="+mj-cs"/>
            </a:endParaRPr>
          </a:p>
          <a:p>
            <a:pPr lvl="0" algn="r" rtl="1"/>
            <a:r>
              <a:rPr lang="ar-IQ" sz="1600" b="1" dirty="0">
                <a:cs typeface="+mj-cs"/>
              </a:rPr>
              <a:t>دراسات سابقة (يتم إستعراضها بالتسلسل الزماني بعد تقسيمها إلى  دراسات عربية وأجنبية) .</a:t>
            </a:r>
            <a:endParaRPr lang="en-US" sz="1600" b="1" dirty="0">
              <a:cs typeface="+mj-cs"/>
            </a:endParaRPr>
          </a:p>
          <a:p>
            <a:pPr lvl="0" algn="r" rtl="1"/>
            <a:r>
              <a:rPr lang="ar-IQ" sz="1600" b="1" dirty="0">
                <a:cs typeface="+mj-cs"/>
              </a:rPr>
              <a:t>مناقشة الدراسات السابقة (إبراز أوجه التشابه والإختلاف بين البحث الحالي والدراسات السابقة</a:t>
            </a:r>
            <a:r>
              <a:rPr lang="ar-IQ" sz="1600" b="1" dirty="0" smtClean="0">
                <a:cs typeface="+mj-cs"/>
              </a:rPr>
              <a:t>).</a:t>
            </a:r>
            <a:endParaRPr lang="en-US" sz="1600" b="1" dirty="0">
              <a:cs typeface="+mj-cs"/>
            </a:endParaRPr>
          </a:p>
        </p:txBody>
      </p:sp>
      <p:pic>
        <p:nvPicPr>
          <p:cNvPr id="5" name="Picture 4"/>
          <p:cNvPicPr>
            <a:picLocks noChangeAspect="1"/>
          </p:cNvPicPr>
          <p:nvPr/>
        </p:nvPicPr>
        <p:blipFill>
          <a:blip r:embed="rId2"/>
          <a:stretch>
            <a:fillRect/>
          </a:stretch>
        </p:blipFill>
        <p:spPr>
          <a:xfrm>
            <a:off x="10896598" y="744257"/>
            <a:ext cx="481626" cy="676715"/>
          </a:xfrm>
          <a:prstGeom prst="rect">
            <a:avLst/>
          </a:prstGeom>
        </p:spPr>
      </p:pic>
      <p:sp>
        <p:nvSpPr>
          <p:cNvPr id="4" name="Title 3"/>
          <p:cNvSpPr>
            <a:spLocks noGrp="1"/>
          </p:cNvSpPr>
          <p:nvPr>
            <p:ph type="title"/>
          </p:nvPr>
        </p:nvSpPr>
        <p:spPr>
          <a:xfrm>
            <a:off x="1295402" y="1555266"/>
            <a:ext cx="9601196" cy="1303867"/>
          </a:xfrm>
        </p:spPr>
        <p:txBody>
          <a:bodyPr>
            <a:normAutofit/>
          </a:bodyPr>
          <a:lstStyle/>
          <a:p>
            <a:r>
              <a:rPr lang="ar-IQ" sz="2400" b="1" u="sng" dirty="0">
                <a:solidFill>
                  <a:srgbClr val="0070C0"/>
                </a:solidFill>
              </a:rPr>
              <a:t>الفصل الثاني:</a:t>
            </a:r>
            <a:r>
              <a:rPr lang="en-US" sz="2400" dirty="0">
                <a:solidFill>
                  <a:srgbClr val="0070C0"/>
                </a:solidFill>
              </a:rPr>
              <a:t/>
            </a:r>
            <a:br>
              <a:rPr lang="en-US" sz="2400" dirty="0">
                <a:solidFill>
                  <a:srgbClr val="0070C0"/>
                </a:solidFill>
              </a:rPr>
            </a:br>
            <a:endParaRPr lang="en-US" sz="2400" dirty="0"/>
          </a:p>
        </p:txBody>
      </p:sp>
    </p:spTree>
    <p:extLst>
      <p:ext uri="{BB962C8B-B14F-4D97-AF65-F5344CB8AC3E}">
        <p14:creationId xmlns:p14="http://schemas.microsoft.com/office/powerpoint/2010/main" val="3925750380"/>
      </p:ext>
    </p:extLst>
  </p:cSld>
  <p:clrMapOvr>
    <a:masterClrMapping/>
  </p:clrMapOvr>
  <mc:AlternateContent xmlns:mc="http://schemas.openxmlformats.org/markup-compatibility/2006">
    <mc:Choice xmlns:p14="http://schemas.microsoft.com/office/powerpoint/2010/main" Requires="p14">
      <p:transition spd="slow" p14:dur="3900" advTm="30000">
        <p14:glitter pattern="hexagon"/>
      </p:transition>
    </mc:Choice>
    <mc:Fallback>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285750" lvl="0" indent="-285750" rtl="1">
              <a:spcBef>
                <a:spcPct val="20000"/>
              </a:spcBef>
            </a:pPr>
            <a:r>
              <a:rPr lang="ar-IQ" sz="2800" b="1" u="sng" dirty="0" smtClean="0">
                <a:ln>
                  <a:noFill/>
                </a:ln>
                <a:solidFill>
                  <a:prstClr val="black">
                    <a:lumMod val="85000"/>
                    <a:lumOff val="15000"/>
                  </a:prstClr>
                </a:solidFill>
                <a:latin typeface="Times New Roman" panose="02020603050405020304" pitchFamily="18" charset="0"/>
                <a:ea typeface="Times New Roman" panose="02020603050405020304" pitchFamily="18" charset="0"/>
                <a:cs typeface="Simplified Arabic" panose="02020603050405020304" pitchFamily="18" charset="-78"/>
              </a:rPr>
              <a:t/>
            </a:r>
            <a:br>
              <a:rPr lang="ar-IQ" sz="2800" b="1" u="sng" dirty="0" smtClean="0">
                <a:ln>
                  <a:noFill/>
                </a:ln>
                <a:solidFill>
                  <a:prstClr val="black">
                    <a:lumMod val="85000"/>
                    <a:lumOff val="15000"/>
                  </a:prstClr>
                </a:solidFill>
                <a:latin typeface="Times New Roman" panose="02020603050405020304" pitchFamily="18" charset="0"/>
                <a:ea typeface="Times New Roman" panose="02020603050405020304" pitchFamily="18" charset="0"/>
                <a:cs typeface="Simplified Arabic" panose="02020603050405020304" pitchFamily="18" charset="-78"/>
              </a:rPr>
            </a:br>
            <a:r>
              <a:rPr lang="ar-IQ" sz="2700" b="1" u="sng" dirty="0" smtClean="0">
                <a:ln>
                  <a:noFill/>
                </a:ln>
                <a:solidFill>
                  <a:srgbClr val="0070C0"/>
                </a:solidFill>
                <a:latin typeface="Times New Roman" panose="02020603050405020304" pitchFamily="18" charset="0"/>
                <a:ea typeface="Times New Roman" panose="02020603050405020304" pitchFamily="18" charset="0"/>
              </a:rPr>
              <a:t>الفــصل </a:t>
            </a:r>
            <a:r>
              <a:rPr lang="ar-IQ" sz="2700" b="1" u="sng" dirty="0">
                <a:ln>
                  <a:noFill/>
                </a:ln>
                <a:solidFill>
                  <a:srgbClr val="0070C0"/>
                </a:solidFill>
                <a:latin typeface="Times New Roman" panose="02020603050405020304" pitchFamily="18" charset="0"/>
                <a:ea typeface="Times New Roman" panose="02020603050405020304" pitchFamily="18" charset="0"/>
              </a:rPr>
              <a:t>الثالـث</a:t>
            </a:r>
            <a:r>
              <a:rPr lang="ar-IQ" sz="2700" b="1" dirty="0">
                <a:ln>
                  <a:noFill/>
                </a:ln>
                <a:solidFill>
                  <a:srgbClr val="0070C0"/>
                </a:solidFill>
                <a:latin typeface="Times New Roman" panose="02020603050405020304" pitchFamily="18" charset="0"/>
                <a:ea typeface="Times New Roman" panose="02020603050405020304" pitchFamily="18" charset="0"/>
              </a:rPr>
              <a:t> </a:t>
            </a:r>
            <a:r>
              <a:rPr lang="en-US" sz="2700" b="1" dirty="0" smtClean="0">
                <a:ln>
                  <a:noFill/>
                </a:ln>
                <a:solidFill>
                  <a:srgbClr val="0070C0"/>
                </a:solidFill>
                <a:latin typeface="Times New Roman" panose="02020603050405020304" pitchFamily="18" charset="0"/>
                <a:ea typeface="Times New Roman" panose="02020603050405020304" pitchFamily="18" charset="0"/>
              </a:rPr>
              <a:t/>
            </a:r>
            <a:br>
              <a:rPr lang="en-US" sz="2700" b="1" dirty="0" smtClean="0">
                <a:ln>
                  <a:noFill/>
                </a:ln>
                <a:solidFill>
                  <a:srgbClr val="0070C0"/>
                </a:solidFill>
                <a:latin typeface="Times New Roman" panose="02020603050405020304" pitchFamily="18" charset="0"/>
                <a:ea typeface="Times New Roman" panose="02020603050405020304" pitchFamily="18" charset="0"/>
              </a:rPr>
            </a:br>
            <a:r>
              <a:rPr lang="ar-IQ" sz="2700" b="1" dirty="0" smtClean="0">
                <a:ln>
                  <a:noFill/>
                </a:ln>
                <a:solidFill>
                  <a:srgbClr val="FF0000"/>
                </a:solidFill>
                <a:latin typeface="Times New Roman" panose="02020603050405020304" pitchFamily="18" charset="0"/>
                <a:ea typeface="Times New Roman" panose="02020603050405020304" pitchFamily="18" charset="0"/>
              </a:rPr>
              <a:t>(</a:t>
            </a:r>
            <a:r>
              <a:rPr lang="ar-IQ" sz="2700" b="1" dirty="0">
                <a:ln>
                  <a:noFill/>
                </a:ln>
                <a:solidFill>
                  <a:srgbClr val="FF0000"/>
                </a:solidFill>
                <a:latin typeface="Times New Roman" panose="02020603050405020304" pitchFamily="18" charset="0"/>
                <a:ea typeface="Times New Roman" panose="02020603050405020304" pitchFamily="18" charset="0"/>
              </a:rPr>
              <a:t>الاجراءآت):</a:t>
            </a:r>
            <a:r>
              <a:rPr lang="en-US" sz="2700" b="1" dirty="0">
                <a:ln>
                  <a:noFill/>
                </a:ln>
                <a:solidFill>
                  <a:srgbClr val="0070C0"/>
                </a:solidFill>
                <a:latin typeface="Times New Roman" panose="02020603050405020304" pitchFamily="18" charset="0"/>
                <a:ea typeface="Times New Roman" panose="02020603050405020304" pitchFamily="18" charset="0"/>
              </a:rPr>
              <a:t/>
            </a:r>
            <a:br>
              <a:rPr lang="en-US" sz="2700" b="1" dirty="0">
                <a:ln>
                  <a:noFill/>
                </a:ln>
                <a:solidFill>
                  <a:srgbClr val="0070C0"/>
                </a:solidFill>
                <a:latin typeface="Times New Roman" panose="02020603050405020304" pitchFamily="18" charset="0"/>
                <a:ea typeface="Times New Roman" panose="02020603050405020304" pitchFamily="18" charset="0"/>
              </a:rPr>
            </a:br>
            <a:endParaRPr lang="en-US" sz="2700" b="1" dirty="0">
              <a:solidFill>
                <a:srgbClr val="0070C0"/>
              </a:solidFill>
            </a:endParaRPr>
          </a:p>
        </p:txBody>
      </p:sp>
      <p:sp>
        <p:nvSpPr>
          <p:cNvPr id="3" name="Content Placeholder 2"/>
          <p:cNvSpPr>
            <a:spLocks noGrp="1"/>
          </p:cNvSpPr>
          <p:nvPr>
            <p:ph idx="1"/>
          </p:nvPr>
        </p:nvSpPr>
        <p:spPr/>
        <p:txBody>
          <a:bodyPr>
            <a:normAutofit/>
          </a:bodyPr>
          <a:lstStyle/>
          <a:p>
            <a:pPr marL="342900" lvl="0" indent="-342900" algn="justLow" rtl="1">
              <a:spcAft>
                <a:spcPts val="0"/>
              </a:spcAft>
              <a:buFont typeface="Symbol" panose="05050102010706020507" pitchFamily="18" charset="2"/>
              <a:buChar char=""/>
              <a:tabLst>
                <a:tab pos="473710" algn="l"/>
              </a:tabLst>
            </a:pPr>
            <a:r>
              <a:rPr lang="ar-IQ" sz="1800" b="1" dirty="0" smtClean="0">
                <a:latin typeface="Times New Roman" panose="02020603050405020304" pitchFamily="18" charset="0"/>
                <a:ea typeface="Times New Roman" panose="02020603050405020304" pitchFamily="18" charset="0"/>
                <a:cs typeface="+mj-cs"/>
              </a:rPr>
              <a:t>مجتمع </a:t>
            </a:r>
            <a:r>
              <a:rPr lang="ar-IQ" sz="1800" b="1" dirty="0">
                <a:latin typeface="Times New Roman" panose="02020603050405020304" pitchFamily="18" charset="0"/>
                <a:ea typeface="Times New Roman" panose="02020603050405020304" pitchFamily="18" charset="0"/>
                <a:cs typeface="+mj-cs"/>
              </a:rPr>
              <a:t>البحث</a:t>
            </a:r>
            <a:endParaRPr lang="en-US" sz="1800" b="1" dirty="0">
              <a:latin typeface="Times New Roman" panose="02020603050405020304" pitchFamily="18" charset="0"/>
              <a:ea typeface="Times New Roman" panose="02020603050405020304" pitchFamily="18" charset="0"/>
              <a:cs typeface="+mj-cs"/>
            </a:endParaRPr>
          </a:p>
          <a:p>
            <a:pPr marL="342900" lvl="0" indent="-342900" algn="justLow" rtl="1">
              <a:spcAft>
                <a:spcPts val="0"/>
              </a:spcAft>
              <a:buFont typeface="Symbol" panose="05050102010706020507" pitchFamily="18" charset="2"/>
              <a:buChar char=""/>
              <a:tabLst>
                <a:tab pos="473710" algn="l"/>
              </a:tabLst>
            </a:pPr>
            <a:r>
              <a:rPr lang="ar-IQ" sz="1800" b="1" dirty="0">
                <a:latin typeface="Times New Roman" panose="02020603050405020304" pitchFamily="18" charset="0"/>
                <a:ea typeface="Times New Roman" panose="02020603050405020304" pitchFamily="18" charset="0"/>
                <a:cs typeface="+mj-cs"/>
              </a:rPr>
              <a:t>عينة البحث</a:t>
            </a:r>
            <a:endParaRPr lang="en-US" sz="1800" b="1" dirty="0">
              <a:latin typeface="Times New Roman" panose="02020603050405020304" pitchFamily="18" charset="0"/>
              <a:ea typeface="Times New Roman" panose="02020603050405020304" pitchFamily="18" charset="0"/>
              <a:cs typeface="+mj-cs"/>
            </a:endParaRPr>
          </a:p>
          <a:p>
            <a:pPr marL="342900" lvl="0" indent="-342900" algn="justLow" rtl="1">
              <a:spcAft>
                <a:spcPts val="0"/>
              </a:spcAft>
              <a:buFont typeface="Symbol" panose="05050102010706020507" pitchFamily="18" charset="2"/>
              <a:buChar char=""/>
              <a:tabLst>
                <a:tab pos="473710" algn="l"/>
              </a:tabLst>
            </a:pPr>
            <a:r>
              <a:rPr lang="ar-IQ" sz="1800" b="1" dirty="0">
                <a:latin typeface="Times New Roman" panose="02020603050405020304" pitchFamily="18" charset="0"/>
                <a:ea typeface="Times New Roman" panose="02020603050405020304" pitchFamily="18" charset="0"/>
                <a:cs typeface="+mj-cs"/>
              </a:rPr>
              <a:t>تصميم البحث (المنهجية)</a:t>
            </a:r>
            <a:endParaRPr lang="en-US" sz="1800" b="1" dirty="0">
              <a:latin typeface="Times New Roman" panose="02020603050405020304" pitchFamily="18" charset="0"/>
              <a:ea typeface="Times New Roman" panose="02020603050405020304" pitchFamily="18" charset="0"/>
              <a:cs typeface="+mj-cs"/>
            </a:endParaRPr>
          </a:p>
          <a:p>
            <a:pPr marL="342900" lvl="0" indent="-342900" algn="justLow" rtl="1">
              <a:spcAft>
                <a:spcPts val="0"/>
              </a:spcAft>
              <a:buFont typeface="Symbol" panose="05050102010706020507" pitchFamily="18" charset="2"/>
              <a:buChar char=""/>
              <a:tabLst>
                <a:tab pos="473710" algn="l"/>
              </a:tabLst>
            </a:pPr>
            <a:r>
              <a:rPr lang="ar-IQ" sz="1800" b="1" dirty="0">
                <a:latin typeface="Times New Roman" panose="02020603050405020304" pitchFamily="18" charset="0"/>
                <a:ea typeface="Times New Roman" panose="02020603050405020304" pitchFamily="18" charset="0"/>
                <a:cs typeface="+mj-cs"/>
              </a:rPr>
              <a:t>بناء أداة / أدوات البحث</a:t>
            </a:r>
            <a:endParaRPr lang="en-US" sz="1800" b="1" dirty="0">
              <a:latin typeface="Times New Roman" panose="02020603050405020304" pitchFamily="18" charset="0"/>
              <a:ea typeface="Times New Roman" panose="02020603050405020304" pitchFamily="18" charset="0"/>
              <a:cs typeface="+mj-cs"/>
            </a:endParaRPr>
          </a:p>
          <a:p>
            <a:pPr marL="342900" lvl="0" indent="-342900" algn="justLow" rtl="1">
              <a:spcAft>
                <a:spcPts val="0"/>
              </a:spcAft>
              <a:buFont typeface="Symbol" panose="05050102010706020507" pitchFamily="18" charset="2"/>
              <a:buChar char=""/>
              <a:tabLst>
                <a:tab pos="473710" algn="l"/>
              </a:tabLst>
            </a:pPr>
            <a:r>
              <a:rPr lang="ar-IQ" sz="1800" b="1" dirty="0">
                <a:latin typeface="Times New Roman" panose="02020603050405020304" pitchFamily="18" charset="0"/>
                <a:ea typeface="Times New Roman" panose="02020603050405020304" pitchFamily="18" charset="0"/>
                <a:cs typeface="+mj-cs"/>
              </a:rPr>
              <a:t>الصدق والثبات</a:t>
            </a:r>
            <a:endParaRPr lang="en-US" sz="1800" b="1" dirty="0">
              <a:latin typeface="Times New Roman" panose="02020603050405020304" pitchFamily="18" charset="0"/>
              <a:ea typeface="Times New Roman" panose="02020603050405020304" pitchFamily="18" charset="0"/>
              <a:cs typeface="+mj-cs"/>
            </a:endParaRPr>
          </a:p>
          <a:p>
            <a:pPr marL="342900" lvl="0" indent="-342900" algn="justLow" rtl="1">
              <a:spcAft>
                <a:spcPts val="0"/>
              </a:spcAft>
              <a:buFont typeface="Symbol" panose="05050102010706020507" pitchFamily="18" charset="2"/>
              <a:buChar char=""/>
              <a:tabLst>
                <a:tab pos="473710" algn="l"/>
              </a:tabLst>
            </a:pPr>
            <a:r>
              <a:rPr lang="ar-IQ" sz="1800" b="1" dirty="0">
                <a:latin typeface="Times New Roman" panose="02020603050405020304" pitchFamily="18" charset="0"/>
                <a:ea typeface="Times New Roman" panose="02020603050405020304" pitchFamily="18" charset="0"/>
                <a:cs typeface="+mj-cs"/>
              </a:rPr>
              <a:t>تطبيق الأدوات وجمع </a:t>
            </a:r>
            <a:r>
              <a:rPr lang="ar-IQ" sz="1800" b="1" dirty="0" smtClean="0">
                <a:latin typeface="Times New Roman" panose="02020603050405020304" pitchFamily="18" charset="0"/>
                <a:ea typeface="Times New Roman" panose="02020603050405020304" pitchFamily="18" charset="0"/>
                <a:cs typeface="+mj-cs"/>
              </a:rPr>
              <a:t>المعلومات </a:t>
            </a:r>
          </a:p>
          <a:p>
            <a:pPr marL="342900" lvl="0" indent="-342900" algn="justLow" rtl="1">
              <a:spcAft>
                <a:spcPts val="0"/>
              </a:spcAft>
              <a:buFont typeface="Symbol" panose="05050102010706020507" pitchFamily="18" charset="2"/>
              <a:buChar char=""/>
              <a:tabLst>
                <a:tab pos="473710" algn="l"/>
              </a:tabLst>
            </a:pPr>
            <a:r>
              <a:rPr lang="ar-IQ" sz="1800" b="1" dirty="0" smtClean="0">
                <a:latin typeface="Times New Roman" panose="02020603050405020304" pitchFamily="18" charset="0"/>
                <a:ea typeface="Times New Roman" panose="02020603050405020304" pitchFamily="18" charset="0"/>
                <a:cs typeface="+mj-cs"/>
              </a:rPr>
              <a:t>تحليل </a:t>
            </a:r>
            <a:r>
              <a:rPr lang="ar-IQ" sz="1800" b="1" dirty="0">
                <a:latin typeface="Times New Roman" panose="02020603050405020304" pitchFamily="18" charset="0"/>
                <a:ea typeface="Times New Roman" panose="02020603050405020304" pitchFamily="18" charset="0"/>
                <a:cs typeface="+mj-cs"/>
              </a:rPr>
              <a:t>المعلومات إحصائياً</a:t>
            </a:r>
            <a:endParaRPr lang="en-US" sz="1800" b="1" dirty="0">
              <a:cs typeface="+mj-cs"/>
            </a:endParaRPr>
          </a:p>
        </p:txBody>
      </p:sp>
    </p:spTree>
    <p:extLst>
      <p:ext uri="{BB962C8B-B14F-4D97-AF65-F5344CB8AC3E}">
        <p14:creationId xmlns:p14="http://schemas.microsoft.com/office/powerpoint/2010/main" val="2900160282"/>
      </p:ext>
    </p:extLst>
  </p:cSld>
  <p:clrMapOvr>
    <a:masterClrMapping/>
  </p:clrMapOvr>
  <mc:AlternateContent xmlns:mc="http://schemas.openxmlformats.org/markup-compatibility/2006">
    <mc:Choice xmlns:p14="http://schemas.microsoft.com/office/powerpoint/2010/main" Requires="p14">
      <p:transition spd="slow" p14:dur="4400" advTm="30000">
        <p14:honeycomb/>
      </p:transition>
    </mc:Choice>
    <mc:Fallback>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heel(1)">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heel(1)">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heel(1)">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heel(1)">
                                      <p:cBhvr>
                                        <p:cTn id="3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285750" lvl="0" indent="-285750" rtl="1">
              <a:spcBef>
                <a:spcPct val="20000"/>
              </a:spcBef>
            </a:pPr>
            <a:r>
              <a:rPr lang="ar-IQ" sz="4000" b="1" u="sng" dirty="0" smtClean="0">
                <a:ln>
                  <a:noFill/>
                </a:ln>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
            </a:r>
            <a:br>
              <a:rPr lang="ar-IQ" sz="4000" b="1" u="sng" dirty="0" smtClean="0">
                <a:ln>
                  <a:noFill/>
                </a:ln>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br>
            <a:r>
              <a:rPr lang="ar-IQ" sz="2400" b="1" u="sng" dirty="0" smtClean="0">
                <a:ln>
                  <a:noFill/>
                </a:ln>
                <a:solidFill>
                  <a:srgbClr val="0070C0"/>
                </a:solidFill>
                <a:latin typeface="Times New Roman" panose="02020603050405020304" pitchFamily="18" charset="0"/>
                <a:ea typeface="Times New Roman" panose="02020603050405020304" pitchFamily="18" charset="0"/>
              </a:rPr>
              <a:t>الفصل </a:t>
            </a:r>
            <a:r>
              <a:rPr lang="ar-IQ" sz="2400" b="1" u="sng" dirty="0">
                <a:ln>
                  <a:noFill/>
                </a:ln>
                <a:solidFill>
                  <a:srgbClr val="0070C0"/>
                </a:solidFill>
                <a:latin typeface="Times New Roman" panose="02020603050405020304" pitchFamily="18" charset="0"/>
                <a:ea typeface="Times New Roman" panose="02020603050405020304" pitchFamily="18" charset="0"/>
              </a:rPr>
              <a:t>الرابـع:</a:t>
            </a:r>
            <a:r>
              <a:rPr lang="en-US" sz="2400" dirty="0">
                <a:ln>
                  <a:noFill/>
                </a:ln>
                <a:solidFill>
                  <a:srgbClr val="0070C0"/>
                </a:solidFill>
                <a:latin typeface="Times New Roman" panose="02020603050405020304" pitchFamily="18" charset="0"/>
                <a:ea typeface="Times New Roman" panose="02020603050405020304" pitchFamily="18" charset="0"/>
              </a:rPr>
              <a:t/>
            </a:r>
            <a:br>
              <a:rPr lang="en-US" sz="2400" dirty="0">
                <a:ln>
                  <a:noFill/>
                </a:ln>
                <a:solidFill>
                  <a:srgbClr val="0070C0"/>
                </a:solidFill>
                <a:latin typeface="Times New Roman" panose="02020603050405020304" pitchFamily="18" charset="0"/>
                <a:ea typeface="Times New Roman" panose="02020603050405020304" pitchFamily="18" charset="0"/>
              </a:rPr>
            </a:br>
            <a:endParaRPr lang="en-US" sz="2400" dirty="0">
              <a:solidFill>
                <a:srgbClr val="0070C0"/>
              </a:solidFill>
            </a:endParaRPr>
          </a:p>
        </p:txBody>
      </p:sp>
      <p:sp>
        <p:nvSpPr>
          <p:cNvPr id="3" name="Content Placeholder 2"/>
          <p:cNvSpPr>
            <a:spLocks noGrp="1"/>
          </p:cNvSpPr>
          <p:nvPr>
            <p:ph idx="1"/>
          </p:nvPr>
        </p:nvSpPr>
        <p:spPr/>
        <p:txBody>
          <a:bodyPr/>
          <a:lstStyle/>
          <a:p>
            <a:pPr marL="342900" lvl="0" indent="-342900" algn="justLow" rtl="1">
              <a:spcAft>
                <a:spcPts val="0"/>
              </a:spcAft>
              <a:buFont typeface="Symbol" panose="05050102010706020507" pitchFamily="18" charset="2"/>
              <a:buChar char=""/>
              <a:tabLst>
                <a:tab pos="473710" algn="l"/>
              </a:tabLst>
            </a:pPr>
            <a:r>
              <a:rPr lang="ar-IQ" sz="1800" b="1" dirty="0" smtClean="0">
                <a:latin typeface="Times New Roman" panose="02020603050405020304" pitchFamily="18" charset="0"/>
                <a:ea typeface="Times New Roman" panose="02020603050405020304" pitchFamily="18" charset="0"/>
                <a:cs typeface="+mj-cs"/>
              </a:rPr>
              <a:t>نتائج البحث</a:t>
            </a:r>
            <a:endParaRPr lang="en-US" sz="1800" b="1" dirty="0" smtClean="0">
              <a:latin typeface="Times New Roman" panose="02020603050405020304" pitchFamily="18" charset="0"/>
              <a:ea typeface="Times New Roman" panose="02020603050405020304" pitchFamily="18" charset="0"/>
              <a:cs typeface="+mj-cs"/>
            </a:endParaRPr>
          </a:p>
          <a:p>
            <a:pPr marL="342900" lvl="0" indent="-342900" algn="justLow" rtl="1">
              <a:spcAft>
                <a:spcPts val="0"/>
              </a:spcAft>
              <a:buFont typeface="Symbol" panose="05050102010706020507" pitchFamily="18" charset="2"/>
              <a:buChar char=""/>
              <a:tabLst>
                <a:tab pos="473710" algn="l"/>
              </a:tabLst>
            </a:pPr>
            <a:r>
              <a:rPr lang="ar-IQ" sz="1800" b="1" dirty="0" smtClean="0">
                <a:latin typeface="Times New Roman" panose="02020603050405020304" pitchFamily="18" charset="0"/>
                <a:ea typeface="Times New Roman" panose="02020603050405020304" pitchFamily="18" charset="0"/>
                <a:cs typeface="+mj-cs"/>
              </a:rPr>
              <a:t>تفسير </a:t>
            </a:r>
            <a:r>
              <a:rPr lang="ar-IQ" sz="1800" b="1" dirty="0">
                <a:latin typeface="Times New Roman" panose="02020603050405020304" pitchFamily="18" charset="0"/>
                <a:ea typeface="Times New Roman" panose="02020603050405020304" pitchFamily="18" charset="0"/>
                <a:cs typeface="+mj-cs"/>
              </a:rPr>
              <a:t>النتائج</a:t>
            </a:r>
            <a:endParaRPr lang="en-US" sz="1800" b="1" dirty="0">
              <a:latin typeface="Times New Roman" panose="02020603050405020304" pitchFamily="18" charset="0"/>
              <a:ea typeface="Times New Roman" panose="02020603050405020304" pitchFamily="18" charset="0"/>
              <a:cs typeface="+mj-cs"/>
            </a:endParaRPr>
          </a:p>
          <a:p>
            <a:pPr marL="342900" lvl="0" indent="-342900" algn="justLow" rtl="1">
              <a:spcAft>
                <a:spcPts val="0"/>
              </a:spcAft>
              <a:buFont typeface="Symbol" panose="05050102010706020507" pitchFamily="18" charset="2"/>
              <a:buChar char=""/>
              <a:tabLst>
                <a:tab pos="473710" algn="l"/>
              </a:tabLst>
            </a:pPr>
            <a:r>
              <a:rPr lang="ar-IQ" sz="1800" b="1" dirty="0" smtClean="0">
                <a:latin typeface="Times New Roman" panose="02020603050405020304" pitchFamily="18" charset="0"/>
                <a:ea typeface="Times New Roman" panose="02020603050405020304" pitchFamily="18" charset="0"/>
                <a:cs typeface="+mj-cs"/>
              </a:rPr>
              <a:t>الإستنتاجات</a:t>
            </a:r>
            <a:endParaRPr lang="en-US" sz="1800" b="1" dirty="0" smtClean="0">
              <a:latin typeface="Times New Roman" panose="02020603050405020304" pitchFamily="18" charset="0"/>
              <a:ea typeface="Times New Roman" panose="02020603050405020304" pitchFamily="18" charset="0"/>
              <a:cs typeface="+mj-cs"/>
            </a:endParaRPr>
          </a:p>
          <a:p>
            <a:pPr marL="342900" lvl="0" indent="-342900" algn="justLow" rtl="1">
              <a:spcAft>
                <a:spcPts val="0"/>
              </a:spcAft>
              <a:buFont typeface="Symbol" panose="05050102010706020507" pitchFamily="18" charset="2"/>
              <a:buChar char=""/>
              <a:tabLst>
                <a:tab pos="473710" algn="l"/>
              </a:tabLst>
            </a:pPr>
            <a:r>
              <a:rPr lang="ar-IQ" sz="1800" b="1" dirty="0" smtClean="0">
                <a:latin typeface="Times New Roman" panose="02020603050405020304" pitchFamily="18" charset="0"/>
                <a:ea typeface="Times New Roman" panose="02020603050405020304" pitchFamily="18" charset="0"/>
                <a:cs typeface="+mj-cs"/>
              </a:rPr>
              <a:t>التوصيات</a:t>
            </a:r>
            <a:endParaRPr lang="en-US" sz="1800" b="1" dirty="0">
              <a:latin typeface="Times New Roman" panose="02020603050405020304" pitchFamily="18" charset="0"/>
              <a:ea typeface="Times New Roman" panose="02020603050405020304" pitchFamily="18" charset="0"/>
              <a:cs typeface="+mj-cs"/>
            </a:endParaRPr>
          </a:p>
          <a:p>
            <a:pPr marL="342900" lvl="0" indent="-342900" algn="justLow" rtl="1">
              <a:spcAft>
                <a:spcPts val="0"/>
              </a:spcAft>
              <a:buFont typeface="Symbol" panose="05050102010706020507" pitchFamily="18" charset="2"/>
              <a:buChar char=""/>
              <a:tabLst>
                <a:tab pos="473710" algn="l"/>
              </a:tabLst>
            </a:pPr>
            <a:r>
              <a:rPr lang="ar-IQ" sz="1800" b="1" dirty="0">
                <a:latin typeface="Times New Roman" panose="02020603050405020304" pitchFamily="18" charset="0"/>
                <a:ea typeface="Times New Roman" panose="02020603050405020304" pitchFamily="18" charset="0"/>
                <a:cs typeface="+mj-cs"/>
              </a:rPr>
              <a:t>المقترحات (دراسات لاحقة</a:t>
            </a:r>
            <a:r>
              <a:rPr lang="ar-IQ" sz="1800" b="1" dirty="0" smtClean="0">
                <a:latin typeface="Times New Roman" panose="02020603050405020304" pitchFamily="18" charset="0"/>
                <a:ea typeface="Times New Roman" panose="02020603050405020304" pitchFamily="18" charset="0"/>
                <a:cs typeface="+mj-cs"/>
              </a:rPr>
              <a:t>)</a:t>
            </a:r>
            <a:r>
              <a:rPr lang="en-US" sz="1800" b="1" dirty="0">
                <a:latin typeface="Times New Roman" panose="02020603050405020304" pitchFamily="18" charset="0"/>
                <a:ea typeface="Times New Roman" panose="02020603050405020304" pitchFamily="18" charset="0"/>
                <a:cs typeface="+mj-cs"/>
              </a:rPr>
              <a:t> </a:t>
            </a:r>
          </a:p>
          <a:p>
            <a:endParaRPr lang="en-US" dirty="0"/>
          </a:p>
        </p:txBody>
      </p:sp>
    </p:spTree>
    <p:extLst>
      <p:ext uri="{BB962C8B-B14F-4D97-AF65-F5344CB8AC3E}">
        <p14:creationId xmlns:p14="http://schemas.microsoft.com/office/powerpoint/2010/main" val="998034406"/>
      </p:ext>
    </p:extLst>
  </p:cSld>
  <p:clrMapOvr>
    <a:masterClrMapping/>
  </p:clrMapOvr>
  <mc:AlternateContent xmlns:mc="http://schemas.openxmlformats.org/markup-compatibility/2006">
    <mc:Choice xmlns:p14="http://schemas.microsoft.com/office/powerpoint/2010/main" Requires="p14">
      <p:transition spd="slow" p14:dur="3900" advTm="30000">
        <p14:glitter pattern="hexagon"/>
      </p:transition>
    </mc:Choice>
    <mc:Fallback>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lgn="r" rtl="1">
              <a:buFont typeface="Wingdings" panose="05000000000000000000" pitchFamily="2" charset="2"/>
              <a:buChar char="v"/>
            </a:pPr>
            <a:r>
              <a:rPr lang="ar-IQ" sz="1800" b="1" dirty="0" smtClean="0">
                <a:cs typeface="+mj-cs"/>
              </a:rPr>
              <a:t>المصــادر</a:t>
            </a:r>
            <a:endParaRPr lang="en-US" sz="1800" b="1" dirty="0" smtClean="0">
              <a:cs typeface="+mj-cs"/>
            </a:endParaRPr>
          </a:p>
          <a:p>
            <a:pPr lvl="0" algn="r" rtl="1">
              <a:buFont typeface="Wingdings" panose="05000000000000000000" pitchFamily="2" charset="2"/>
              <a:buChar char="v"/>
            </a:pPr>
            <a:r>
              <a:rPr lang="ar-IQ" sz="1800" b="1" dirty="0" smtClean="0">
                <a:cs typeface="+mj-cs"/>
              </a:rPr>
              <a:t>الملاحــق</a:t>
            </a:r>
            <a:endParaRPr lang="en-US" sz="1800" b="1" dirty="0" smtClean="0">
              <a:cs typeface="+mj-cs"/>
            </a:endParaRPr>
          </a:p>
          <a:p>
            <a:pPr lvl="0" algn="r" rtl="1">
              <a:buFont typeface="Wingdings" panose="05000000000000000000" pitchFamily="2" charset="2"/>
              <a:buChar char="v"/>
            </a:pPr>
            <a:r>
              <a:rPr lang="ar-IQ" sz="1800" b="1" dirty="0" smtClean="0">
                <a:cs typeface="+mj-cs"/>
              </a:rPr>
              <a:t>ملخص </a:t>
            </a:r>
            <a:r>
              <a:rPr lang="ar-IQ" sz="1800" b="1" dirty="0">
                <a:cs typeface="+mj-cs"/>
              </a:rPr>
              <a:t>البحث (باللغة الإنكليزية) والترقيم بالحروف الانكليزية.</a:t>
            </a:r>
            <a:endParaRPr lang="en-US" sz="1800" b="1" dirty="0">
              <a:cs typeface="+mj-cs"/>
            </a:endParaRPr>
          </a:p>
          <a:p>
            <a:pPr>
              <a:buFont typeface="Wingdings" panose="05000000000000000000" pitchFamily="2" charset="2"/>
              <a:buChar char="v"/>
            </a:pPr>
            <a:endParaRPr lang="en-US" b="1" dirty="0"/>
          </a:p>
        </p:txBody>
      </p:sp>
      <p:sp>
        <p:nvSpPr>
          <p:cNvPr id="4" name="Curved Down Arrow 3"/>
          <p:cNvSpPr/>
          <p:nvPr/>
        </p:nvSpPr>
        <p:spPr>
          <a:xfrm rot="5400000">
            <a:off x="9876372" y="1076207"/>
            <a:ext cx="969704" cy="733246"/>
          </a:xfrm>
          <a:prstGeom prst="curved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14897738"/>
      </p:ext>
    </p:extLst>
  </p:cSld>
  <p:clrMapOvr>
    <a:masterClrMapping/>
  </p:clrMapOvr>
  <mc:AlternateContent xmlns:mc="http://schemas.openxmlformats.org/markup-compatibility/2006">
    <mc:Choice xmlns:p14="http://schemas.microsoft.com/office/powerpoint/2010/main" Requires="p14">
      <p:transition spd="slow" p14:dur="1200" advTm="30000">
        <p:dissolve/>
      </p:transition>
    </mc:Choice>
    <mc:Fallback>
      <p:transition spd="slow" advTm="3000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750"/>
                                  </p:stCondLst>
                                  <p:childTnLst>
                                    <p:animMotion origin="layout" path="M 0 0 L 0 0.25 E" pathEditMode="relative" ptsTypes="">
                                      <p:cBhvr>
                                        <p:cTn id="6" dur="2000" fill="hold"/>
                                        <p:tgtEl>
                                          <p:spTgt spid="4"/>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ircle(in)">
                                      <p:cBhvr>
                                        <p:cTn id="11" dur="2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circle(in)">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circle(in)">
                                      <p:cBhvr>
                                        <p:cTn id="21"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2" y="2424852"/>
            <a:ext cx="9601196" cy="3318936"/>
          </a:xfrm>
        </p:spPr>
        <p:txBody>
          <a:bodyPr>
            <a:normAutofit/>
          </a:bodyPr>
          <a:lstStyle/>
          <a:p>
            <a:pPr marL="16510" indent="0" algn="justLow" rtl="1">
              <a:spcAft>
                <a:spcPts val="0"/>
              </a:spcAft>
              <a:buNone/>
            </a:pPr>
            <a:r>
              <a:rPr lang="ar-IQ" sz="1600" dirty="0" smtClean="0">
                <a:latin typeface="Times New Roman" panose="02020603050405020304" pitchFamily="18" charset="0"/>
                <a:ea typeface="Times New Roman" panose="02020603050405020304" pitchFamily="18" charset="0"/>
                <a:cs typeface="+mj-cs"/>
              </a:rPr>
              <a:t>       من </a:t>
            </a:r>
            <a:r>
              <a:rPr lang="ar-IQ" sz="1600" dirty="0">
                <a:latin typeface="Times New Roman" panose="02020603050405020304" pitchFamily="18" charset="0"/>
                <a:ea typeface="Times New Roman" panose="02020603050405020304" pitchFamily="18" charset="0"/>
                <a:cs typeface="+mj-cs"/>
              </a:rPr>
              <a:t>الضروري صياغة المشكلة صياغة محددة تُعبرعن مضمون هذه المشكلة بشكل دقيق. وهنا لابد للباحث أن يختار الألفاظ والمُصطلحات المُعبرة عن المشكلة كما عليه أن يوضح مجالها بحيث لاتكون من السِعة إلى درجة تتحدى إمكاناته. وفي الوقت ذاته لا تكون من الضيق المُبالغ فيه بحيث يصعب فهم المقصود منها، فلا بد إذاً من التوفيق بين العمومية والشمولية من ناحية. والخصوصية من ناحية أخرى.</a:t>
            </a:r>
            <a:endParaRPr lang="en-US" sz="1600" dirty="0">
              <a:latin typeface="Times New Roman" panose="02020603050405020304" pitchFamily="18" charset="0"/>
              <a:ea typeface="Times New Roman" panose="02020603050405020304" pitchFamily="18" charset="0"/>
              <a:cs typeface="+mj-cs"/>
            </a:endParaRPr>
          </a:p>
          <a:p>
            <a:pPr marL="0" indent="0" algn="justLow" rtl="1">
              <a:spcAft>
                <a:spcPts val="0"/>
              </a:spcAft>
              <a:buNone/>
            </a:pPr>
            <a:r>
              <a:rPr lang="ar-IQ" sz="1600" dirty="0">
                <a:latin typeface="Times New Roman" panose="02020603050405020304" pitchFamily="18" charset="0"/>
                <a:ea typeface="Times New Roman" panose="02020603050405020304" pitchFamily="18" charset="0"/>
                <a:cs typeface="+mj-cs"/>
              </a:rPr>
              <a:t> </a:t>
            </a:r>
            <a:r>
              <a:rPr lang="ar-IQ" sz="1600" dirty="0" smtClean="0">
                <a:latin typeface="Times New Roman" panose="02020603050405020304" pitchFamily="18" charset="0"/>
                <a:ea typeface="Times New Roman" panose="02020603050405020304" pitchFamily="18" charset="0"/>
                <a:cs typeface="+mj-cs"/>
              </a:rPr>
              <a:t>     </a:t>
            </a:r>
            <a:r>
              <a:rPr lang="ar-IQ" sz="1600" dirty="0" smtClean="0">
                <a:latin typeface="Times New Roman" panose="02020603050405020304" pitchFamily="18" charset="0"/>
                <a:ea typeface="Times New Roman" panose="02020603050405020304" pitchFamily="18" charset="0"/>
                <a:cs typeface="+mj-cs"/>
              </a:rPr>
              <a:t>كما </a:t>
            </a:r>
            <a:r>
              <a:rPr lang="ar-IQ" sz="1600" dirty="0">
                <a:latin typeface="Times New Roman" panose="02020603050405020304" pitchFamily="18" charset="0"/>
                <a:ea typeface="Times New Roman" panose="02020603050405020304" pitchFamily="18" charset="0"/>
                <a:cs typeface="+mj-cs"/>
              </a:rPr>
              <a:t>يوجد إسلوب يستخدمه الباحث الناجح لإقناع القاريء بمشروعية إختياره هذه المشكلة. تتمثل هذه التقنية بأن يتحرك الباحث في ثلاثة دوائر</a:t>
            </a:r>
            <a:r>
              <a:rPr lang="ar-IQ" sz="1600" dirty="0" smtClean="0">
                <a:latin typeface="Times New Roman" panose="02020603050405020304" pitchFamily="18" charset="0"/>
                <a:ea typeface="Times New Roman" panose="02020603050405020304" pitchFamily="18" charset="0"/>
                <a:cs typeface="+mj-cs"/>
              </a:rPr>
              <a:t>:</a:t>
            </a:r>
          </a:p>
          <a:p>
            <a:pPr marL="0" indent="0" algn="justLow" rtl="1">
              <a:spcAft>
                <a:spcPts val="0"/>
              </a:spcAft>
              <a:buNone/>
            </a:pPr>
            <a:endParaRPr lang="en-US" sz="1600" dirty="0">
              <a:latin typeface="Times New Roman" panose="02020603050405020304" pitchFamily="18" charset="0"/>
              <a:ea typeface="Times New Roman" panose="02020603050405020304" pitchFamily="18" charset="0"/>
              <a:cs typeface="+mj-cs"/>
            </a:endParaRPr>
          </a:p>
          <a:p>
            <a:pPr marL="16510" indent="0" algn="justLow" rtl="1">
              <a:spcAft>
                <a:spcPts val="0"/>
              </a:spcAft>
              <a:buNone/>
            </a:pPr>
            <a:r>
              <a:rPr lang="ar-IQ" sz="1600" b="1" u="sng" dirty="0" smtClean="0">
                <a:solidFill>
                  <a:srgbClr val="FF0000"/>
                </a:solidFill>
                <a:latin typeface="Times New Roman" panose="02020603050405020304" pitchFamily="18" charset="0"/>
                <a:ea typeface="Times New Roman" panose="02020603050405020304" pitchFamily="18" charset="0"/>
                <a:cs typeface="+mj-cs"/>
              </a:rPr>
              <a:t>-أولها</a:t>
            </a:r>
            <a:r>
              <a:rPr lang="ar-IQ" sz="1600" dirty="0" smtClean="0">
                <a:solidFill>
                  <a:srgbClr val="FF0000"/>
                </a:solidFill>
                <a:latin typeface="Times New Roman" panose="02020603050405020304" pitchFamily="18" charset="0"/>
                <a:ea typeface="Times New Roman" panose="02020603050405020304" pitchFamily="18" charset="0"/>
                <a:cs typeface="+mj-cs"/>
              </a:rPr>
              <a:t> </a:t>
            </a:r>
            <a:r>
              <a:rPr lang="ar-IQ" sz="1600" dirty="0" smtClean="0">
                <a:latin typeface="Times New Roman" panose="02020603050405020304" pitchFamily="18" charset="0"/>
                <a:ea typeface="Times New Roman" panose="02020603050405020304" pitchFamily="18" charset="0"/>
                <a:cs typeface="+mj-cs"/>
              </a:rPr>
              <a:t> </a:t>
            </a:r>
            <a:r>
              <a:rPr lang="ar-IQ" sz="1600" dirty="0">
                <a:latin typeface="Times New Roman" panose="02020603050405020304" pitchFamily="18" charset="0"/>
                <a:ea typeface="Times New Roman" panose="02020603050405020304" pitchFamily="18" charset="0"/>
                <a:cs typeface="+mj-cs"/>
              </a:rPr>
              <a:t>الدائرة الكبرى. أي يتحدث عن الظاهرة بإطارها العام وكما تكشف عنها أدبيات الإختصاص. ثم ينتقل إلى  الدائرة </a:t>
            </a:r>
            <a:r>
              <a:rPr lang="ar-IQ" sz="1600" dirty="0" smtClean="0">
                <a:latin typeface="Times New Roman" panose="02020603050405020304" pitchFamily="18" charset="0"/>
                <a:ea typeface="Times New Roman" panose="02020603050405020304" pitchFamily="18" charset="0"/>
                <a:cs typeface="+mj-cs"/>
              </a:rPr>
              <a:t>..........</a:t>
            </a:r>
          </a:p>
          <a:p>
            <a:pPr marL="16510" indent="0" algn="justLow" rtl="1">
              <a:spcAft>
                <a:spcPts val="0"/>
              </a:spcAft>
              <a:buNone/>
            </a:pPr>
            <a:endParaRPr lang="en-US" sz="1600" dirty="0">
              <a:latin typeface="Times New Roman" panose="02020603050405020304" pitchFamily="18" charset="0"/>
              <a:ea typeface="Times New Roman" panose="02020603050405020304" pitchFamily="18" charset="0"/>
              <a:cs typeface="+mj-cs"/>
            </a:endParaRPr>
          </a:p>
          <a:p>
            <a:pPr marL="0" indent="0" algn="justLow" rtl="1">
              <a:spcAft>
                <a:spcPts val="0"/>
              </a:spcAft>
              <a:buNone/>
            </a:pPr>
            <a:r>
              <a:rPr lang="ar-IQ" sz="1600" b="1" u="sng" dirty="0" smtClean="0">
                <a:solidFill>
                  <a:srgbClr val="FF0000"/>
                </a:solidFill>
                <a:latin typeface="Times New Roman" panose="02020603050405020304" pitchFamily="18" charset="0"/>
                <a:ea typeface="Times New Roman" panose="02020603050405020304" pitchFamily="18" charset="0"/>
                <a:cs typeface="+mj-cs"/>
              </a:rPr>
              <a:t>-الثانية</a:t>
            </a:r>
            <a:r>
              <a:rPr lang="ar-IQ" sz="1600" dirty="0" smtClean="0">
                <a:latin typeface="Times New Roman" panose="02020603050405020304" pitchFamily="18" charset="0"/>
                <a:ea typeface="Times New Roman" panose="02020603050405020304" pitchFamily="18" charset="0"/>
                <a:cs typeface="+mj-cs"/>
              </a:rPr>
              <a:t>  </a:t>
            </a:r>
            <a:r>
              <a:rPr lang="ar-IQ" sz="1600" dirty="0">
                <a:latin typeface="Times New Roman" panose="02020603050405020304" pitchFamily="18" charset="0"/>
                <a:ea typeface="Times New Roman" panose="02020603050405020304" pitchFamily="18" charset="0"/>
                <a:cs typeface="+mj-cs"/>
              </a:rPr>
              <a:t>وبشكل منطقي وسلس ليتحدث عن الظاهرة في إطار التخصص الذي يدرس فيه ثم ينتقل بالتدريج إلى  الدائـرة </a:t>
            </a:r>
            <a:r>
              <a:rPr lang="ar-IQ" sz="1600" dirty="0" smtClean="0">
                <a:latin typeface="Times New Roman" panose="02020603050405020304" pitchFamily="18" charset="0"/>
                <a:ea typeface="Times New Roman" panose="02020603050405020304" pitchFamily="18" charset="0"/>
                <a:cs typeface="+mj-cs"/>
              </a:rPr>
              <a:t>..........</a:t>
            </a:r>
          </a:p>
          <a:p>
            <a:pPr marL="0" indent="0" algn="justLow" rtl="1">
              <a:spcAft>
                <a:spcPts val="0"/>
              </a:spcAft>
              <a:buNone/>
            </a:pPr>
            <a:endParaRPr lang="en-US" sz="1600" dirty="0">
              <a:latin typeface="Times New Roman" panose="02020603050405020304" pitchFamily="18" charset="0"/>
              <a:ea typeface="Times New Roman" panose="02020603050405020304" pitchFamily="18" charset="0"/>
              <a:cs typeface="+mj-cs"/>
            </a:endParaRPr>
          </a:p>
          <a:p>
            <a:pPr marL="16510" indent="0" algn="justLow" rtl="1">
              <a:spcAft>
                <a:spcPts val="0"/>
              </a:spcAft>
              <a:buNone/>
            </a:pPr>
            <a:r>
              <a:rPr lang="ar-IQ" sz="1600" b="1" u="sng" dirty="0" smtClean="0">
                <a:solidFill>
                  <a:srgbClr val="FF0000"/>
                </a:solidFill>
                <a:latin typeface="Times New Roman" panose="02020603050405020304" pitchFamily="18" charset="0"/>
                <a:ea typeface="Times New Roman" panose="02020603050405020304" pitchFamily="18" charset="0"/>
                <a:cs typeface="+mj-cs"/>
              </a:rPr>
              <a:t>-الثالثة</a:t>
            </a:r>
            <a:r>
              <a:rPr lang="ar-IQ" sz="1600" dirty="0" smtClean="0">
                <a:solidFill>
                  <a:srgbClr val="FF0000"/>
                </a:solidFill>
                <a:latin typeface="Times New Roman" panose="02020603050405020304" pitchFamily="18" charset="0"/>
                <a:ea typeface="Times New Roman" panose="02020603050405020304" pitchFamily="18" charset="0"/>
                <a:cs typeface="+mj-cs"/>
              </a:rPr>
              <a:t>   </a:t>
            </a:r>
            <a:r>
              <a:rPr lang="ar-IQ" sz="1600" dirty="0">
                <a:latin typeface="Times New Roman" panose="02020603050405020304" pitchFamily="18" charset="0"/>
                <a:ea typeface="Times New Roman" panose="02020603050405020304" pitchFamily="18" charset="0"/>
                <a:cs typeface="+mj-cs"/>
              </a:rPr>
              <a:t>الذي يحصر فيها مشكلة البحث الأساسية. وله أن يصوغها أما بصيغة سؤال أو جملة مُثبتة على أن تكون محددة المجال بحيث يمكن التوصل إلى نتيجة محدودة، آخذاً بنظر الإعتبار مايلي:</a:t>
            </a:r>
            <a:endParaRPr lang="en-US" sz="1600" dirty="0">
              <a:latin typeface="Times New Roman" panose="02020603050405020304" pitchFamily="18" charset="0"/>
              <a:ea typeface="Times New Roman" panose="02020603050405020304" pitchFamily="18" charset="0"/>
              <a:cs typeface="+mj-cs"/>
            </a:endParaRPr>
          </a:p>
        </p:txBody>
      </p:sp>
      <p:sp>
        <p:nvSpPr>
          <p:cNvPr id="4" name="Title 1"/>
          <p:cNvSpPr txBox="1">
            <a:spLocks/>
          </p:cNvSpPr>
          <p:nvPr/>
        </p:nvSpPr>
        <p:spPr>
          <a:xfrm>
            <a:off x="2529838" y="617617"/>
            <a:ext cx="6815669" cy="1515533"/>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6510" rtl="1"/>
            <a:r>
              <a:rPr lang="ar-IQ" sz="2400" b="1" dirty="0" smtClean="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
            </a:r>
            <a:br>
              <a:rPr lang="ar-IQ" sz="2400" b="1" dirty="0" smtClean="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br>
            <a:r>
              <a:rPr lang="ar-IQ" sz="2400" b="1" dirty="0" smtClean="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
            </a:r>
            <a:br>
              <a:rPr lang="ar-IQ" sz="2400" b="1" dirty="0" smtClean="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br>
            <a:r>
              <a:rPr lang="ar-IQ" sz="2400" b="1" dirty="0" smtClean="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
            </a:r>
            <a:br>
              <a:rPr lang="ar-IQ" sz="2400" b="1" dirty="0" smtClean="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br>
            <a:r>
              <a:rPr lang="ar-IQ" sz="2400" b="1" dirty="0" smtClean="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
            </a:r>
            <a:br>
              <a:rPr lang="ar-IQ" sz="2400" b="1" dirty="0" smtClean="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br>
            <a:r>
              <a:rPr lang="ar-IQ" sz="2400" b="1" dirty="0" smtClean="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مشكلة البحث (</a:t>
            </a:r>
            <a:r>
              <a:rPr lang="en-US" sz="2400" b="1" dirty="0" smtClean="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The Problem</a:t>
            </a:r>
            <a:r>
              <a:rPr lang="ar-IQ" sz="2400" b="1" dirty="0" smtClean="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a:t>
            </a:r>
            <a:r>
              <a:rPr lang="en-US" sz="2400" dirty="0" smtClean="0">
                <a:solidFill>
                  <a:srgbClr val="0070C0"/>
                </a:solidFill>
                <a:latin typeface="Times New Roman" panose="02020603050405020304" pitchFamily="18" charset="0"/>
                <a:ea typeface="Times New Roman" panose="02020603050405020304" pitchFamily="18" charset="0"/>
              </a:rPr>
              <a:t/>
            </a:r>
            <a:br>
              <a:rPr lang="en-US" sz="2400" dirty="0" smtClean="0">
                <a:solidFill>
                  <a:srgbClr val="0070C0"/>
                </a:solidFill>
                <a:latin typeface="Times New Roman" panose="02020603050405020304" pitchFamily="18" charset="0"/>
                <a:ea typeface="Times New Roman" panose="02020603050405020304" pitchFamily="18" charset="0"/>
              </a:rPr>
            </a:br>
            <a:endParaRPr lang="en-US" sz="3200" b="1" dirty="0">
              <a:solidFill>
                <a:srgbClr val="0070C0"/>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10744253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30000">
        <p15:prstTrans prst="crush"/>
      </p:transition>
    </mc:Choice>
    <mc:Fallback>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randombar(horizontal)">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1" y="2458528"/>
            <a:ext cx="9601196" cy="3606992"/>
          </a:xfrm>
        </p:spPr>
        <p:txBody>
          <a:bodyPr>
            <a:normAutofit/>
          </a:bodyPr>
          <a:lstStyle/>
          <a:p>
            <a:pPr lvl="0" algn="r" rtl="1"/>
            <a:r>
              <a:rPr lang="ar-IQ" sz="1600" dirty="0">
                <a:cs typeface="+mj-cs"/>
              </a:rPr>
              <a:t>أسباب إختيار هذه المشكلة بالذات .</a:t>
            </a:r>
            <a:endParaRPr lang="en-US" sz="1600" dirty="0">
              <a:cs typeface="+mj-cs"/>
            </a:endParaRPr>
          </a:p>
          <a:p>
            <a:pPr lvl="0" algn="r" rtl="1"/>
            <a:r>
              <a:rPr lang="ar-IQ" sz="1600" dirty="0">
                <a:cs typeface="+mj-cs"/>
              </a:rPr>
              <a:t>أهميتها (بمعنى توضيح أهمية هذه المشكلة وأهمية البحث فيها) .</a:t>
            </a:r>
            <a:endParaRPr lang="en-US" sz="1600" dirty="0">
              <a:cs typeface="+mj-cs"/>
            </a:endParaRPr>
          </a:p>
          <a:p>
            <a:pPr lvl="0" algn="r" rtl="1"/>
            <a:r>
              <a:rPr lang="ar-IQ" sz="1600" dirty="0">
                <a:cs typeface="+mj-cs"/>
              </a:rPr>
              <a:t>مجال المشكلة(أي القيود الموضوعة على المشكلة دون الحاجة إلى  الإتساع أكثر مما يجب) </a:t>
            </a:r>
            <a:r>
              <a:rPr lang="ar-IQ" sz="1600" dirty="0" smtClean="0">
                <a:cs typeface="+mj-cs"/>
              </a:rPr>
              <a:t>.</a:t>
            </a:r>
          </a:p>
          <a:p>
            <a:pPr marL="0" lvl="0" indent="0" algn="r" rtl="1">
              <a:buNone/>
            </a:pPr>
            <a:endParaRPr lang="en-US" sz="1600" dirty="0">
              <a:cs typeface="+mj-cs"/>
            </a:endParaRPr>
          </a:p>
          <a:p>
            <a:pPr marL="0" indent="0" algn="r" rtl="1">
              <a:buNone/>
            </a:pPr>
            <a:r>
              <a:rPr lang="ar-IQ" sz="1800" b="1" dirty="0">
                <a:solidFill>
                  <a:srgbClr val="FF0000"/>
                </a:solidFill>
                <a:cs typeface="+mj-cs"/>
              </a:rPr>
              <a:t>على أن تتصف هذه المشكلة بما يأتـــي:</a:t>
            </a:r>
            <a:endParaRPr lang="en-US" sz="1800" dirty="0">
              <a:solidFill>
                <a:srgbClr val="FF0000"/>
              </a:solidFill>
              <a:cs typeface="+mj-cs"/>
            </a:endParaRPr>
          </a:p>
          <a:p>
            <a:pPr lvl="0" algn="r" rtl="1"/>
            <a:r>
              <a:rPr lang="ar-IQ" sz="1600" dirty="0">
                <a:cs typeface="+mj-cs"/>
              </a:rPr>
              <a:t>أن تكون جديدة</a:t>
            </a:r>
            <a:endParaRPr lang="en-US" sz="1600" dirty="0">
              <a:cs typeface="+mj-cs"/>
            </a:endParaRPr>
          </a:p>
          <a:p>
            <a:pPr lvl="0" algn="r" rtl="1"/>
            <a:r>
              <a:rPr lang="ar-IQ" sz="1600" dirty="0">
                <a:cs typeface="+mj-cs"/>
              </a:rPr>
              <a:t>تستحق البحث</a:t>
            </a:r>
            <a:endParaRPr lang="en-US" sz="1600" dirty="0">
              <a:cs typeface="+mj-cs"/>
            </a:endParaRPr>
          </a:p>
          <a:p>
            <a:pPr lvl="0" algn="r" rtl="1"/>
            <a:r>
              <a:rPr lang="ar-IQ" sz="1600" dirty="0">
                <a:cs typeface="+mj-cs"/>
              </a:rPr>
              <a:t>ضمن إهتمام </a:t>
            </a:r>
            <a:r>
              <a:rPr lang="ar-IQ" sz="1600" dirty="0" smtClean="0">
                <a:cs typeface="+mj-cs"/>
              </a:rPr>
              <a:t>الباحث </a:t>
            </a:r>
          </a:p>
          <a:p>
            <a:pPr lvl="0" algn="r" rtl="1"/>
            <a:r>
              <a:rPr lang="ar-IQ" sz="1600" dirty="0" smtClean="0">
                <a:cs typeface="+mj-cs"/>
              </a:rPr>
              <a:t>موافقة </a:t>
            </a:r>
            <a:r>
              <a:rPr lang="ar-IQ" sz="1600" dirty="0">
                <a:cs typeface="+mj-cs"/>
              </a:rPr>
              <a:t>ذوي الإختصاص</a:t>
            </a:r>
            <a:endParaRPr lang="en-US" sz="1600" dirty="0">
              <a:cs typeface="+mj-cs"/>
            </a:endParaRPr>
          </a:p>
        </p:txBody>
      </p:sp>
      <p:sp>
        <p:nvSpPr>
          <p:cNvPr id="4" name="Curved Left Arrow 3"/>
          <p:cNvSpPr/>
          <p:nvPr/>
        </p:nvSpPr>
        <p:spPr>
          <a:xfrm>
            <a:off x="10434320" y="1351280"/>
            <a:ext cx="711200" cy="894080"/>
          </a:xfrm>
          <a:prstGeom prst="curved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1831991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30000">
        <p15:prstTrans prst="airplane"/>
      </p:transition>
    </mc:Choice>
    <mc:Fallback>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ircle(in)">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ircle(in)">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circle(in)">
                                      <p:cBhvr>
                                        <p:cTn id="42" dur="2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circle(in)">
                                      <p:cBhvr>
                                        <p:cTn id="47"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015" y="3174520"/>
            <a:ext cx="10360325" cy="2870679"/>
          </a:xfrm>
        </p:spPr>
        <p:txBody>
          <a:bodyPr>
            <a:noAutofit/>
          </a:bodyPr>
          <a:lstStyle/>
          <a:p>
            <a:pPr algn="r" rtl="1"/>
            <a:r>
              <a:rPr lang="ar-IQ" sz="1600" dirty="0" smtClean="0">
                <a:cs typeface="+mn-cs"/>
              </a:rPr>
              <a:t>. </a:t>
            </a:r>
            <a:endParaRPr lang="en-US" sz="1600" dirty="0">
              <a:cs typeface="+mn-cs"/>
            </a:endParaRPr>
          </a:p>
        </p:txBody>
      </p:sp>
      <p:sp>
        <p:nvSpPr>
          <p:cNvPr id="7" name="TextBox 6"/>
          <p:cNvSpPr txBox="1"/>
          <p:nvPr/>
        </p:nvSpPr>
        <p:spPr>
          <a:xfrm>
            <a:off x="5588000" y="975360"/>
            <a:ext cx="5171440" cy="1323439"/>
          </a:xfrm>
          <a:prstGeom prst="rect">
            <a:avLst/>
          </a:prstGeom>
          <a:noFill/>
        </p:spPr>
        <p:txBody>
          <a:bodyPr wrap="square" rtlCol="0">
            <a:spAutoFit/>
          </a:bodyPr>
          <a:lstStyle/>
          <a:p>
            <a:pPr algn="r"/>
            <a:r>
              <a:rPr lang="ar-IQ" sz="1600" b="1" dirty="0">
                <a:ln w="3175" cmpd="sng">
                  <a:noFill/>
                </a:ln>
                <a:solidFill>
                  <a:srgbClr val="FF0000"/>
                </a:solidFill>
                <a:cs typeface="+mj-cs"/>
              </a:rPr>
              <a:t> ويمكن الحصول على مشكلة بحث مـــن:</a:t>
            </a:r>
            <a:r>
              <a:rPr lang="en-US" sz="1600" b="1" dirty="0">
                <a:ln w="3175" cmpd="sng">
                  <a:noFill/>
                </a:ln>
                <a:solidFill>
                  <a:prstClr val="black">
                    <a:lumMod val="85000"/>
                    <a:lumOff val="15000"/>
                  </a:prstClr>
                </a:solidFill>
                <a:cs typeface="+mj-cs"/>
              </a:rPr>
              <a:t/>
            </a:r>
            <a:br>
              <a:rPr lang="en-US" sz="1600" b="1" dirty="0">
                <a:ln w="3175" cmpd="sng">
                  <a:noFill/>
                </a:ln>
                <a:solidFill>
                  <a:prstClr val="black">
                    <a:lumMod val="85000"/>
                    <a:lumOff val="15000"/>
                  </a:prstClr>
                </a:solidFill>
                <a:cs typeface="+mj-cs"/>
              </a:rPr>
            </a:br>
            <a:r>
              <a:rPr lang="ar-IQ" sz="1600" b="1" dirty="0" smtClean="0">
                <a:ln w="3175" cmpd="sng">
                  <a:noFill/>
                </a:ln>
                <a:solidFill>
                  <a:prstClr val="black">
                    <a:lumMod val="85000"/>
                    <a:lumOff val="15000"/>
                  </a:prstClr>
                </a:solidFill>
                <a:cs typeface="+mj-cs"/>
              </a:rPr>
              <a:t>- الدراسات </a:t>
            </a:r>
            <a:r>
              <a:rPr lang="ar-IQ" sz="1600" b="1" dirty="0">
                <a:ln w="3175" cmpd="sng">
                  <a:noFill/>
                </a:ln>
                <a:solidFill>
                  <a:prstClr val="black">
                    <a:lumMod val="85000"/>
                    <a:lumOff val="15000"/>
                  </a:prstClr>
                </a:solidFill>
                <a:cs typeface="+mj-cs"/>
              </a:rPr>
              <a:t>السابقة</a:t>
            </a:r>
            <a:r>
              <a:rPr lang="en-US" sz="1600" b="1" dirty="0">
                <a:ln w="3175" cmpd="sng">
                  <a:noFill/>
                </a:ln>
                <a:solidFill>
                  <a:prstClr val="black">
                    <a:lumMod val="85000"/>
                    <a:lumOff val="15000"/>
                  </a:prstClr>
                </a:solidFill>
                <a:cs typeface="+mj-cs"/>
              </a:rPr>
              <a:t/>
            </a:r>
            <a:br>
              <a:rPr lang="en-US" sz="1600" b="1" dirty="0">
                <a:ln w="3175" cmpd="sng">
                  <a:noFill/>
                </a:ln>
                <a:solidFill>
                  <a:prstClr val="black">
                    <a:lumMod val="85000"/>
                    <a:lumOff val="15000"/>
                  </a:prstClr>
                </a:solidFill>
                <a:cs typeface="+mj-cs"/>
              </a:rPr>
            </a:br>
            <a:r>
              <a:rPr lang="ar-IQ" sz="1600" b="1" dirty="0" smtClean="0">
                <a:ln w="3175" cmpd="sng">
                  <a:noFill/>
                </a:ln>
                <a:solidFill>
                  <a:prstClr val="black">
                    <a:lumMod val="85000"/>
                    <a:lumOff val="15000"/>
                  </a:prstClr>
                </a:solidFill>
                <a:cs typeface="+mj-cs"/>
              </a:rPr>
              <a:t>- التخصـص</a:t>
            </a:r>
            <a:r>
              <a:rPr lang="en-US" sz="1600" b="1" dirty="0">
                <a:ln w="3175" cmpd="sng">
                  <a:noFill/>
                </a:ln>
                <a:solidFill>
                  <a:prstClr val="black">
                    <a:lumMod val="85000"/>
                    <a:lumOff val="15000"/>
                  </a:prstClr>
                </a:solidFill>
                <a:cs typeface="+mj-cs"/>
              </a:rPr>
              <a:t/>
            </a:r>
            <a:br>
              <a:rPr lang="en-US" sz="1600" b="1" dirty="0">
                <a:ln w="3175" cmpd="sng">
                  <a:noFill/>
                </a:ln>
                <a:solidFill>
                  <a:prstClr val="black">
                    <a:lumMod val="85000"/>
                    <a:lumOff val="15000"/>
                  </a:prstClr>
                </a:solidFill>
                <a:cs typeface="+mj-cs"/>
              </a:rPr>
            </a:br>
            <a:r>
              <a:rPr lang="ar-IQ" sz="1600" b="1" dirty="0" smtClean="0">
                <a:ln w="3175" cmpd="sng">
                  <a:noFill/>
                </a:ln>
                <a:solidFill>
                  <a:prstClr val="black">
                    <a:lumMod val="85000"/>
                    <a:lumOff val="15000"/>
                  </a:prstClr>
                </a:solidFill>
                <a:cs typeface="+mj-cs"/>
              </a:rPr>
              <a:t>- أدبيات </a:t>
            </a:r>
            <a:r>
              <a:rPr lang="ar-IQ" sz="1600" b="1" dirty="0">
                <a:ln w="3175" cmpd="sng">
                  <a:noFill/>
                </a:ln>
                <a:solidFill>
                  <a:prstClr val="black">
                    <a:lumMod val="85000"/>
                    <a:lumOff val="15000"/>
                  </a:prstClr>
                </a:solidFill>
                <a:cs typeface="+mj-cs"/>
              </a:rPr>
              <a:t>الإختصاص</a:t>
            </a:r>
            <a:r>
              <a:rPr lang="en-US" sz="1600" b="1" dirty="0">
                <a:ln w="3175" cmpd="sng">
                  <a:noFill/>
                </a:ln>
                <a:solidFill>
                  <a:prstClr val="black">
                    <a:lumMod val="85000"/>
                    <a:lumOff val="15000"/>
                  </a:prstClr>
                </a:solidFill>
                <a:cs typeface="+mj-cs"/>
              </a:rPr>
              <a:t/>
            </a:r>
            <a:br>
              <a:rPr lang="en-US" sz="1600" b="1" dirty="0">
                <a:ln w="3175" cmpd="sng">
                  <a:noFill/>
                </a:ln>
                <a:solidFill>
                  <a:prstClr val="black">
                    <a:lumMod val="85000"/>
                    <a:lumOff val="15000"/>
                  </a:prstClr>
                </a:solidFill>
                <a:cs typeface="+mj-cs"/>
              </a:rPr>
            </a:br>
            <a:r>
              <a:rPr lang="ar-IQ" sz="1600" b="1" dirty="0" smtClean="0">
                <a:ln w="3175" cmpd="sng">
                  <a:noFill/>
                </a:ln>
                <a:solidFill>
                  <a:prstClr val="black">
                    <a:lumMod val="85000"/>
                    <a:lumOff val="15000"/>
                  </a:prstClr>
                </a:solidFill>
                <a:cs typeface="+mj-cs"/>
              </a:rPr>
              <a:t>- الخبرة </a:t>
            </a:r>
            <a:r>
              <a:rPr lang="ar-IQ" sz="1600" b="1" dirty="0">
                <a:ln w="3175" cmpd="sng">
                  <a:noFill/>
                </a:ln>
                <a:solidFill>
                  <a:prstClr val="black">
                    <a:lumMod val="85000"/>
                    <a:lumOff val="15000"/>
                  </a:prstClr>
                </a:solidFill>
                <a:cs typeface="+mj-cs"/>
              </a:rPr>
              <a:t>العملية</a:t>
            </a:r>
            <a:endParaRPr lang="en-US" sz="1600" b="1" dirty="0">
              <a:cs typeface="+mj-cs"/>
            </a:endParaRPr>
          </a:p>
        </p:txBody>
      </p:sp>
      <p:sp>
        <p:nvSpPr>
          <p:cNvPr id="8" name="Rectangle 7"/>
          <p:cNvSpPr/>
          <p:nvPr/>
        </p:nvSpPr>
        <p:spPr>
          <a:xfrm>
            <a:off x="1158240" y="2434858"/>
            <a:ext cx="9707880" cy="3477875"/>
          </a:xfrm>
          <a:prstGeom prst="rect">
            <a:avLst/>
          </a:prstGeom>
        </p:spPr>
        <p:txBody>
          <a:bodyPr wrap="square">
            <a:spAutoFit/>
          </a:bodyPr>
          <a:lstStyle/>
          <a:p>
            <a:pPr marL="16510" algn="ctr" rtl="1">
              <a:spcAft>
                <a:spcPts val="0"/>
              </a:spcAft>
            </a:pPr>
            <a:r>
              <a:rPr lang="ar-IQ" sz="2400" b="1" u="sng"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أهداف البحث (</a:t>
            </a:r>
            <a:r>
              <a:rPr lang="en-US" sz="2400" b="1" u="sng"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The Aims</a:t>
            </a:r>
            <a:r>
              <a:rPr lang="ar-IQ" sz="2400" b="1" u="sng"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a:t>
            </a:r>
            <a:endParaRPr lang="en-US" dirty="0">
              <a:solidFill>
                <a:srgbClr val="FF0000"/>
              </a:solidFill>
              <a:latin typeface="Times New Roman" panose="02020603050405020304" pitchFamily="18" charset="0"/>
              <a:ea typeface="Times New Roman" panose="02020603050405020304" pitchFamily="18" charset="0"/>
            </a:endParaRPr>
          </a:p>
          <a:p>
            <a:pPr marL="16510" algn="r" rtl="1">
              <a:spcAft>
                <a:spcPts val="0"/>
              </a:spcAft>
            </a:pPr>
            <a:r>
              <a:rPr lang="ar-IQ" sz="1600" dirty="0" smtClean="0">
                <a:latin typeface="Times New Roman" panose="02020603050405020304" pitchFamily="18" charset="0"/>
                <a:ea typeface="Times New Roman" panose="02020603050405020304" pitchFamily="18" charset="0"/>
                <a:cs typeface="Simplified Arabic" panose="02020603050405020304" pitchFamily="18" charset="-78"/>
              </a:rPr>
              <a:t>   </a:t>
            </a:r>
            <a:r>
              <a:rPr lang="ar-IQ" sz="1600" dirty="0" smtClean="0">
                <a:latin typeface="Times New Roman" panose="02020603050405020304" pitchFamily="18" charset="0"/>
                <a:ea typeface="Times New Roman" panose="02020603050405020304" pitchFamily="18" charset="0"/>
                <a:cs typeface="+mj-cs"/>
              </a:rPr>
              <a:t>مما </a:t>
            </a:r>
            <a:r>
              <a:rPr lang="ar-IQ" sz="1600" dirty="0">
                <a:latin typeface="Times New Roman" panose="02020603050405020304" pitchFamily="18" charset="0"/>
                <a:ea typeface="Times New Roman" panose="02020603050405020304" pitchFamily="18" charset="0"/>
                <a:cs typeface="+mj-cs"/>
              </a:rPr>
              <a:t>لاشك فيه أن أي نشاط إنساني لابد أن يهدف إلى تحقيق أغراض معينة والبحث نشاط يقوم به الإنسان، فتحدد له أهداف معينة في ضوء أهميته ومبررات إختياره. وفي ضوء أهداف البحث يتم جمع البيانات والمعلومات وتفسيرها بحيث ينتهي كل ذلك إلى تحقيق أهداف البحث.</a:t>
            </a:r>
            <a:endParaRPr lang="en-US" sz="1600" dirty="0">
              <a:latin typeface="Times New Roman" panose="02020603050405020304" pitchFamily="18" charset="0"/>
              <a:ea typeface="Times New Roman" panose="02020603050405020304" pitchFamily="18" charset="0"/>
              <a:cs typeface="+mj-cs"/>
            </a:endParaRPr>
          </a:p>
          <a:p>
            <a:pPr marL="16510" algn="r" rtl="1">
              <a:spcAft>
                <a:spcPts val="0"/>
              </a:spcAft>
            </a:pPr>
            <a:r>
              <a:rPr lang="ar-IQ" sz="1600" dirty="0" smtClean="0">
                <a:latin typeface="Times New Roman" panose="02020603050405020304" pitchFamily="18" charset="0"/>
                <a:ea typeface="Times New Roman" panose="02020603050405020304" pitchFamily="18" charset="0"/>
                <a:cs typeface="+mj-cs"/>
              </a:rPr>
              <a:t>   فكل </a:t>
            </a:r>
            <a:r>
              <a:rPr lang="ar-IQ" sz="1600" dirty="0">
                <a:latin typeface="Times New Roman" panose="02020603050405020304" pitchFamily="18" charset="0"/>
                <a:ea typeface="Times New Roman" panose="02020603050405020304" pitchFamily="18" charset="0"/>
                <a:cs typeface="+mj-cs"/>
              </a:rPr>
              <a:t>هدف لابُد أن نجد له إنعكاساً في محتوى البحث، وكل نتائج ينتهي إليها لابد أن تكون إجابة لتحقيق هدف أو أهداف ذلك البحث. وقد يحدد هدف رئيس واحد أو مجموعة أهداف رئيسة وتُشتق منها أهداف فرعية</a:t>
            </a:r>
            <a:r>
              <a:rPr lang="ar-IQ" sz="1600" dirty="0" smtClean="0">
                <a:latin typeface="Times New Roman" panose="02020603050405020304" pitchFamily="18" charset="0"/>
                <a:ea typeface="Times New Roman" panose="02020603050405020304" pitchFamily="18" charset="0"/>
                <a:cs typeface="+mj-cs"/>
              </a:rPr>
              <a:t>.</a:t>
            </a:r>
          </a:p>
          <a:p>
            <a:pPr marL="16510" algn="r" rtl="1">
              <a:spcAft>
                <a:spcPts val="0"/>
              </a:spcAft>
            </a:pPr>
            <a:endParaRPr lang="ar-IQ" sz="1600" dirty="0" smtClean="0">
              <a:latin typeface="Times New Roman" panose="02020603050405020304" pitchFamily="18" charset="0"/>
              <a:ea typeface="Times New Roman" panose="02020603050405020304" pitchFamily="18" charset="0"/>
              <a:cs typeface="+mj-cs"/>
            </a:endParaRPr>
          </a:p>
          <a:p>
            <a:pPr marL="16510" algn="justLow" rtl="1">
              <a:spcAft>
                <a:spcPts val="0"/>
              </a:spcAft>
            </a:pPr>
            <a:r>
              <a:rPr lang="ar-IQ" b="1" u="sng" dirty="0">
                <a:solidFill>
                  <a:srgbClr val="0070C0"/>
                </a:solidFill>
                <a:latin typeface="Times New Roman" panose="02020603050405020304" pitchFamily="18" charset="0"/>
                <a:ea typeface="Times New Roman" panose="02020603050405020304" pitchFamily="18" charset="0"/>
                <a:cs typeface="+mj-cs"/>
              </a:rPr>
              <a:t>تُصاغ أهداف البحث بإحدى الطريقتين الآتيتيـن</a:t>
            </a:r>
            <a:r>
              <a:rPr lang="ar-IQ" b="1" u="sng" dirty="0" smtClean="0">
                <a:solidFill>
                  <a:srgbClr val="0070C0"/>
                </a:solidFill>
                <a:latin typeface="Times New Roman" panose="02020603050405020304" pitchFamily="18" charset="0"/>
                <a:ea typeface="Times New Roman" panose="02020603050405020304" pitchFamily="18" charset="0"/>
                <a:cs typeface="+mj-cs"/>
              </a:rPr>
              <a:t>:</a:t>
            </a:r>
          </a:p>
          <a:p>
            <a:pPr marL="16510" algn="justLow" rtl="1">
              <a:spcAft>
                <a:spcPts val="0"/>
              </a:spcAft>
            </a:pPr>
            <a:endParaRPr lang="en-US" dirty="0">
              <a:solidFill>
                <a:srgbClr val="0070C0"/>
              </a:solidFill>
              <a:latin typeface="Times New Roman" panose="02020603050405020304" pitchFamily="18" charset="0"/>
              <a:ea typeface="Times New Roman" panose="02020603050405020304" pitchFamily="18" charset="0"/>
              <a:cs typeface="+mj-cs"/>
            </a:endParaRPr>
          </a:p>
          <a:p>
            <a:pPr marL="1845310" indent="-1600200" algn="justLow" rtl="1">
              <a:spcAft>
                <a:spcPts val="0"/>
              </a:spcAft>
            </a:pPr>
            <a:r>
              <a:rPr lang="ar-IQ" sz="1600" dirty="0">
                <a:latin typeface="Times New Roman" panose="02020603050405020304" pitchFamily="18" charset="0"/>
                <a:ea typeface="Times New Roman" panose="02020603050405020304" pitchFamily="18" charset="0"/>
                <a:cs typeface="+mj-cs"/>
              </a:rPr>
              <a:t>1. </a:t>
            </a:r>
            <a:r>
              <a:rPr lang="ar-IQ" sz="1600" b="1" u="sng" dirty="0">
                <a:solidFill>
                  <a:schemeClr val="accent2">
                    <a:lumMod val="75000"/>
                  </a:schemeClr>
                </a:solidFill>
                <a:latin typeface="Times New Roman" panose="02020603050405020304" pitchFamily="18" charset="0"/>
                <a:ea typeface="Times New Roman" panose="02020603050405020304" pitchFamily="18" charset="0"/>
                <a:cs typeface="+mj-cs"/>
              </a:rPr>
              <a:t>الطريقة الإخبارية</a:t>
            </a:r>
            <a:r>
              <a:rPr lang="ar-IQ" sz="1600" dirty="0">
                <a:solidFill>
                  <a:schemeClr val="accent2">
                    <a:lumMod val="75000"/>
                  </a:schemeClr>
                </a:solidFill>
                <a:latin typeface="Times New Roman" panose="02020603050405020304" pitchFamily="18" charset="0"/>
                <a:ea typeface="Times New Roman" panose="02020603050405020304" pitchFamily="18" charset="0"/>
                <a:cs typeface="+mj-cs"/>
              </a:rPr>
              <a:t>: </a:t>
            </a:r>
            <a:r>
              <a:rPr lang="ar-IQ" sz="1600" dirty="0">
                <a:latin typeface="Times New Roman" panose="02020603050405020304" pitchFamily="18" charset="0"/>
                <a:ea typeface="Times New Roman" panose="02020603050405020304" pitchFamily="18" charset="0"/>
                <a:cs typeface="+mj-cs"/>
              </a:rPr>
              <a:t>تُصاغ الأهداف في هذه الطريقة على شكل جُملة إخبارية (مُثبتة) . وتكون بالصيغة الآتيــة:</a:t>
            </a:r>
            <a:endParaRPr lang="en-US" sz="1600" dirty="0">
              <a:latin typeface="Times New Roman" panose="02020603050405020304" pitchFamily="18" charset="0"/>
              <a:ea typeface="Times New Roman" panose="02020603050405020304" pitchFamily="18" charset="0"/>
              <a:cs typeface="+mj-cs"/>
            </a:endParaRPr>
          </a:p>
          <a:p>
            <a:pPr lvl="0" algn="justLow" rtl="1">
              <a:spcAft>
                <a:spcPts val="0"/>
              </a:spcAft>
              <a:tabLst>
                <a:tab pos="473710" algn="l"/>
              </a:tabLst>
            </a:pPr>
            <a:r>
              <a:rPr lang="en-US" sz="1600" dirty="0" smtClean="0">
                <a:latin typeface="Times New Roman" panose="02020603050405020304" pitchFamily="18" charset="0"/>
                <a:ea typeface="Times New Roman" panose="02020603050405020304" pitchFamily="18" charset="0"/>
                <a:cs typeface="+mj-cs"/>
              </a:rPr>
              <a:t>     </a:t>
            </a:r>
            <a:r>
              <a:rPr lang="ar-IQ" sz="1600" dirty="0" smtClean="0">
                <a:latin typeface="Times New Roman" panose="02020603050405020304" pitchFamily="18" charset="0"/>
                <a:ea typeface="Times New Roman" panose="02020603050405020304" pitchFamily="18" charset="0"/>
                <a:cs typeface="+mj-cs"/>
              </a:rPr>
              <a:t>يهدف </a:t>
            </a:r>
            <a:r>
              <a:rPr lang="ar-IQ" sz="1600" dirty="0">
                <a:latin typeface="Times New Roman" panose="02020603050405020304" pitchFamily="18" charset="0"/>
                <a:ea typeface="Times New Roman" panose="02020603050405020304" pitchFamily="18" charset="0"/>
                <a:cs typeface="+mj-cs"/>
              </a:rPr>
              <a:t>البحث إلى:</a:t>
            </a:r>
            <a:endParaRPr lang="en-US" sz="1600" dirty="0">
              <a:latin typeface="Times New Roman" panose="02020603050405020304" pitchFamily="18" charset="0"/>
              <a:ea typeface="Times New Roman" panose="02020603050405020304" pitchFamily="18" charset="0"/>
              <a:cs typeface="+mj-cs"/>
            </a:endParaRPr>
          </a:p>
          <a:p>
            <a:pPr marL="1845310" indent="-1143000" algn="justLow" rtl="1">
              <a:spcAft>
                <a:spcPts val="0"/>
              </a:spcAft>
            </a:pPr>
            <a:r>
              <a:rPr lang="ar-IQ" sz="1600" dirty="0">
                <a:latin typeface="Times New Roman" panose="02020603050405020304" pitchFamily="18" charset="0"/>
                <a:ea typeface="Times New Roman" panose="02020603050405020304" pitchFamily="18" charset="0"/>
                <a:cs typeface="+mj-cs"/>
              </a:rPr>
              <a:t>            أ. التعرّف على  -------------</a:t>
            </a:r>
            <a:endParaRPr lang="en-US" sz="1600" dirty="0">
              <a:latin typeface="Times New Roman" panose="02020603050405020304" pitchFamily="18" charset="0"/>
              <a:ea typeface="Times New Roman" panose="02020603050405020304" pitchFamily="18" charset="0"/>
              <a:cs typeface="+mj-cs"/>
            </a:endParaRPr>
          </a:p>
          <a:p>
            <a:pPr marL="1845310" indent="-1143000" algn="justLow" rtl="1">
              <a:spcAft>
                <a:spcPts val="0"/>
              </a:spcAft>
            </a:pPr>
            <a:r>
              <a:rPr lang="ar-IQ" sz="1600" dirty="0">
                <a:latin typeface="Times New Roman" panose="02020603050405020304" pitchFamily="18" charset="0"/>
                <a:ea typeface="Times New Roman" panose="02020603050405020304" pitchFamily="18" charset="0"/>
                <a:cs typeface="+mj-cs"/>
              </a:rPr>
              <a:t>           ب. الكشف عن  ------------- </a:t>
            </a:r>
            <a:endParaRPr lang="en-US" sz="1600" dirty="0">
              <a:latin typeface="Times New Roman" panose="02020603050405020304" pitchFamily="18" charset="0"/>
              <a:ea typeface="Times New Roman" panose="02020603050405020304" pitchFamily="18" charset="0"/>
              <a:cs typeface="+mj-cs"/>
            </a:endParaRPr>
          </a:p>
          <a:p>
            <a:pPr algn="r"/>
            <a:r>
              <a:rPr lang="ar-IQ" sz="1600" dirty="0">
                <a:latin typeface="Times New Roman" panose="02020603050405020304" pitchFamily="18" charset="0"/>
                <a:ea typeface="Times New Roman" panose="02020603050405020304" pitchFamily="18" charset="0"/>
                <a:cs typeface="+mj-cs"/>
              </a:rPr>
              <a:t>       </a:t>
            </a:r>
            <a:r>
              <a:rPr lang="ar-IQ" sz="1600" dirty="0" smtClean="0">
                <a:latin typeface="Times New Roman" panose="02020603050405020304" pitchFamily="18" charset="0"/>
                <a:ea typeface="Times New Roman" panose="02020603050405020304" pitchFamily="18" charset="0"/>
                <a:cs typeface="+mj-cs"/>
              </a:rPr>
              <a:t>                </a:t>
            </a:r>
            <a:r>
              <a:rPr lang="ar-IQ" sz="1600" dirty="0">
                <a:latin typeface="Times New Roman" panose="02020603050405020304" pitchFamily="18" charset="0"/>
                <a:ea typeface="Times New Roman" panose="02020603050405020304" pitchFamily="18" charset="0"/>
                <a:cs typeface="+mj-cs"/>
              </a:rPr>
              <a:t>ج. التوصّل إلى   -------------</a:t>
            </a:r>
            <a:endParaRPr lang="en-US" sz="1600" dirty="0">
              <a:effectLst/>
              <a:latin typeface="Times New Roman" panose="02020603050405020304" pitchFamily="18" charset="0"/>
              <a:ea typeface="Times New Roman" panose="02020603050405020304" pitchFamily="18" charset="0"/>
              <a:cs typeface="+mj-cs"/>
            </a:endParaRPr>
          </a:p>
        </p:txBody>
      </p:sp>
    </p:spTree>
    <p:extLst>
      <p:ext uri="{BB962C8B-B14F-4D97-AF65-F5344CB8AC3E}">
        <p14:creationId xmlns:p14="http://schemas.microsoft.com/office/powerpoint/2010/main" val="240917495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30000">
        <p15:prstTrans prst="fracture"/>
      </p:transition>
    </mc:Choice>
    <mc:Fallback>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6172" y="1111528"/>
            <a:ext cx="9601196" cy="1303867"/>
          </a:xfrm>
        </p:spPr>
        <p:txBody>
          <a:bodyPr>
            <a:noAutofit/>
          </a:bodyPr>
          <a:lstStyle/>
          <a:p>
            <a:pPr algn="r" rtl="1">
              <a:spcAft>
                <a:spcPts val="0"/>
              </a:spcAft>
            </a:pPr>
            <a:r>
              <a:rPr lang="ar-IQ" sz="2000" u="dotted" dirty="0" smtClean="0">
                <a:latin typeface="Times New Roman" panose="02020603050405020304" pitchFamily="18" charset="0"/>
                <a:ea typeface="Times New Roman" panose="02020603050405020304" pitchFamily="18" charset="0"/>
                <a:cs typeface="Simplified Arabic" panose="02020603050405020304" pitchFamily="18" charset="-78"/>
              </a:rPr>
              <a:t>                 </a:t>
            </a:r>
            <a:r>
              <a:rPr lang="ar-IQ" sz="2000" b="1" u="dotted" dirty="0" smtClean="0">
                <a:solidFill>
                  <a:schemeClr val="tx1"/>
                </a:solidFill>
                <a:latin typeface="Times New Roman" panose="02020603050405020304" pitchFamily="18" charset="0"/>
                <a:ea typeface="Times New Roman" panose="02020603050405020304" pitchFamily="18" charset="0"/>
              </a:rPr>
              <a:t>مثـال</a:t>
            </a:r>
            <a:r>
              <a:rPr lang="ar-IQ" sz="2000" b="1" dirty="0">
                <a:solidFill>
                  <a:schemeClr val="tx1"/>
                </a:solidFill>
                <a:latin typeface="Times New Roman" panose="02020603050405020304" pitchFamily="18" charset="0"/>
                <a:ea typeface="Times New Roman" panose="02020603050405020304" pitchFamily="18" charset="0"/>
              </a:rPr>
              <a:t>:</a:t>
            </a:r>
            <a:r>
              <a:rPr lang="en-US" sz="1600" dirty="0">
                <a:solidFill>
                  <a:srgbClr val="FF0000"/>
                </a:solidFill>
                <a:latin typeface="Times New Roman" panose="02020603050405020304" pitchFamily="18" charset="0"/>
                <a:ea typeface="Times New Roman" panose="02020603050405020304" pitchFamily="18" charset="0"/>
              </a:rPr>
              <a:t/>
            </a:r>
            <a:br>
              <a:rPr lang="en-US" sz="1600" dirty="0">
                <a:solidFill>
                  <a:srgbClr val="FF0000"/>
                </a:solidFill>
                <a:latin typeface="Times New Roman" panose="02020603050405020304" pitchFamily="18" charset="0"/>
                <a:ea typeface="Times New Roman" panose="02020603050405020304" pitchFamily="18" charset="0"/>
              </a:rPr>
            </a:br>
            <a:r>
              <a:rPr lang="ar-IQ" sz="1600" dirty="0" smtClean="0">
                <a:solidFill>
                  <a:srgbClr val="FF0000"/>
                </a:solidFill>
                <a:latin typeface="Times New Roman" panose="02020603050405020304" pitchFamily="18" charset="0"/>
                <a:ea typeface="Times New Roman" panose="02020603050405020304" pitchFamily="18" charset="0"/>
              </a:rPr>
              <a:t>                                </a:t>
            </a:r>
            <a:r>
              <a:rPr lang="ar-IQ" sz="2000" b="1" dirty="0" smtClean="0">
                <a:solidFill>
                  <a:srgbClr val="FF0000"/>
                </a:solidFill>
                <a:latin typeface="Times New Roman" panose="02020603050405020304" pitchFamily="18" charset="0"/>
                <a:ea typeface="Times New Roman" panose="02020603050405020304" pitchFamily="18" charset="0"/>
              </a:rPr>
              <a:t>الصعوبات </a:t>
            </a:r>
            <a:r>
              <a:rPr lang="ar-IQ" sz="2000" b="1" dirty="0">
                <a:solidFill>
                  <a:srgbClr val="FF0000"/>
                </a:solidFill>
                <a:latin typeface="Times New Roman" panose="02020603050405020304" pitchFamily="18" charset="0"/>
                <a:ea typeface="Times New Roman" panose="02020603050405020304" pitchFamily="18" charset="0"/>
              </a:rPr>
              <a:t>التي يواجهها طلبة التربية الفنية في المواد العملية</a:t>
            </a:r>
            <a:endParaRPr lang="en-US" sz="2000" b="1" dirty="0">
              <a:solidFill>
                <a:srgbClr val="FF0000"/>
              </a:solidFill>
            </a:endParaRPr>
          </a:p>
        </p:txBody>
      </p:sp>
      <p:sp>
        <p:nvSpPr>
          <p:cNvPr id="3" name="Content Placeholder 2"/>
          <p:cNvSpPr>
            <a:spLocks noGrp="1"/>
          </p:cNvSpPr>
          <p:nvPr>
            <p:ph idx="1"/>
          </p:nvPr>
        </p:nvSpPr>
        <p:spPr>
          <a:xfrm>
            <a:off x="1295401" y="2556932"/>
            <a:ext cx="9601196" cy="3478108"/>
          </a:xfrm>
        </p:spPr>
        <p:txBody>
          <a:bodyPr>
            <a:normAutofit lnSpcReduction="10000"/>
          </a:bodyPr>
          <a:lstStyle/>
          <a:p>
            <a:pPr marL="0" indent="0" algn="justLow" rtl="1">
              <a:spcAft>
                <a:spcPts val="0"/>
              </a:spcAft>
              <a:buNone/>
            </a:pPr>
            <a:r>
              <a:rPr lang="ar-IQ" sz="1800" b="1" u="sng" dirty="0" smtClean="0">
                <a:solidFill>
                  <a:srgbClr val="0070C0"/>
                </a:solidFill>
                <a:latin typeface="Times New Roman" panose="02020603050405020304" pitchFamily="18" charset="0"/>
                <a:ea typeface="Times New Roman" panose="02020603050405020304" pitchFamily="18" charset="0"/>
                <a:cs typeface="+mj-cs"/>
              </a:rPr>
              <a:t>صياغة </a:t>
            </a:r>
            <a:r>
              <a:rPr lang="ar-IQ" sz="1800" b="1" u="sng" dirty="0">
                <a:solidFill>
                  <a:srgbClr val="0070C0"/>
                </a:solidFill>
                <a:latin typeface="Times New Roman" panose="02020603050405020304" pitchFamily="18" charset="0"/>
                <a:ea typeface="Times New Roman" panose="02020603050405020304" pitchFamily="18" charset="0"/>
                <a:cs typeface="+mj-cs"/>
              </a:rPr>
              <a:t>الهدف:</a:t>
            </a:r>
            <a:endParaRPr lang="en-US" sz="1800" b="1" dirty="0">
              <a:solidFill>
                <a:srgbClr val="0070C0"/>
              </a:solidFill>
              <a:latin typeface="Times New Roman" panose="02020603050405020304" pitchFamily="18" charset="0"/>
              <a:ea typeface="Times New Roman" panose="02020603050405020304" pitchFamily="18" charset="0"/>
              <a:cs typeface="+mj-cs"/>
            </a:endParaRPr>
          </a:p>
          <a:p>
            <a:pPr marL="0" indent="0" algn="justLow" rtl="1">
              <a:spcAft>
                <a:spcPts val="0"/>
              </a:spcAft>
              <a:buNone/>
            </a:pPr>
            <a:r>
              <a:rPr lang="ar-IQ" sz="1600" dirty="0">
                <a:latin typeface="Times New Roman" panose="02020603050405020304" pitchFamily="18" charset="0"/>
                <a:ea typeface="Times New Roman" panose="02020603050405020304" pitchFamily="18" charset="0"/>
                <a:cs typeface="+mj-cs"/>
              </a:rPr>
              <a:t>يهدف البحث إلى التعرّف على الصعوبات التي يواجهها طلبة التربية الفنية في المواد الدراسية</a:t>
            </a:r>
            <a:endParaRPr lang="en-US" sz="1600" dirty="0">
              <a:latin typeface="Times New Roman" panose="02020603050405020304" pitchFamily="18" charset="0"/>
              <a:ea typeface="Times New Roman" panose="02020603050405020304" pitchFamily="18" charset="0"/>
              <a:cs typeface="+mj-cs"/>
            </a:endParaRPr>
          </a:p>
          <a:p>
            <a:pPr marL="0" indent="0" algn="justLow" rtl="1">
              <a:spcAft>
                <a:spcPts val="0"/>
              </a:spcAft>
              <a:buNone/>
            </a:pPr>
            <a:r>
              <a:rPr lang="ar-IQ" sz="1600" u="dotted" dirty="0" smtClean="0">
                <a:latin typeface="Times New Roman" panose="02020603050405020304" pitchFamily="18" charset="0"/>
                <a:ea typeface="Times New Roman" panose="02020603050405020304" pitchFamily="18" charset="0"/>
                <a:cs typeface="+mj-cs"/>
              </a:rPr>
              <a:t>مثال </a:t>
            </a:r>
            <a:r>
              <a:rPr lang="ar-IQ" sz="1600" u="dotted" dirty="0">
                <a:latin typeface="Times New Roman" panose="02020603050405020304" pitchFamily="18" charset="0"/>
                <a:ea typeface="Times New Roman" panose="02020603050405020304" pitchFamily="18" charset="0"/>
                <a:cs typeface="+mj-cs"/>
              </a:rPr>
              <a:t>آخـر: </a:t>
            </a:r>
            <a:endParaRPr lang="en-US" sz="1600" dirty="0">
              <a:latin typeface="Times New Roman" panose="02020603050405020304" pitchFamily="18" charset="0"/>
              <a:ea typeface="Times New Roman" panose="02020603050405020304" pitchFamily="18" charset="0"/>
              <a:cs typeface="+mj-cs"/>
            </a:endParaRPr>
          </a:p>
          <a:p>
            <a:pPr marL="0" indent="0" algn="justLow" rtl="1">
              <a:spcAft>
                <a:spcPts val="0"/>
              </a:spcAft>
              <a:buNone/>
            </a:pPr>
            <a:r>
              <a:rPr lang="ar-IQ" sz="1600" dirty="0">
                <a:solidFill>
                  <a:srgbClr val="FF0000"/>
                </a:solidFill>
                <a:latin typeface="Times New Roman" panose="02020603050405020304" pitchFamily="18" charset="0"/>
                <a:ea typeface="Times New Roman" panose="02020603050405020304" pitchFamily="18" charset="0"/>
                <a:cs typeface="+mj-cs"/>
              </a:rPr>
              <a:t>	      </a:t>
            </a:r>
            <a:r>
              <a:rPr lang="ar-IQ" sz="1600" b="1" dirty="0">
                <a:solidFill>
                  <a:srgbClr val="FF0000"/>
                </a:solidFill>
                <a:latin typeface="Times New Roman" panose="02020603050405020304" pitchFamily="18" charset="0"/>
                <a:ea typeface="Times New Roman" panose="02020603050405020304" pitchFamily="18" charset="0"/>
                <a:cs typeface="+mj-cs"/>
              </a:rPr>
              <a:t>دلالات اللون في أعمال الفنان</a:t>
            </a:r>
            <a:r>
              <a:rPr lang="ar-IQ" sz="1600" dirty="0">
                <a:solidFill>
                  <a:srgbClr val="FF0000"/>
                </a:solidFill>
                <a:latin typeface="Times New Roman" panose="02020603050405020304" pitchFamily="18" charset="0"/>
                <a:ea typeface="Times New Roman" panose="02020603050405020304" pitchFamily="18" charset="0"/>
                <a:cs typeface="+mj-cs"/>
              </a:rPr>
              <a:t> </a:t>
            </a:r>
            <a:r>
              <a:rPr lang="ar-IQ" sz="1600" b="1" dirty="0">
                <a:solidFill>
                  <a:srgbClr val="FF0000"/>
                </a:solidFill>
                <a:latin typeface="Times New Roman" panose="02020603050405020304" pitchFamily="18" charset="0"/>
                <a:ea typeface="Times New Roman" panose="02020603050405020304" pitchFamily="18" charset="0"/>
                <a:cs typeface="+mj-cs"/>
              </a:rPr>
              <a:t>فائق حسن</a:t>
            </a:r>
            <a:endParaRPr lang="en-US" sz="1600" dirty="0">
              <a:solidFill>
                <a:srgbClr val="FF0000"/>
              </a:solidFill>
              <a:latin typeface="Times New Roman" panose="02020603050405020304" pitchFamily="18" charset="0"/>
              <a:ea typeface="Times New Roman" panose="02020603050405020304" pitchFamily="18" charset="0"/>
              <a:cs typeface="+mj-cs"/>
            </a:endParaRPr>
          </a:p>
          <a:p>
            <a:pPr marL="0" indent="0" algn="justLow" rtl="1">
              <a:spcAft>
                <a:spcPts val="0"/>
              </a:spcAft>
              <a:buNone/>
            </a:pPr>
            <a:r>
              <a:rPr lang="ar-IQ" sz="1800" b="1" u="sng" dirty="0" smtClean="0">
                <a:solidFill>
                  <a:srgbClr val="0070C0"/>
                </a:solidFill>
                <a:latin typeface="Times New Roman" panose="02020603050405020304" pitchFamily="18" charset="0"/>
                <a:ea typeface="Times New Roman" panose="02020603050405020304" pitchFamily="18" charset="0"/>
                <a:cs typeface="+mj-cs"/>
              </a:rPr>
              <a:t>صياغة </a:t>
            </a:r>
            <a:r>
              <a:rPr lang="ar-IQ" sz="1800" b="1" u="sng" dirty="0">
                <a:solidFill>
                  <a:srgbClr val="0070C0"/>
                </a:solidFill>
                <a:latin typeface="Times New Roman" panose="02020603050405020304" pitchFamily="18" charset="0"/>
                <a:ea typeface="Times New Roman" panose="02020603050405020304" pitchFamily="18" charset="0"/>
                <a:cs typeface="+mj-cs"/>
              </a:rPr>
              <a:t>الهـدف:</a:t>
            </a:r>
            <a:endParaRPr lang="en-US" sz="1800" b="1" dirty="0">
              <a:solidFill>
                <a:srgbClr val="0070C0"/>
              </a:solidFill>
              <a:latin typeface="Times New Roman" panose="02020603050405020304" pitchFamily="18" charset="0"/>
              <a:ea typeface="Times New Roman" panose="02020603050405020304" pitchFamily="18" charset="0"/>
              <a:cs typeface="+mj-cs"/>
            </a:endParaRPr>
          </a:p>
          <a:p>
            <a:pPr marL="0" indent="0" algn="justLow" rtl="1">
              <a:spcAft>
                <a:spcPts val="0"/>
              </a:spcAft>
              <a:buNone/>
            </a:pPr>
            <a:r>
              <a:rPr lang="ar-IQ" sz="1600" b="1" dirty="0">
                <a:latin typeface="Times New Roman" panose="02020603050405020304" pitchFamily="18" charset="0"/>
                <a:ea typeface="Times New Roman" panose="02020603050405020304" pitchFamily="18" charset="0"/>
                <a:cs typeface="+mj-cs"/>
              </a:rPr>
              <a:t>	</a:t>
            </a:r>
            <a:r>
              <a:rPr lang="ar-IQ" sz="1600" b="1" dirty="0">
                <a:solidFill>
                  <a:srgbClr val="FF0000"/>
                </a:solidFill>
                <a:latin typeface="Times New Roman" panose="02020603050405020304" pitchFamily="18" charset="0"/>
                <a:ea typeface="Times New Roman" panose="02020603050405020304" pitchFamily="18" charset="0"/>
                <a:cs typeface="+mj-cs"/>
              </a:rPr>
              <a:t>يهدف البحث إلى الكشف عن دلالات اللون في أعمال الفنان فائق حسن</a:t>
            </a:r>
            <a:endParaRPr lang="en-US" sz="1600" b="1" dirty="0">
              <a:solidFill>
                <a:srgbClr val="FF0000"/>
              </a:solidFill>
              <a:latin typeface="Times New Roman" panose="02020603050405020304" pitchFamily="18" charset="0"/>
              <a:ea typeface="Times New Roman" panose="02020603050405020304" pitchFamily="18" charset="0"/>
              <a:cs typeface="+mj-cs"/>
            </a:endParaRPr>
          </a:p>
          <a:p>
            <a:pPr marL="0" indent="0" algn="justLow" rtl="1">
              <a:spcAft>
                <a:spcPts val="0"/>
              </a:spcAft>
              <a:buNone/>
            </a:pPr>
            <a:r>
              <a:rPr lang="ar-IQ" sz="1600" dirty="0">
                <a:latin typeface="Times New Roman" panose="02020603050405020304" pitchFamily="18" charset="0"/>
                <a:ea typeface="Times New Roman" panose="02020603050405020304" pitchFamily="18" charset="0"/>
                <a:cs typeface="+mj-cs"/>
              </a:rPr>
              <a:t> </a:t>
            </a:r>
            <a:endParaRPr lang="en-US" sz="1600" dirty="0">
              <a:latin typeface="Times New Roman" panose="02020603050405020304" pitchFamily="18" charset="0"/>
              <a:ea typeface="Times New Roman" panose="02020603050405020304" pitchFamily="18" charset="0"/>
              <a:cs typeface="+mj-cs"/>
            </a:endParaRPr>
          </a:p>
          <a:p>
            <a:pPr marL="0" indent="0" algn="justLow" rtl="1">
              <a:spcAft>
                <a:spcPts val="0"/>
              </a:spcAft>
              <a:buNone/>
            </a:pPr>
            <a:r>
              <a:rPr lang="ar-IQ" sz="1800" dirty="0" smtClean="0">
                <a:solidFill>
                  <a:schemeClr val="accent2">
                    <a:lumMod val="75000"/>
                  </a:schemeClr>
                </a:solidFill>
                <a:latin typeface="Times New Roman" panose="02020603050405020304" pitchFamily="18" charset="0"/>
                <a:ea typeface="Times New Roman" panose="02020603050405020304" pitchFamily="18" charset="0"/>
                <a:cs typeface="+mj-cs"/>
              </a:rPr>
              <a:t>2. </a:t>
            </a:r>
            <a:r>
              <a:rPr lang="ar-IQ" sz="2000" b="1" u="sng" dirty="0">
                <a:solidFill>
                  <a:schemeClr val="accent2">
                    <a:lumMod val="75000"/>
                  </a:schemeClr>
                </a:solidFill>
                <a:latin typeface="Times New Roman" panose="02020603050405020304" pitchFamily="18" charset="0"/>
                <a:ea typeface="Times New Roman" panose="02020603050405020304" pitchFamily="18" charset="0"/>
                <a:cs typeface="+mj-cs"/>
              </a:rPr>
              <a:t>الطريقة الاستفهامية</a:t>
            </a:r>
            <a:r>
              <a:rPr lang="ar-IQ" sz="1800" dirty="0">
                <a:solidFill>
                  <a:schemeClr val="accent2">
                    <a:lumMod val="75000"/>
                  </a:schemeClr>
                </a:solidFill>
                <a:latin typeface="Times New Roman" panose="02020603050405020304" pitchFamily="18" charset="0"/>
                <a:ea typeface="Times New Roman" panose="02020603050405020304" pitchFamily="18" charset="0"/>
                <a:cs typeface="+mj-cs"/>
              </a:rPr>
              <a:t>: </a:t>
            </a:r>
            <a:r>
              <a:rPr lang="ar-IQ" sz="1600" dirty="0">
                <a:latin typeface="Times New Roman" panose="02020603050405020304" pitchFamily="18" charset="0"/>
                <a:ea typeface="Times New Roman" panose="02020603050405020304" pitchFamily="18" charset="0"/>
                <a:cs typeface="+mj-cs"/>
              </a:rPr>
              <a:t>تصاغ الأهداف في هذه الطريقة على شكل أسئلة فتكون نتائج البحث كحل أو  إجابة عن تلك الأسئلة وتكون صياغتها بالشكل الآتــــي:</a:t>
            </a:r>
            <a:endParaRPr lang="en-US" sz="1600" dirty="0">
              <a:latin typeface="Times New Roman" panose="02020603050405020304" pitchFamily="18" charset="0"/>
              <a:ea typeface="Times New Roman" panose="02020603050405020304" pitchFamily="18" charset="0"/>
              <a:cs typeface="+mj-cs"/>
            </a:endParaRPr>
          </a:p>
          <a:p>
            <a:pPr marL="0" lvl="0" indent="0" algn="justLow" rtl="1">
              <a:spcAft>
                <a:spcPts val="0"/>
              </a:spcAft>
              <a:buNone/>
              <a:tabLst>
                <a:tab pos="698500" algn="l"/>
              </a:tabLst>
            </a:pPr>
            <a:r>
              <a:rPr lang="ar-IQ" sz="1600" b="1" dirty="0" smtClean="0">
                <a:solidFill>
                  <a:srgbClr val="FF0000"/>
                </a:solidFill>
                <a:latin typeface="Times New Roman" panose="02020603050405020304" pitchFamily="18" charset="0"/>
                <a:ea typeface="Times New Roman" panose="02020603050405020304" pitchFamily="18" charset="0"/>
                <a:cs typeface="+mj-cs"/>
              </a:rPr>
              <a:t>     يهدف </a:t>
            </a:r>
            <a:r>
              <a:rPr lang="ar-IQ" sz="1600" b="1" dirty="0">
                <a:solidFill>
                  <a:srgbClr val="FF0000"/>
                </a:solidFill>
                <a:latin typeface="Times New Roman" panose="02020603050405020304" pitchFamily="18" charset="0"/>
                <a:ea typeface="Times New Roman" panose="02020603050405020304" pitchFamily="18" charset="0"/>
                <a:cs typeface="+mj-cs"/>
              </a:rPr>
              <a:t>البحث إلى  الإجابة عن السؤال الآتي:</a:t>
            </a:r>
            <a:endParaRPr lang="en-US" sz="1600" dirty="0">
              <a:solidFill>
                <a:srgbClr val="FF0000"/>
              </a:solidFill>
              <a:latin typeface="Times New Roman" panose="02020603050405020304" pitchFamily="18" charset="0"/>
              <a:ea typeface="Times New Roman" panose="02020603050405020304" pitchFamily="18" charset="0"/>
              <a:cs typeface="+mj-cs"/>
            </a:endParaRPr>
          </a:p>
          <a:p>
            <a:pPr marL="342900" lvl="0" indent="-342900" algn="justLow" rtl="1">
              <a:spcAft>
                <a:spcPts val="0"/>
              </a:spcAft>
              <a:buFont typeface="Symbol" panose="05050102010706020507" pitchFamily="18" charset="2"/>
              <a:buChar char=""/>
              <a:tabLst>
                <a:tab pos="698500" algn="l"/>
              </a:tabLst>
            </a:pPr>
            <a:r>
              <a:rPr lang="ar-IQ" sz="1600" dirty="0">
                <a:latin typeface="Times New Roman" panose="02020603050405020304" pitchFamily="18" charset="0"/>
                <a:ea typeface="Times New Roman" panose="02020603050405020304" pitchFamily="18" charset="0"/>
                <a:cs typeface="+mj-cs"/>
              </a:rPr>
              <a:t>ما </a:t>
            </a:r>
            <a:r>
              <a:rPr lang="ar-IQ" sz="1600" dirty="0" smtClean="0">
                <a:latin typeface="Times New Roman" panose="02020603050405020304" pitchFamily="18" charset="0"/>
                <a:ea typeface="Times New Roman" panose="02020603050405020304" pitchFamily="18" charset="0"/>
                <a:cs typeface="+mj-cs"/>
              </a:rPr>
              <a:t>الصعوبات </a:t>
            </a:r>
            <a:r>
              <a:rPr lang="ar-IQ" sz="1600" dirty="0">
                <a:latin typeface="Times New Roman" panose="02020603050405020304" pitchFamily="18" charset="0"/>
                <a:ea typeface="Times New Roman" panose="02020603050405020304" pitchFamily="18" charset="0"/>
                <a:cs typeface="+mj-cs"/>
              </a:rPr>
              <a:t>التي يواجهها طلبة التربية الفنية في المواد الدراسية ؟</a:t>
            </a:r>
            <a:endParaRPr lang="en-US" sz="1600" dirty="0">
              <a:latin typeface="Times New Roman" panose="02020603050405020304" pitchFamily="18" charset="0"/>
              <a:ea typeface="Times New Roman" panose="02020603050405020304" pitchFamily="18" charset="0"/>
              <a:cs typeface="+mj-cs"/>
            </a:endParaRPr>
          </a:p>
          <a:p>
            <a:pPr marL="342900" lvl="0" indent="-342900" algn="justLow" rtl="1">
              <a:spcAft>
                <a:spcPts val="0"/>
              </a:spcAft>
              <a:buFont typeface="Symbol" panose="05050102010706020507" pitchFamily="18" charset="2"/>
              <a:buChar char=""/>
              <a:tabLst>
                <a:tab pos="698500" algn="l"/>
              </a:tabLst>
            </a:pPr>
            <a:r>
              <a:rPr lang="ar-IQ" sz="1600" dirty="0">
                <a:latin typeface="Times New Roman" panose="02020603050405020304" pitchFamily="18" charset="0"/>
                <a:ea typeface="Times New Roman" panose="02020603050405020304" pitchFamily="18" charset="0"/>
                <a:cs typeface="+mj-cs"/>
              </a:rPr>
              <a:t>ما هي دلالات اللون في أعمال الفنان فائق حسن؟</a:t>
            </a:r>
            <a:endParaRPr lang="en-US" sz="1600" dirty="0">
              <a:latin typeface="Times New Roman" panose="02020603050405020304" pitchFamily="18" charset="0"/>
              <a:ea typeface="Times New Roman" panose="02020603050405020304" pitchFamily="18" charset="0"/>
              <a:cs typeface="+mj-cs"/>
            </a:endParaRPr>
          </a:p>
          <a:p>
            <a:pPr algn="r"/>
            <a:endParaRPr lang="en-US" sz="1600" dirty="0"/>
          </a:p>
        </p:txBody>
      </p:sp>
      <p:sp>
        <p:nvSpPr>
          <p:cNvPr id="7" name="Curved Left Arrow 6"/>
          <p:cNvSpPr/>
          <p:nvPr/>
        </p:nvSpPr>
        <p:spPr>
          <a:xfrm>
            <a:off x="9894498" y="1111528"/>
            <a:ext cx="629729" cy="776378"/>
          </a:xfrm>
          <a:prstGeom prst="curved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31681777"/>
      </p:ext>
    </p:extLst>
  </p:cSld>
  <p:clrMapOvr>
    <a:masterClrMapping/>
  </p:clrMapOvr>
  <mc:AlternateContent xmlns:mc="http://schemas.openxmlformats.org/markup-compatibility/2006">
    <mc:Choice xmlns:p14="http://schemas.microsoft.com/office/powerpoint/2010/main" Requires="p14">
      <p:transition spd="slow" p14:dur="3900" advTm="30000">
        <p14:glitter pattern="hexagon"/>
      </p:transition>
    </mc:Choice>
    <mc:Fallback>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1083732"/>
            <a:ext cx="9413238" cy="1303867"/>
          </a:xfrm>
        </p:spPr>
        <p:txBody>
          <a:bodyPr>
            <a:noAutofit/>
          </a:bodyPr>
          <a:lstStyle/>
          <a:p>
            <a:pPr marL="245110" indent="-245110" algn="r" rtl="1">
              <a:spcAft>
                <a:spcPts val="0"/>
              </a:spcAft>
            </a:pPr>
            <a:r>
              <a:rPr lang="ar-IQ" sz="1600" dirty="0">
                <a:latin typeface="Times New Roman" panose="02020603050405020304" pitchFamily="18" charset="0"/>
                <a:ea typeface="Times New Roman" panose="02020603050405020304" pitchFamily="18" charset="0"/>
                <a:cs typeface="+mn-cs"/>
              </a:rPr>
              <a:t>. </a:t>
            </a:r>
            <a:r>
              <a:rPr lang="ar-IQ" sz="1600" b="1" u="sng" dirty="0">
                <a:solidFill>
                  <a:srgbClr val="0070C0"/>
                </a:solidFill>
                <a:latin typeface="Times New Roman" panose="02020603050405020304" pitchFamily="18" charset="0"/>
                <a:ea typeface="Times New Roman" panose="02020603050405020304" pitchFamily="18" charset="0"/>
                <a:cs typeface="+mn-cs"/>
              </a:rPr>
              <a:t>الطريقة الاستفهامية</a:t>
            </a:r>
            <a:r>
              <a:rPr lang="ar-IQ" sz="1600" dirty="0">
                <a:solidFill>
                  <a:srgbClr val="0070C0"/>
                </a:solidFill>
                <a:latin typeface="Times New Roman" panose="02020603050405020304" pitchFamily="18" charset="0"/>
                <a:ea typeface="Times New Roman" panose="02020603050405020304" pitchFamily="18" charset="0"/>
                <a:cs typeface="+mn-cs"/>
              </a:rPr>
              <a:t>: </a:t>
            </a:r>
            <a:r>
              <a:rPr lang="ar-IQ" sz="1600" dirty="0">
                <a:latin typeface="Times New Roman" panose="02020603050405020304" pitchFamily="18" charset="0"/>
                <a:ea typeface="Times New Roman" panose="02020603050405020304" pitchFamily="18" charset="0"/>
                <a:cs typeface="+mn-cs"/>
              </a:rPr>
              <a:t>تصاغ الأهداف في هذه الطريقة على شكل أسئلة فتكون نتائج البحث كحل أو  إجابة عن تلك الأسئلة وتكون صياغتها بالشكل الآتــــي:</a:t>
            </a:r>
            <a:r>
              <a:rPr lang="en-US" sz="1600" dirty="0">
                <a:latin typeface="Times New Roman" panose="02020603050405020304" pitchFamily="18" charset="0"/>
                <a:ea typeface="Times New Roman" panose="02020603050405020304" pitchFamily="18" charset="0"/>
                <a:cs typeface="+mn-cs"/>
              </a:rPr>
              <a:t/>
            </a:r>
            <a:br>
              <a:rPr lang="en-US" sz="1600" dirty="0">
                <a:latin typeface="Times New Roman" panose="02020603050405020304" pitchFamily="18" charset="0"/>
                <a:ea typeface="Times New Roman" panose="02020603050405020304" pitchFamily="18" charset="0"/>
                <a:cs typeface="+mn-cs"/>
              </a:rPr>
            </a:br>
            <a:r>
              <a:rPr lang="ar-IQ" sz="1600" b="1" dirty="0">
                <a:solidFill>
                  <a:srgbClr val="FF0000"/>
                </a:solidFill>
                <a:latin typeface="Times New Roman" panose="02020603050405020304" pitchFamily="18" charset="0"/>
                <a:ea typeface="Times New Roman" panose="02020603050405020304" pitchFamily="18" charset="0"/>
                <a:cs typeface="+mn-cs"/>
              </a:rPr>
              <a:t>يهدف البحث إلى  الإجابة عن السؤال الآتي:</a:t>
            </a:r>
            <a:r>
              <a:rPr lang="en-US" sz="1600" dirty="0">
                <a:latin typeface="Times New Roman" panose="02020603050405020304" pitchFamily="18" charset="0"/>
                <a:ea typeface="Times New Roman" panose="02020603050405020304" pitchFamily="18" charset="0"/>
                <a:cs typeface="+mn-cs"/>
              </a:rPr>
              <a:t/>
            </a:r>
            <a:br>
              <a:rPr lang="en-US" sz="1600" dirty="0">
                <a:latin typeface="Times New Roman" panose="02020603050405020304" pitchFamily="18" charset="0"/>
                <a:ea typeface="Times New Roman" panose="02020603050405020304" pitchFamily="18" charset="0"/>
                <a:cs typeface="+mn-cs"/>
              </a:rPr>
            </a:br>
            <a:r>
              <a:rPr lang="ar-IQ" sz="1600" dirty="0">
                <a:latin typeface="Times New Roman" panose="02020603050405020304" pitchFamily="18" charset="0"/>
                <a:ea typeface="Times New Roman" panose="02020603050405020304" pitchFamily="18" charset="0"/>
                <a:cs typeface="+mn-cs"/>
              </a:rPr>
              <a:t>ما </a:t>
            </a:r>
            <a:r>
              <a:rPr lang="ar-IQ" sz="1600" dirty="0" smtClean="0">
                <a:latin typeface="Times New Roman" panose="02020603050405020304" pitchFamily="18" charset="0"/>
                <a:ea typeface="Times New Roman" panose="02020603050405020304" pitchFamily="18" charset="0"/>
                <a:cs typeface="+mn-cs"/>
              </a:rPr>
              <a:t>الصعوبات </a:t>
            </a:r>
            <a:r>
              <a:rPr lang="ar-IQ" sz="1600" dirty="0">
                <a:latin typeface="Times New Roman" panose="02020603050405020304" pitchFamily="18" charset="0"/>
                <a:ea typeface="Times New Roman" panose="02020603050405020304" pitchFamily="18" charset="0"/>
                <a:cs typeface="+mn-cs"/>
              </a:rPr>
              <a:t>التي يواجهها طلبة التربية الفنية في المواد الدراسية ؟</a:t>
            </a:r>
            <a:r>
              <a:rPr lang="en-US" sz="1600" dirty="0">
                <a:latin typeface="Times New Roman" panose="02020603050405020304" pitchFamily="18" charset="0"/>
                <a:ea typeface="Times New Roman" panose="02020603050405020304" pitchFamily="18" charset="0"/>
                <a:cs typeface="+mn-cs"/>
              </a:rPr>
              <a:t/>
            </a:r>
            <a:br>
              <a:rPr lang="en-US" sz="1600" dirty="0">
                <a:latin typeface="Times New Roman" panose="02020603050405020304" pitchFamily="18" charset="0"/>
                <a:ea typeface="Times New Roman" panose="02020603050405020304" pitchFamily="18" charset="0"/>
                <a:cs typeface="+mn-cs"/>
              </a:rPr>
            </a:br>
            <a:r>
              <a:rPr lang="ar-IQ" sz="1600" dirty="0">
                <a:latin typeface="Times New Roman" panose="02020603050405020304" pitchFamily="18" charset="0"/>
                <a:ea typeface="Times New Roman" panose="02020603050405020304" pitchFamily="18" charset="0"/>
                <a:cs typeface="+mn-cs"/>
              </a:rPr>
              <a:t>ما هي دلالات اللون في أعمال الفنان فائق حسن؟</a:t>
            </a:r>
            <a:r>
              <a:rPr lang="en-US" sz="1600" dirty="0">
                <a:latin typeface="Times New Roman" panose="02020603050405020304" pitchFamily="18" charset="0"/>
                <a:ea typeface="Times New Roman" panose="02020603050405020304" pitchFamily="18" charset="0"/>
                <a:cs typeface="+mn-cs"/>
              </a:rPr>
              <a:t/>
            </a:r>
            <a:br>
              <a:rPr lang="en-US" sz="1600" dirty="0">
                <a:latin typeface="Times New Roman" panose="02020603050405020304" pitchFamily="18" charset="0"/>
                <a:ea typeface="Times New Roman" panose="02020603050405020304" pitchFamily="18" charset="0"/>
                <a:cs typeface="+mn-cs"/>
              </a:rPr>
            </a:br>
            <a:endParaRPr lang="en-US" sz="1600" dirty="0">
              <a:solidFill>
                <a:srgbClr val="0070C0"/>
              </a:solidFill>
              <a:cs typeface="+mn-cs"/>
            </a:endParaRPr>
          </a:p>
        </p:txBody>
      </p:sp>
      <p:sp>
        <p:nvSpPr>
          <p:cNvPr id="6" name="TextBox 5"/>
          <p:cNvSpPr txBox="1"/>
          <p:nvPr/>
        </p:nvSpPr>
        <p:spPr>
          <a:xfrm>
            <a:off x="1295402" y="2428239"/>
            <a:ext cx="9458960" cy="3724096"/>
          </a:xfrm>
          <a:prstGeom prst="rect">
            <a:avLst/>
          </a:prstGeom>
          <a:noFill/>
        </p:spPr>
        <p:txBody>
          <a:bodyPr wrap="square" rtlCol="0">
            <a:spAutoFit/>
          </a:bodyPr>
          <a:lstStyle/>
          <a:p>
            <a:pPr algn="ctr" rtl="1">
              <a:spcAft>
                <a:spcPts val="0"/>
              </a:spcAft>
            </a:pPr>
            <a:r>
              <a:rPr lang="ar-IQ" b="1" u="sng"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فرضيات البحث (</a:t>
            </a:r>
            <a:r>
              <a:rPr lang="en-US" b="1" u="sng"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The Hypothesis</a:t>
            </a:r>
            <a:r>
              <a:rPr lang="ar-IQ" sz="2400" b="1" u="sng"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a:t>
            </a:r>
            <a:endParaRPr lang="en-US" dirty="0">
              <a:solidFill>
                <a:srgbClr val="FF0000"/>
              </a:solidFill>
              <a:latin typeface="Times New Roman" panose="02020603050405020304" pitchFamily="18" charset="0"/>
              <a:ea typeface="Times New Roman" panose="02020603050405020304" pitchFamily="18" charset="0"/>
            </a:endParaRPr>
          </a:p>
          <a:p>
            <a:pPr algn="r"/>
            <a:r>
              <a:rPr lang="ar-IQ" dirty="0">
                <a:latin typeface="Times New Roman" panose="02020603050405020304" pitchFamily="18" charset="0"/>
                <a:ea typeface="Times New Roman" panose="02020603050405020304" pitchFamily="18" charset="0"/>
                <a:cs typeface="Simplified Arabic" panose="02020603050405020304" pitchFamily="18" charset="-78"/>
              </a:rPr>
              <a:t>	</a:t>
            </a:r>
            <a:r>
              <a:rPr lang="ar-IQ" dirty="0" smtClean="0">
                <a:latin typeface="Times New Roman" panose="02020603050405020304" pitchFamily="18" charset="0"/>
                <a:ea typeface="Times New Roman" panose="02020603050405020304" pitchFamily="18" charset="0"/>
                <a:cs typeface="Simplified Arabic" panose="02020603050405020304" pitchFamily="18" charset="-78"/>
              </a:rPr>
              <a:t>  </a:t>
            </a:r>
            <a:r>
              <a:rPr lang="ar-IQ" sz="1600" dirty="0" smtClean="0">
                <a:latin typeface="Times New Roman" panose="02020603050405020304" pitchFamily="18" charset="0"/>
                <a:ea typeface="Times New Roman" panose="02020603050405020304" pitchFamily="18" charset="0"/>
                <a:cs typeface="Simplified Arabic" panose="02020603050405020304" pitchFamily="18" charset="-78"/>
              </a:rPr>
              <a:t>هي </a:t>
            </a:r>
            <a:r>
              <a:rPr lang="ar-IQ" sz="1600" dirty="0">
                <a:latin typeface="Times New Roman" panose="02020603050405020304" pitchFamily="18" charset="0"/>
                <a:ea typeface="Times New Roman" panose="02020603050405020304" pitchFamily="18" charset="0"/>
                <a:cs typeface="Simplified Arabic" panose="02020603050405020304" pitchFamily="18" charset="-78"/>
              </a:rPr>
              <a:t>نتائج متوقعة للمشكلة المُراد </a:t>
            </a:r>
            <a:r>
              <a:rPr lang="ar-IQ" sz="1600" dirty="0" smtClean="0">
                <a:latin typeface="Times New Roman" panose="02020603050405020304" pitchFamily="18" charset="0"/>
                <a:ea typeface="Times New Roman" panose="02020603050405020304" pitchFamily="18" charset="0"/>
                <a:cs typeface="Simplified Arabic" panose="02020603050405020304" pitchFamily="18" charset="-78"/>
              </a:rPr>
              <a:t>بحـثها </a:t>
            </a:r>
            <a:r>
              <a:rPr lang="ar-IQ" sz="1600" dirty="0">
                <a:latin typeface="Times New Roman" panose="02020603050405020304" pitchFamily="18" charset="0"/>
                <a:ea typeface="Times New Roman" panose="02020603050405020304" pitchFamily="18" charset="0"/>
                <a:cs typeface="Simplified Arabic" panose="02020603050405020304" pitchFamily="18" charset="-78"/>
              </a:rPr>
              <a:t>يصيغها الباحث كتخمينات أو </a:t>
            </a:r>
            <a:r>
              <a:rPr lang="ar-IQ" sz="1600" dirty="0" smtClean="0">
                <a:latin typeface="Times New Roman" panose="02020603050405020304" pitchFamily="18" charset="0"/>
                <a:ea typeface="Times New Roman" panose="02020603050405020304" pitchFamily="18" charset="0"/>
                <a:cs typeface="Simplified Arabic" panose="02020603050405020304" pitchFamily="18" charset="-78"/>
              </a:rPr>
              <a:t>إحتـــمالات </a:t>
            </a:r>
            <a:r>
              <a:rPr lang="ar-IQ" sz="1600" dirty="0">
                <a:latin typeface="Times New Roman" panose="02020603050405020304" pitchFamily="18" charset="0"/>
                <a:ea typeface="Times New Roman" panose="02020603050405020304" pitchFamily="18" charset="0"/>
                <a:cs typeface="Simplified Arabic" panose="02020603050405020304" pitchFamily="18" charset="-78"/>
              </a:rPr>
              <a:t>قد يظهر </a:t>
            </a:r>
            <a:r>
              <a:rPr lang="ar-IQ" sz="1600" dirty="0" smtClean="0">
                <a:latin typeface="Times New Roman" panose="02020603050405020304" pitchFamily="18" charset="0"/>
                <a:ea typeface="Times New Roman" panose="02020603050405020304" pitchFamily="18" charset="0"/>
                <a:cs typeface="Simplified Arabic" panose="02020603050405020304" pitchFamily="18" charset="-78"/>
              </a:rPr>
              <a:t>بعـضها في نهاية </a:t>
            </a:r>
            <a:r>
              <a:rPr lang="ar-IQ" sz="1600" dirty="0">
                <a:latin typeface="Times New Roman" panose="02020603050405020304" pitchFamily="18" charset="0"/>
                <a:ea typeface="Times New Roman" panose="02020603050405020304" pitchFamily="18" charset="0"/>
                <a:cs typeface="Simplified Arabic" panose="02020603050405020304" pitchFamily="18" charset="-78"/>
              </a:rPr>
              <a:t>البحث كنتائج أو يظهر معظمها. وتتم صياغتها صياغة دقيقة كي يصل الباحث إلى نتائج دقيقة. إذ تقوم بعض البحوث على أساس إختبار صحة الفرضيات التي يضعها الباحث. إلا أنه ليس كل البحوث تحتاج إلى فرضيات. فبعضها لا يتطلّب ذلك، كالبحث الوصفي الذي يكرّس لوصف ظاهرة معينة. أما عندما يكون الباحث بصدد تفسير ظاهرة ما فتبرز الحاجة الماسة لها. لأن الفرضية هي علاقة بين متغيرات، ولا تُعد الفرضية صحيحة إلا إذا فسّرت العلاقة بين متغيرين بحيث يمكن إعتبار تلك العلاقة والفرضية حل مؤقت للمشكلة قابل للإختبار يستخدمه الباحث كي يصل إلى الحقائق</a:t>
            </a:r>
            <a:r>
              <a:rPr lang="ar-IQ" sz="1600" dirty="0" smtClean="0">
                <a:latin typeface="Times New Roman" panose="02020603050405020304" pitchFamily="18" charset="0"/>
                <a:ea typeface="Times New Roman" panose="02020603050405020304" pitchFamily="18" charset="0"/>
                <a:cs typeface="Simplified Arabic" panose="02020603050405020304" pitchFamily="18" charset="-78"/>
              </a:rPr>
              <a:t>.</a:t>
            </a:r>
          </a:p>
          <a:p>
            <a:pPr marL="342900" lvl="0" indent="-342900" algn="justLow" rtl="1">
              <a:spcAft>
                <a:spcPts val="0"/>
              </a:spcAft>
              <a:buFont typeface="Symbol" panose="05050102010706020507" pitchFamily="18" charset="2"/>
              <a:buChar char=""/>
              <a:tabLst>
                <a:tab pos="130810" algn="l"/>
              </a:tabLst>
            </a:pPr>
            <a:r>
              <a:rPr lang="ar-IQ" sz="1600" b="1" dirty="0" smtClean="0">
                <a:solidFill>
                  <a:srgbClr val="C00000"/>
                </a:solidFill>
                <a:latin typeface="Times New Roman" panose="02020603050405020304" pitchFamily="18" charset="0"/>
                <a:ea typeface="Times New Roman" panose="02020603050405020304" pitchFamily="18" charset="0"/>
                <a:cs typeface="Simplified Arabic" panose="02020603050405020304" pitchFamily="18" charset="-78"/>
              </a:rPr>
              <a:t>تُصاغ الفرضيات بإحدى الصيغتين الآتيتين:</a:t>
            </a:r>
            <a:endParaRPr lang="en-US" sz="1600" dirty="0" smtClean="0">
              <a:solidFill>
                <a:srgbClr val="C00000"/>
              </a:solidFill>
              <a:latin typeface="Times New Roman" panose="02020603050405020304" pitchFamily="18" charset="0"/>
              <a:ea typeface="Times New Roman" panose="02020603050405020304" pitchFamily="18" charset="0"/>
            </a:endParaRPr>
          </a:p>
          <a:p>
            <a:pPr marL="473710" indent="-342900" algn="justLow" rtl="1">
              <a:spcAft>
                <a:spcPts val="0"/>
              </a:spcAft>
              <a:buAutoNum type="arabicPeriod"/>
            </a:pPr>
            <a:r>
              <a:rPr lang="ar-IQ" sz="1600" b="1" dirty="0" smtClean="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صيغة </a:t>
            </a:r>
            <a:r>
              <a:rPr lang="ar-IQ" sz="1600" b="1" dirty="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الإثبـات</a:t>
            </a:r>
            <a:r>
              <a:rPr lang="ar-IQ" sz="1600" dirty="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 </a:t>
            </a:r>
            <a:r>
              <a:rPr lang="ar-IQ" sz="1600" dirty="0">
                <a:latin typeface="Times New Roman" panose="02020603050405020304" pitchFamily="18" charset="0"/>
                <a:ea typeface="Times New Roman" panose="02020603050405020304" pitchFamily="18" charset="0"/>
                <a:cs typeface="Simplified Arabic" panose="02020603050405020304" pitchFamily="18" charset="-78"/>
              </a:rPr>
              <a:t>أي إثبات وجود علاقة بين موضوع وآخر أو حالة وأخرى </a:t>
            </a:r>
            <a:endParaRPr lang="ar-IQ" sz="1600" dirty="0" smtClean="0">
              <a:latin typeface="Times New Roman" panose="02020603050405020304" pitchFamily="18" charset="0"/>
              <a:ea typeface="Times New Roman" panose="02020603050405020304" pitchFamily="18" charset="0"/>
              <a:cs typeface="Simplified Arabic" panose="02020603050405020304" pitchFamily="18" charset="-78"/>
            </a:endParaRPr>
          </a:p>
          <a:p>
            <a:pPr marL="473710" indent="-342900" algn="justLow" rtl="1">
              <a:spcAft>
                <a:spcPts val="0"/>
              </a:spcAft>
              <a:buAutoNum type="arabicPeriod"/>
            </a:pPr>
            <a:endParaRPr lang="en-US" sz="1600" dirty="0">
              <a:latin typeface="Times New Roman" panose="02020603050405020304" pitchFamily="18" charset="0"/>
              <a:ea typeface="Times New Roman" panose="02020603050405020304" pitchFamily="18" charset="0"/>
            </a:endParaRPr>
          </a:p>
          <a:p>
            <a:pPr marL="130810" algn="justLow" rtl="1">
              <a:spcAft>
                <a:spcPts val="0"/>
              </a:spcAft>
            </a:pPr>
            <a:r>
              <a:rPr lang="ar-IQ" sz="1600" dirty="0">
                <a:solidFill>
                  <a:srgbClr val="C00000"/>
                </a:solidFill>
                <a:latin typeface="Times New Roman" panose="02020603050405020304" pitchFamily="18" charset="0"/>
                <a:ea typeface="Times New Roman" panose="02020603050405020304" pitchFamily="18" charset="0"/>
                <a:cs typeface="Simplified Arabic" panose="02020603050405020304" pitchFamily="18" charset="-78"/>
              </a:rPr>
              <a:t>			" </a:t>
            </a:r>
            <a:r>
              <a:rPr lang="ar-IQ" sz="1600" b="1" dirty="0">
                <a:solidFill>
                  <a:srgbClr val="C00000"/>
                </a:solidFill>
                <a:latin typeface="Times New Roman" panose="02020603050405020304" pitchFamily="18" charset="0"/>
                <a:ea typeface="Times New Roman" panose="02020603050405020304" pitchFamily="18" charset="0"/>
                <a:cs typeface="Simplified Arabic" panose="02020603050405020304" pitchFamily="18" charset="-78"/>
              </a:rPr>
              <a:t>توجد علاقة بين</a:t>
            </a:r>
            <a:r>
              <a:rPr lang="ar-IQ" sz="1600" dirty="0">
                <a:solidFill>
                  <a:srgbClr val="C00000"/>
                </a:solidFill>
                <a:latin typeface="Times New Roman" panose="02020603050405020304" pitchFamily="18" charset="0"/>
                <a:ea typeface="Times New Roman" panose="02020603050405020304" pitchFamily="18" charset="0"/>
                <a:cs typeface="Simplified Arabic" panose="02020603050405020304" pitchFamily="18" charset="-78"/>
              </a:rPr>
              <a:t> </a:t>
            </a:r>
            <a:r>
              <a:rPr lang="ar-IQ" sz="1600" dirty="0" smtClean="0">
                <a:solidFill>
                  <a:srgbClr val="C00000"/>
                </a:solidFill>
                <a:latin typeface="Times New Roman" panose="02020603050405020304" pitchFamily="18" charset="0"/>
                <a:ea typeface="Times New Roman" panose="02020603050405020304" pitchFamily="18" charset="0"/>
                <a:cs typeface="Simplified Arabic" panose="02020603050405020304" pitchFamily="18" charset="-78"/>
              </a:rPr>
              <a:t>( س</a:t>
            </a:r>
            <a:r>
              <a:rPr lang="ar-IQ" sz="1600" dirty="0">
                <a:solidFill>
                  <a:srgbClr val="C00000"/>
                </a:solidFill>
                <a:latin typeface="Times New Roman" panose="02020603050405020304" pitchFamily="18" charset="0"/>
                <a:ea typeface="Times New Roman" panose="02020603050405020304" pitchFamily="18" charset="0"/>
                <a:cs typeface="Simplified Arabic" panose="02020603050405020304" pitchFamily="18" charset="-78"/>
              </a:rPr>
              <a:t>) و ( ص) "</a:t>
            </a:r>
            <a:endParaRPr lang="en-US" sz="1600" dirty="0">
              <a:solidFill>
                <a:srgbClr val="C00000"/>
              </a:solidFill>
              <a:latin typeface="Times New Roman" panose="02020603050405020304" pitchFamily="18" charset="0"/>
              <a:ea typeface="Times New Roman" panose="02020603050405020304" pitchFamily="18" charset="0"/>
            </a:endParaRPr>
          </a:p>
          <a:p>
            <a:pPr marL="130810" algn="justLow" rtl="1">
              <a:spcAft>
                <a:spcPts val="0"/>
              </a:spcAft>
            </a:pPr>
            <a:r>
              <a:rPr lang="ar-IQ" sz="1600" dirty="0">
                <a:latin typeface="Times New Roman" panose="02020603050405020304" pitchFamily="18" charset="0"/>
                <a:ea typeface="Times New Roman" panose="02020603050405020304" pitchFamily="18" charset="0"/>
                <a:cs typeface="Simplified Arabic" panose="02020603050405020304" pitchFamily="18" charset="-78"/>
              </a:rPr>
              <a:t> </a:t>
            </a:r>
            <a:r>
              <a:rPr lang="ar-IQ" sz="1600" dirty="0" smtClean="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2</a:t>
            </a:r>
            <a:r>
              <a:rPr lang="ar-IQ" sz="1600" dirty="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 </a:t>
            </a:r>
            <a:r>
              <a:rPr lang="ar-IQ" sz="1600" b="1" dirty="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صيغة النفي</a:t>
            </a:r>
            <a:r>
              <a:rPr lang="ar-IQ" sz="1600" dirty="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  </a:t>
            </a:r>
            <a:r>
              <a:rPr lang="ar-IQ" sz="1600" dirty="0">
                <a:latin typeface="Times New Roman" panose="02020603050405020304" pitchFamily="18" charset="0"/>
                <a:ea typeface="Times New Roman" panose="02020603050405020304" pitchFamily="18" charset="0"/>
                <a:cs typeface="Simplified Arabic" panose="02020603050405020304" pitchFamily="18" charset="-78"/>
              </a:rPr>
              <a:t>أي تصاغ الفرضية بشكل ينفي وجود علاقة بين </a:t>
            </a:r>
            <a:r>
              <a:rPr lang="ar-IQ" sz="1600" dirty="0" smtClean="0">
                <a:latin typeface="Times New Roman" panose="02020603050405020304" pitchFamily="18" charset="0"/>
                <a:ea typeface="Times New Roman" panose="02020603050405020304" pitchFamily="18" charset="0"/>
                <a:cs typeface="Simplified Arabic" panose="02020603050405020304" pitchFamily="18" charset="-78"/>
              </a:rPr>
              <a:t>حالتيـن</a:t>
            </a:r>
          </a:p>
          <a:p>
            <a:pPr marL="130810" algn="justLow" rtl="1">
              <a:spcAft>
                <a:spcPts val="0"/>
              </a:spcAft>
            </a:pPr>
            <a:endParaRPr lang="en-US" sz="1600" dirty="0">
              <a:latin typeface="Times New Roman" panose="02020603050405020304" pitchFamily="18" charset="0"/>
              <a:ea typeface="Times New Roman" panose="02020603050405020304" pitchFamily="18" charset="0"/>
            </a:endParaRPr>
          </a:p>
          <a:p>
            <a:pPr marL="130810" algn="justLow" rtl="1">
              <a:spcAft>
                <a:spcPts val="0"/>
              </a:spcAft>
            </a:pPr>
            <a:r>
              <a:rPr lang="ar-IQ" sz="1600" dirty="0">
                <a:solidFill>
                  <a:srgbClr val="C00000"/>
                </a:solidFill>
                <a:latin typeface="Times New Roman" panose="02020603050405020304" pitchFamily="18" charset="0"/>
                <a:ea typeface="Times New Roman" panose="02020603050405020304" pitchFamily="18" charset="0"/>
                <a:cs typeface="Simplified Arabic" panose="02020603050405020304" pitchFamily="18" charset="-78"/>
              </a:rPr>
              <a:t>			" لا </a:t>
            </a:r>
            <a:r>
              <a:rPr lang="ar-IQ" sz="1600" b="1" dirty="0">
                <a:solidFill>
                  <a:srgbClr val="C00000"/>
                </a:solidFill>
                <a:latin typeface="Times New Roman" panose="02020603050405020304" pitchFamily="18" charset="0"/>
                <a:ea typeface="Times New Roman" panose="02020603050405020304" pitchFamily="18" charset="0"/>
                <a:cs typeface="Simplified Arabic" panose="02020603050405020304" pitchFamily="18" charset="-78"/>
              </a:rPr>
              <a:t>توجد علاقة </a:t>
            </a:r>
            <a:r>
              <a:rPr lang="ar-IQ" sz="1600" b="1">
                <a:solidFill>
                  <a:srgbClr val="C00000"/>
                </a:solidFill>
                <a:latin typeface="Times New Roman" panose="02020603050405020304" pitchFamily="18" charset="0"/>
                <a:ea typeface="Times New Roman" panose="02020603050405020304" pitchFamily="18" charset="0"/>
                <a:cs typeface="Simplified Arabic" panose="02020603050405020304" pitchFamily="18" charset="-78"/>
              </a:rPr>
              <a:t>بين</a:t>
            </a:r>
            <a:r>
              <a:rPr lang="ar-IQ" sz="1600">
                <a:solidFill>
                  <a:srgbClr val="C00000"/>
                </a:solidFill>
                <a:latin typeface="Times New Roman" panose="02020603050405020304" pitchFamily="18" charset="0"/>
                <a:ea typeface="Times New Roman" panose="02020603050405020304" pitchFamily="18" charset="0"/>
                <a:cs typeface="Simplified Arabic" panose="02020603050405020304" pitchFamily="18" charset="-78"/>
              </a:rPr>
              <a:t> </a:t>
            </a:r>
            <a:r>
              <a:rPr lang="ar-IQ" sz="1600" smtClean="0">
                <a:solidFill>
                  <a:srgbClr val="C00000"/>
                </a:solidFill>
                <a:latin typeface="Times New Roman" panose="02020603050405020304" pitchFamily="18" charset="0"/>
                <a:ea typeface="Times New Roman" panose="02020603050405020304" pitchFamily="18" charset="0"/>
                <a:cs typeface="Simplified Arabic" panose="02020603050405020304" pitchFamily="18" charset="-78"/>
              </a:rPr>
              <a:t>( س</a:t>
            </a:r>
            <a:r>
              <a:rPr lang="ar-IQ" sz="1600" dirty="0">
                <a:solidFill>
                  <a:srgbClr val="C00000"/>
                </a:solidFill>
                <a:latin typeface="Times New Roman" panose="02020603050405020304" pitchFamily="18" charset="0"/>
                <a:ea typeface="Times New Roman" panose="02020603050405020304" pitchFamily="18" charset="0"/>
                <a:cs typeface="Simplified Arabic" panose="02020603050405020304" pitchFamily="18" charset="-78"/>
              </a:rPr>
              <a:t>) و ( ص) "</a:t>
            </a:r>
            <a:endParaRPr lang="en-US" sz="1600" dirty="0">
              <a:solidFill>
                <a:srgbClr val="C00000"/>
              </a:solidFill>
              <a:latin typeface="Times New Roman" panose="02020603050405020304" pitchFamily="18" charset="0"/>
              <a:ea typeface="Times New Roman" panose="02020603050405020304" pitchFamily="18" charset="0"/>
            </a:endParaRPr>
          </a:p>
          <a:p>
            <a:pPr algn="r"/>
            <a:endParaRPr lang="en-US" dirty="0"/>
          </a:p>
        </p:txBody>
      </p:sp>
    </p:spTree>
    <p:extLst>
      <p:ext uri="{BB962C8B-B14F-4D97-AF65-F5344CB8AC3E}">
        <p14:creationId xmlns:p14="http://schemas.microsoft.com/office/powerpoint/2010/main" val="40940405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30000">
        <p15:prstTrans prst="crush"/>
      </p:transition>
    </mc:Choice>
    <mc:Fallback>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ingle Corner Rectangle 5"/>
          <p:cNvSpPr/>
          <p:nvPr/>
        </p:nvSpPr>
        <p:spPr>
          <a:xfrm>
            <a:off x="2087592" y="1224951"/>
            <a:ext cx="7806906" cy="1009291"/>
          </a:xfrm>
          <a:prstGeom prst="round1Rect">
            <a:avLst/>
          </a:prstGeom>
          <a:solidFill>
            <a:schemeClr val="accent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pPr marL="285750" lvl="0" indent="130810" rtl="1">
              <a:spcBef>
                <a:spcPct val="20000"/>
              </a:spcBef>
            </a:pPr>
            <a:r>
              <a:rPr lang="ar-IQ" sz="2400" b="1" dirty="0" smtClean="0">
                <a:ln>
                  <a:noFill/>
                </a:ln>
                <a:solidFill>
                  <a:srgbClr val="002060"/>
                </a:solidFill>
                <a:latin typeface="Times New Roman" panose="02020603050405020304" pitchFamily="18" charset="0"/>
                <a:ea typeface="Times New Roman" panose="02020603050405020304" pitchFamily="18" charset="0"/>
              </a:rPr>
              <a:t/>
            </a:r>
            <a:br>
              <a:rPr lang="ar-IQ" sz="2400" b="1" dirty="0" smtClean="0">
                <a:ln>
                  <a:noFill/>
                </a:ln>
                <a:solidFill>
                  <a:srgbClr val="002060"/>
                </a:solidFill>
                <a:latin typeface="Times New Roman" panose="02020603050405020304" pitchFamily="18" charset="0"/>
                <a:ea typeface="Times New Roman" panose="02020603050405020304" pitchFamily="18" charset="0"/>
              </a:rPr>
            </a:br>
            <a:r>
              <a:rPr lang="ar-IQ" sz="2400" b="1" dirty="0" smtClean="0">
                <a:ln>
                  <a:noFill/>
                </a:ln>
                <a:solidFill>
                  <a:srgbClr val="002060"/>
                </a:solidFill>
                <a:latin typeface="Times New Roman" panose="02020603050405020304" pitchFamily="18" charset="0"/>
                <a:ea typeface="Times New Roman" panose="02020603050405020304" pitchFamily="18" charset="0"/>
              </a:rPr>
              <a:t>الاقتباس</a:t>
            </a:r>
            <a:r>
              <a:rPr lang="en-US" sz="2400" dirty="0" smtClean="0">
                <a:ln>
                  <a:noFill/>
                </a:ln>
                <a:solidFill>
                  <a:prstClr val="black">
                    <a:lumMod val="85000"/>
                    <a:lumOff val="15000"/>
                  </a:prstClr>
                </a:solidFill>
              </a:rPr>
              <a:t> </a:t>
            </a:r>
            <a:r>
              <a:rPr lang="en-US" sz="2400" b="1" dirty="0">
                <a:ln>
                  <a:noFill/>
                </a:ln>
                <a:solidFill>
                  <a:srgbClr val="002060"/>
                </a:solidFill>
              </a:rPr>
              <a:t>Quotation</a:t>
            </a:r>
            <a:r>
              <a:rPr lang="en-US" sz="2400" b="1" dirty="0" smtClean="0">
                <a:ln>
                  <a:noFill/>
                </a:ln>
                <a:solidFill>
                  <a:srgbClr val="002060"/>
                </a:solidFill>
              </a:rPr>
              <a:t>)</a:t>
            </a:r>
            <a:r>
              <a:rPr lang="ar-IQ" sz="2400" b="1" dirty="0" smtClean="0">
                <a:ln>
                  <a:noFill/>
                </a:ln>
                <a:solidFill>
                  <a:srgbClr val="002060"/>
                </a:solidFill>
              </a:rPr>
              <a:t>)</a:t>
            </a:r>
            <a:endParaRPr lang="en-US" sz="2400" b="1" dirty="0">
              <a:ln>
                <a:noFill/>
              </a:ln>
              <a:solidFill>
                <a:srgbClr val="002060"/>
              </a:solidFill>
              <a:latin typeface="Times New Roman" panose="02020603050405020304" pitchFamily="18" charset="0"/>
              <a:ea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lgn="r">
              <a:buNone/>
            </a:pPr>
            <a:r>
              <a:rPr lang="ar-IQ" sz="1700" dirty="0" smtClean="0">
                <a:cs typeface="+mj-cs"/>
              </a:rPr>
              <a:t>هو نصوص كتابية تؤخذ من مصادر ومراجع تبحث في موضوع البحث يؤيد فيه الباحث وجهة نظره بإسنادات علمية قد تحتاج إلى  تعديل في صياغتها أحياناً ولا تحتاج في أحيان أخرى. وهو على نوعيــن:</a:t>
            </a:r>
          </a:p>
          <a:p>
            <a:pPr marL="0" indent="0" algn="r">
              <a:buNone/>
            </a:pPr>
            <a:r>
              <a:rPr lang="ar-IQ" sz="1900" b="1" dirty="0" smtClean="0">
                <a:solidFill>
                  <a:srgbClr val="FF0000"/>
                </a:solidFill>
                <a:cs typeface="+mj-cs"/>
              </a:rPr>
              <a:t>أولاً</a:t>
            </a:r>
            <a:r>
              <a:rPr lang="ar-IQ" sz="1900" b="1" dirty="0">
                <a:solidFill>
                  <a:srgbClr val="FF0000"/>
                </a:solidFill>
                <a:cs typeface="+mj-cs"/>
              </a:rPr>
              <a:t>: إقتباس مباشر: </a:t>
            </a:r>
            <a:r>
              <a:rPr lang="ar-IQ" sz="1700" dirty="0">
                <a:cs typeface="+mj-cs"/>
              </a:rPr>
              <a:t>وهو معلومات تُنقل بنصها دون تغيير أو تعديل (ما عدا جزء منها) وكما وردت في المصدر أو المرجع المُقتبس منه، وهو على ثلاثة أشكال:</a:t>
            </a:r>
            <a:endParaRPr lang="ar-IQ" sz="1600" dirty="0">
              <a:cs typeface="+mj-cs"/>
            </a:endParaRPr>
          </a:p>
          <a:p>
            <a:pPr marL="0" indent="0" algn="r">
              <a:buNone/>
            </a:pPr>
            <a:r>
              <a:rPr lang="ar-IQ" sz="1600" dirty="0">
                <a:solidFill>
                  <a:srgbClr val="FF0000"/>
                </a:solidFill>
                <a:cs typeface="+mj-cs"/>
              </a:rPr>
              <a:t>أ- إقتباس مباشر (نصي)  دون حذف أو تغيير يوضع بين فارزتين صغيرتين.</a:t>
            </a:r>
          </a:p>
          <a:p>
            <a:pPr marL="0" indent="0" algn="r">
              <a:buNone/>
            </a:pPr>
            <a:r>
              <a:rPr lang="ar-IQ" sz="1600" b="1" dirty="0">
                <a:cs typeface="+mj-cs"/>
              </a:rPr>
              <a:t>   </a:t>
            </a:r>
            <a:r>
              <a:rPr lang="ar-IQ" sz="1600" b="1" dirty="0" smtClean="0">
                <a:cs typeface="+mj-cs"/>
              </a:rPr>
              <a:t>                            </a:t>
            </a:r>
            <a:r>
              <a:rPr lang="ar-IQ" sz="1600" b="1" dirty="0">
                <a:cs typeface="+mj-cs"/>
              </a:rPr>
              <a:t>“                                “     ص؟</a:t>
            </a:r>
          </a:p>
          <a:p>
            <a:pPr marL="0" indent="0" algn="r">
              <a:buNone/>
            </a:pPr>
            <a:r>
              <a:rPr lang="ar-IQ" sz="1600" dirty="0">
                <a:solidFill>
                  <a:srgbClr val="FF0000"/>
                </a:solidFill>
                <a:cs typeface="+mj-cs"/>
              </a:rPr>
              <a:t>ب-  إقتباس مباشر فيه حذف  لعدد من الكلمات أو  الجُمل يُستعاض عنها بثلاث نقاط متتالية سواء كانت في البداية أو الوسط أو في نهاية الصفحة.</a:t>
            </a:r>
          </a:p>
          <a:p>
            <a:pPr marL="0" indent="0" algn="r">
              <a:buNone/>
            </a:pPr>
            <a:r>
              <a:rPr lang="ar-IQ" sz="1600" b="1" dirty="0">
                <a:solidFill>
                  <a:srgbClr val="00B0F0"/>
                </a:solidFill>
                <a:cs typeface="+mj-cs"/>
              </a:rPr>
              <a:t>                                                      (كلام محذوف)</a:t>
            </a:r>
          </a:p>
          <a:p>
            <a:pPr marL="0" indent="0" algn="r">
              <a:buNone/>
            </a:pPr>
            <a:r>
              <a:rPr lang="ar-IQ" sz="1600" b="1" dirty="0">
                <a:cs typeface="+mj-cs"/>
              </a:rPr>
              <a:t>   “ ...                     ...                      ... “   ص؟</a:t>
            </a:r>
          </a:p>
          <a:p>
            <a:endParaRPr lang="en-US" dirty="0"/>
          </a:p>
        </p:txBody>
      </p:sp>
      <p:sp>
        <p:nvSpPr>
          <p:cNvPr id="5" name="Curved Left Arrow 4"/>
          <p:cNvSpPr/>
          <p:nvPr/>
        </p:nvSpPr>
        <p:spPr>
          <a:xfrm>
            <a:off x="10215110" y="1306901"/>
            <a:ext cx="681487" cy="845389"/>
          </a:xfrm>
          <a:prstGeom prst="curved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4" name="Straight Connector 13"/>
          <p:cNvCxnSpPr/>
          <p:nvPr/>
        </p:nvCxnSpPr>
        <p:spPr>
          <a:xfrm>
            <a:off x="7264400" y="4368800"/>
            <a:ext cx="13919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387840" y="5537200"/>
            <a:ext cx="5689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945120" y="5537200"/>
            <a:ext cx="5689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8820639"/>
      </p:ext>
    </p:extLst>
  </p:cSld>
  <p:clrMapOvr>
    <a:masterClrMapping/>
  </p:clrMapOvr>
  <mc:AlternateContent xmlns:mc="http://schemas.openxmlformats.org/markup-compatibility/2006">
    <mc:Choice xmlns:p14="http://schemas.microsoft.com/office/powerpoint/2010/main" Requires="p14">
      <p:transition spd="slow" p14:dur="2500" advTm="30000">
        <p:checker/>
      </p:transition>
    </mc:Choice>
    <mc:Fallback>
      <p:transition spd="slow" advTm="300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3" dur="10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1" dur="10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p:cTn id="36"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7"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8"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9" dur="1000"/>
                                        <p:tgtEl>
                                          <p:spTgt spid="3">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 calcmode="lin" valueType="num">
                                      <p:cBhvr>
                                        <p:cTn id="44"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5"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6"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7" dur="1000"/>
                                        <p:tgtEl>
                                          <p:spTgt spid="3">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anim calcmode="lin" valueType="num">
                                      <p:cBhvr>
                                        <p:cTn id="52"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3"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54"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5" dur="1000"/>
                                        <p:tgtEl>
                                          <p:spTgt spid="3">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31" presetClass="entr" presetSubtype="0" fill="hold" grpId="0" nodeType="clickEffect">
                                  <p:stCondLst>
                                    <p:cond delay="0"/>
                                  </p:stCondLst>
                                  <p:childTnLst>
                                    <p:set>
                                      <p:cBhvr>
                                        <p:cTn id="59" dur="1" fill="hold">
                                          <p:stCondLst>
                                            <p:cond delay="0"/>
                                          </p:stCondLst>
                                        </p:cTn>
                                        <p:tgtEl>
                                          <p:spTgt spid="3">
                                            <p:txEl>
                                              <p:pRg st="6" end="6"/>
                                            </p:txEl>
                                          </p:spTgt>
                                        </p:tgtEl>
                                        <p:attrNameLst>
                                          <p:attrName>style.visibility</p:attrName>
                                        </p:attrNameLst>
                                      </p:cBhvr>
                                      <p:to>
                                        <p:strVal val="visible"/>
                                      </p:to>
                                    </p:set>
                                    <p:anim calcmode="lin" valueType="num">
                                      <p:cBhvr>
                                        <p:cTn id="60"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61"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62"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63"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1" y="2529840"/>
            <a:ext cx="9601196" cy="3346028"/>
          </a:xfrm>
        </p:spPr>
        <p:txBody>
          <a:bodyPr>
            <a:noAutofit/>
          </a:bodyPr>
          <a:lstStyle/>
          <a:p>
            <a:pPr marL="0" indent="0" algn="r">
              <a:buNone/>
            </a:pPr>
            <a:r>
              <a:rPr lang="ar-IQ" sz="1600" dirty="0">
                <a:cs typeface="+mj-cs"/>
              </a:rPr>
              <a:t>ج-  إقتباس مباشر فيه شك في الصياغة أو الفهم: عندها للباحث الحق في بعض التغيير أو  التعديل على أن يعتمد أسس وعلامات تنصيص الإقتباس ويضع الكلام الذي يريد إعادة صياغته داخل أقواس مضلّعة.</a:t>
            </a:r>
          </a:p>
          <a:p>
            <a:pPr marL="0" indent="0" algn="r">
              <a:buNone/>
            </a:pPr>
            <a:r>
              <a:rPr lang="ar-IQ" sz="1600" b="1" dirty="0">
                <a:solidFill>
                  <a:srgbClr val="00B0F0"/>
                </a:solidFill>
                <a:cs typeface="+mj-cs"/>
              </a:rPr>
              <a:t>                               </a:t>
            </a:r>
            <a:r>
              <a:rPr lang="ar-IQ" sz="1600" b="1" dirty="0" smtClean="0">
                <a:solidFill>
                  <a:srgbClr val="00B0F0"/>
                </a:solidFill>
                <a:cs typeface="+mj-cs"/>
              </a:rPr>
              <a:t>                    </a:t>
            </a:r>
            <a:r>
              <a:rPr lang="ar-IQ" sz="1600" b="1" dirty="0">
                <a:solidFill>
                  <a:srgbClr val="00B0F0"/>
                </a:solidFill>
                <a:cs typeface="+mj-cs"/>
              </a:rPr>
              <a:t>(تعديل صياغة)</a:t>
            </a:r>
          </a:p>
          <a:p>
            <a:pPr marL="0" indent="0" algn="r">
              <a:buNone/>
            </a:pPr>
            <a:r>
              <a:rPr lang="ar-IQ" sz="1600" b="1" dirty="0">
                <a:cs typeface="+mj-cs"/>
              </a:rPr>
              <a:t>   </a:t>
            </a:r>
            <a:r>
              <a:rPr lang="ar-IQ" sz="1600" b="1" dirty="0" smtClean="0">
                <a:cs typeface="+mj-cs"/>
              </a:rPr>
              <a:t>                                   </a:t>
            </a:r>
            <a:r>
              <a:rPr lang="ar-IQ" sz="1600" b="1" dirty="0">
                <a:cs typeface="+mj-cs"/>
              </a:rPr>
              <a:t>“         [           </a:t>
            </a:r>
            <a:r>
              <a:rPr lang="ar-IQ" sz="1600" b="1" dirty="0" smtClean="0">
                <a:cs typeface="+mj-cs"/>
              </a:rPr>
              <a:t>               </a:t>
            </a:r>
            <a:r>
              <a:rPr lang="ar-IQ" sz="1600" b="1" dirty="0">
                <a:cs typeface="+mj-cs"/>
              </a:rPr>
              <a:t>]               “    ص؟</a:t>
            </a:r>
          </a:p>
          <a:p>
            <a:pPr marL="0" indent="0" algn="r">
              <a:buNone/>
            </a:pPr>
            <a:endParaRPr lang="ar-IQ" sz="1600" b="1" dirty="0">
              <a:cs typeface="+mj-cs"/>
            </a:endParaRPr>
          </a:p>
          <a:p>
            <a:pPr marL="0" indent="0" algn="r">
              <a:buNone/>
            </a:pPr>
            <a:r>
              <a:rPr lang="ar-IQ" sz="1600" dirty="0">
                <a:cs typeface="+mj-cs"/>
              </a:rPr>
              <a:t>ثانيـاً: إقتباس غير مباشر: وهو معلومات تقتبس من المصدر أو  المرجع ليس بنصها وإنما بفكرتها ويجتهد الباحث في صياغة الفكرة المقتبسة. ويُستدل على هذا النوع من خلال أقواس هلالية كبيرة . </a:t>
            </a:r>
          </a:p>
          <a:p>
            <a:pPr marL="0" indent="0" algn="r">
              <a:buNone/>
            </a:pPr>
            <a:r>
              <a:rPr lang="ar-IQ" sz="1600" b="1" dirty="0">
                <a:solidFill>
                  <a:srgbClr val="00B0F0"/>
                </a:solidFill>
                <a:cs typeface="+mj-cs"/>
              </a:rPr>
              <a:t>                                                      مُلخصة بتصرف</a:t>
            </a:r>
          </a:p>
          <a:p>
            <a:pPr marL="0" indent="0" algn="r">
              <a:buNone/>
            </a:pPr>
            <a:r>
              <a:rPr lang="ar-IQ" sz="1600" b="1" dirty="0" smtClean="0">
                <a:cs typeface="+mj-cs"/>
              </a:rPr>
              <a:t>                                                </a:t>
            </a:r>
            <a:r>
              <a:rPr lang="ar-IQ" sz="1600" b="1" dirty="0">
                <a:cs typeface="+mj-cs"/>
              </a:rPr>
              <a:t>(                                )   ص ؟</a:t>
            </a:r>
          </a:p>
          <a:p>
            <a:pPr marL="0" indent="0" algn="r">
              <a:buNone/>
            </a:pPr>
            <a:r>
              <a:rPr lang="ar-IQ" sz="1600" b="1" dirty="0"/>
              <a:t> </a:t>
            </a:r>
          </a:p>
          <a:p>
            <a:pPr algn="r"/>
            <a:endParaRPr lang="ar-IQ" sz="1400" b="1" dirty="0"/>
          </a:p>
          <a:p>
            <a:pPr algn="r"/>
            <a:endParaRPr lang="en-US" sz="1100" dirty="0"/>
          </a:p>
        </p:txBody>
      </p:sp>
      <p:sp>
        <p:nvSpPr>
          <p:cNvPr id="4" name="Curved Left Arrow 3"/>
          <p:cNvSpPr/>
          <p:nvPr/>
        </p:nvSpPr>
        <p:spPr>
          <a:xfrm>
            <a:off x="10027920" y="1318562"/>
            <a:ext cx="711200" cy="967438"/>
          </a:xfrm>
          <a:prstGeom prst="curved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cxnSp>
        <p:nvCxnSpPr>
          <p:cNvPr id="5" name="Straight Connector 4"/>
          <p:cNvCxnSpPr/>
          <p:nvPr/>
        </p:nvCxnSpPr>
        <p:spPr>
          <a:xfrm>
            <a:off x="6563360" y="5455920"/>
            <a:ext cx="1016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664960" y="3718560"/>
            <a:ext cx="1016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81211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Tm="30000">
        <p15:prstTrans prst="origami"/>
      </p:transition>
    </mc:Choice>
    <mc:Fallback>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3">
                                            <p:txEl>
                                              <p:pRg st="1" end="1"/>
                                            </p:txEl>
                                          </p:spTgt>
                                        </p:tgtEl>
                                      </p:cBhvr>
                                    </p:animEffect>
                                    <p:set>
                                      <p:cBhvr>
                                        <p:cTn id="12"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3">
                                            <p:txEl>
                                              <p:pRg st="2" end="2"/>
                                            </p:txEl>
                                          </p:spTgt>
                                        </p:tgtEl>
                                      </p:cBhvr>
                                    </p:animEffect>
                                    <p:set>
                                      <p:cBhvr>
                                        <p:cTn id="17"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3">
                                            <p:txEl>
                                              <p:pRg st="4" end="4"/>
                                            </p:txEl>
                                          </p:spTgt>
                                        </p:tgtEl>
                                      </p:cBhvr>
                                    </p:animEffect>
                                    <p:set>
                                      <p:cBhvr>
                                        <p:cTn id="22"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0" nodeType="clickEffect">
                                  <p:stCondLst>
                                    <p:cond delay="0"/>
                                  </p:stCondLst>
                                  <p:childTnLst>
                                    <p:animEffect transition="out" filter="randombar(horizontal)">
                                      <p:cBhvr>
                                        <p:cTn id="26" dur="500"/>
                                        <p:tgtEl>
                                          <p:spTgt spid="3">
                                            <p:txEl>
                                              <p:pRg st="5" end="5"/>
                                            </p:txEl>
                                          </p:spTgt>
                                        </p:tgtEl>
                                      </p:cBhvr>
                                    </p:animEffect>
                                    <p:set>
                                      <p:cBhvr>
                                        <p:cTn id="27" dur="1" fill="hold">
                                          <p:stCondLst>
                                            <p:cond delay="499"/>
                                          </p:stCondLst>
                                        </p:cTn>
                                        <p:tgtEl>
                                          <p:spTgt spid="3">
                                            <p:txEl>
                                              <p:pRg st="5" end="5"/>
                                            </p:txEl>
                                          </p:spTgt>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4" presetClass="exit" presetSubtype="10" fill="hold" grpId="0" nodeType="clickEffect">
                                  <p:stCondLst>
                                    <p:cond delay="0"/>
                                  </p:stCondLst>
                                  <p:childTnLst>
                                    <p:animEffect transition="out" filter="randombar(horizontal)">
                                      <p:cBhvr>
                                        <p:cTn id="31" dur="500"/>
                                        <p:tgtEl>
                                          <p:spTgt spid="3">
                                            <p:txEl>
                                              <p:pRg st="6" end="6"/>
                                            </p:txEl>
                                          </p:spTgt>
                                        </p:tgtEl>
                                      </p:cBhvr>
                                    </p:animEffect>
                                    <p:set>
                                      <p:cBhvr>
                                        <p:cTn id="32" dur="1" fill="hold">
                                          <p:stCondLst>
                                            <p:cond delay="499"/>
                                          </p:stCondLst>
                                        </p:cTn>
                                        <p:tgtEl>
                                          <p:spTgt spid="3">
                                            <p:txEl>
                                              <p:pRg st="6" end="6"/>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xit" presetSubtype="10" fill="hold" grpId="0" nodeType="clickEffect">
                                  <p:stCondLst>
                                    <p:cond delay="0"/>
                                  </p:stCondLst>
                                  <p:childTnLst>
                                    <p:animEffect transition="out" filter="randombar(horizontal)">
                                      <p:cBhvr>
                                        <p:cTn id="36" dur="500"/>
                                        <p:tgtEl>
                                          <p:spTgt spid="3">
                                            <p:txEl>
                                              <p:pRg st="7" end="7"/>
                                            </p:txEl>
                                          </p:spTgt>
                                        </p:tgtEl>
                                      </p:cBhvr>
                                    </p:animEffect>
                                    <p:set>
                                      <p:cBhvr>
                                        <p:cTn id="37" dur="1" fill="hold">
                                          <p:stCondLst>
                                            <p:cond delay="499"/>
                                          </p:stCondLst>
                                        </p:cTn>
                                        <p:tgtEl>
                                          <p:spTgt spid="3">
                                            <p:txEl>
                                              <p:pRg st="7" end="7"/>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359410" algn="r" rtl="1">
              <a:spcAft>
                <a:spcPts val="0"/>
              </a:spcAft>
            </a:pPr>
            <a:r>
              <a:rPr lang="ar-IQ" dirty="0">
                <a:latin typeface="Times New Roman" panose="02020603050405020304" pitchFamily="18" charset="0"/>
                <a:ea typeface="Times New Roman" panose="02020603050405020304" pitchFamily="18" charset="0"/>
                <a:cs typeface="Simplified Arabic" panose="02020603050405020304" pitchFamily="18" charset="-78"/>
              </a:rPr>
              <a:t> </a:t>
            </a:r>
            <a:r>
              <a:rPr lang="en-US" sz="3600" dirty="0" smtClean="0">
                <a:latin typeface="Times New Roman" panose="02020603050405020304" pitchFamily="18" charset="0"/>
                <a:ea typeface="Times New Roman" panose="02020603050405020304" pitchFamily="18" charset="0"/>
              </a:rPr>
              <a:t/>
            </a:r>
            <a:br>
              <a:rPr lang="en-US" sz="3600" dirty="0" smtClean="0">
                <a:latin typeface="Times New Roman" panose="02020603050405020304" pitchFamily="18" charset="0"/>
                <a:ea typeface="Times New Roman" panose="02020603050405020304" pitchFamily="18" charset="0"/>
              </a:rPr>
            </a:br>
            <a:endParaRPr lang="en-US" sz="5300" dirty="0"/>
          </a:p>
        </p:txBody>
      </p:sp>
      <p:sp>
        <p:nvSpPr>
          <p:cNvPr id="4" name="Curved Left Arrow 3"/>
          <p:cNvSpPr/>
          <p:nvPr/>
        </p:nvSpPr>
        <p:spPr>
          <a:xfrm>
            <a:off x="10757140" y="1121434"/>
            <a:ext cx="465827" cy="664233"/>
          </a:xfrm>
          <a:prstGeom prst="curved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
        <p:nvSpPr>
          <p:cNvPr id="11" name="Title 1"/>
          <p:cNvSpPr>
            <a:spLocks noGrp="1"/>
          </p:cNvSpPr>
          <p:nvPr>
            <p:ph idx="1"/>
          </p:nvPr>
        </p:nvSpPr>
        <p:spPr>
          <a:xfrm>
            <a:off x="1295400" y="2425700"/>
            <a:ext cx="9712325" cy="3813175"/>
          </a:xfrm>
        </p:spPr>
        <p:txBody>
          <a:bodyPr>
            <a:noAutofit/>
          </a:bodyPr>
          <a:lstStyle/>
          <a:p>
            <a:pPr lvl="0" algn="r" rtl="1"/>
            <a:r>
              <a:rPr lang="ar-IQ" sz="1600" b="1" dirty="0" smtClean="0">
                <a:cs typeface="+mj-cs"/>
              </a:rPr>
              <a:t>- فرضيات البحـث</a:t>
            </a:r>
            <a:br>
              <a:rPr lang="ar-IQ" sz="1600" b="1" dirty="0" smtClean="0">
                <a:cs typeface="+mj-cs"/>
              </a:rPr>
            </a:br>
            <a:r>
              <a:rPr lang="ar-IQ" sz="1600" b="1" dirty="0" smtClean="0">
                <a:cs typeface="+mj-cs"/>
              </a:rPr>
              <a:t>- حدود </a:t>
            </a:r>
            <a:r>
              <a:rPr lang="ar-IQ" sz="1600" b="1" dirty="0">
                <a:cs typeface="+mj-cs"/>
              </a:rPr>
              <a:t>البحث ( المادية – البشرية – الزمانية – المكانية )</a:t>
            </a:r>
            <a:r>
              <a:rPr lang="en-US" sz="1600" b="1" dirty="0">
                <a:cs typeface="+mj-cs"/>
              </a:rPr>
              <a:t/>
            </a:r>
            <a:br>
              <a:rPr lang="en-US" sz="1600" b="1" dirty="0">
                <a:cs typeface="+mj-cs"/>
              </a:rPr>
            </a:br>
            <a:r>
              <a:rPr lang="ar-IQ" sz="1600" b="1" dirty="0" smtClean="0">
                <a:cs typeface="+mj-cs"/>
              </a:rPr>
              <a:t>- مصطلحات </a:t>
            </a:r>
            <a:r>
              <a:rPr lang="ar-IQ" sz="1600" b="1" dirty="0">
                <a:cs typeface="+mj-cs"/>
              </a:rPr>
              <a:t>البحث</a:t>
            </a:r>
            <a:endParaRPr lang="en-US" sz="1600" b="1" dirty="0">
              <a:cs typeface="+mj-cs"/>
            </a:endParaRPr>
          </a:p>
        </p:txBody>
      </p:sp>
    </p:spTree>
    <p:extLst>
      <p:ext uri="{BB962C8B-B14F-4D97-AF65-F5344CB8AC3E}">
        <p14:creationId xmlns:p14="http://schemas.microsoft.com/office/powerpoint/2010/main" val="119944991"/>
      </p:ext>
    </p:extLst>
  </p:cSld>
  <p:clrMapOvr>
    <a:masterClrMapping/>
  </p:clrMapOvr>
  <mc:AlternateContent xmlns:mc="http://schemas.openxmlformats.org/markup-compatibility/2006">
    <mc:Choice xmlns:p14="http://schemas.microsoft.com/office/powerpoint/2010/main" Requires="p14">
      <p:transition spd="slow" p14:dur="1600" advTm="30000">
        <p:blinds dir="vert"/>
      </p:transition>
    </mc:Choice>
    <mc:Fallback>
      <p:transition spd="slow" advTm="30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circle(in)">
                                      <p:cBhvr>
                                        <p:cTn id="7"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docProps/app.xml><?xml version="1.0" encoding="utf-8"?>
<Properties xmlns="http://schemas.openxmlformats.org/officeDocument/2006/extended-properties" xmlns:vt="http://schemas.openxmlformats.org/officeDocument/2006/docPropsVTypes">
  <Template>Organic</Template>
  <TotalTime>1501</TotalTime>
  <Words>747</Words>
  <Application>Microsoft Office PowerPoint</Application>
  <PresentationFormat>Widescreen</PresentationFormat>
  <Paragraphs>95</Paragraphs>
  <Slides>13</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Andalus</vt:lpstr>
      <vt:lpstr>Arial</vt:lpstr>
      <vt:lpstr>Garamond</vt:lpstr>
      <vt:lpstr>Simplified Arabic</vt:lpstr>
      <vt:lpstr>Symbol</vt:lpstr>
      <vt:lpstr>Times New Roman</vt:lpstr>
      <vt:lpstr>Wingdings</vt:lpstr>
      <vt:lpstr>Organic</vt:lpstr>
      <vt:lpstr>اصول البحث </vt:lpstr>
      <vt:lpstr>PowerPoint Presentation</vt:lpstr>
      <vt:lpstr>PowerPoint Presentation</vt:lpstr>
      <vt:lpstr>. </vt:lpstr>
      <vt:lpstr>                 مثـال:                                 الصعوبات التي يواجهها طلبة التربية الفنية في المواد العملية</vt:lpstr>
      <vt:lpstr>. الطريقة الاستفهامية: تصاغ الأهداف في هذه الطريقة على شكل أسئلة فتكون نتائج البحث كحل أو  إجابة عن تلك الأسئلة وتكون صياغتها بالشكل الآتــــي: يهدف البحث إلى  الإجابة عن السؤال الآتي: ما الصعوبات التي يواجهها طلبة التربية الفنية في المواد الدراسية ؟ ما هي دلالات اللون في أعمال الفنان فائق حسن؟ </vt:lpstr>
      <vt:lpstr> الاقتباس Quotation))</vt:lpstr>
      <vt:lpstr>PowerPoint Presentation</vt:lpstr>
      <vt:lpstr>  </vt:lpstr>
      <vt:lpstr>الفصل الثاني: </vt:lpstr>
      <vt:lpstr> الفــصل الثالـث  (الاجراءآت): </vt:lpstr>
      <vt:lpstr> الفصل الرابـع: </vt:lpstr>
      <vt:lpstr>PowerPoint Presentation</vt:lpstr>
    </vt:vector>
  </TitlesOfParts>
  <Company>SACC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جامعة بغداد  كلية الفنون الجميلة قسم التربية الفنية        مــادة اصـــول بحــث</dc:title>
  <dc:creator>Maher</dc:creator>
  <cp:lastModifiedBy>Maher</cp:lastModifiedBy>
  <cp:revision>32</cp:revision>
  <dcterms:created xsi:type="dcterms:W3CDTF">2026-03-04T10:25:35Z</dcterms:created>
  <dcterms:modified xsi:type="dcterms:W3CDTF">2026-03-27T18:10:19Z</dcterms:modified>
</cp:coreProperties>
</file>