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7" r:id="rId4"/>
    <p:sldId id="258" r:id="rId5"/>
    <p:sldId id="259" r:id="rId6"/>
    <p:sldId id="26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8" d="100"/>
          <a:sy n="88" d="100"/>
        </p:scale>
        <p:origin x="46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D82E7F3-FA2A-4F00-8E70-1F3127ADBBAC}"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085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06DF8-A43F-4FE3-B73C-10FED34AD81F}"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2E7F3-FA2A-4F00-8E70-1F3127ADBBAC}" type="slidenum">
              <a:rPr lang="en-US" smtClean="0"/>
              <a:t>‹#›</a:t>
            </a:fld>
            <a:endParaRPr lang="en-US"/>
          </a:p>
        </p:txBody>
      </p:sp>
    </p:spTree>
    <p:extLst>
      <p:ext uri="{BB962C8B-B14F-4D97-AF65-F5344CB8AC3E}">
        <p14:creationId xmlns:p14="http://schemas.microsoft.com/office/powerpoint/2010/main" val="281588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2E7F3-FA2A-4F00-8E70-1F3127ADBBAC}"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5358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2E7F3-FA2A-4F00-8E70-1F3127ADBBA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3237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2E7F3-FA2A-4F00-8E70-1F3127ADBBAC}" type="slidenum">
              <a:rPr lang="en-US" smtClean="0"/>
              <a:t>‹#›</a:t>
            </a:fld>
            <a:endParaRPr lang="en-US"/>
          </a:p>
        </p:txBody>
      </p:sp>
    </p:spTree>
    <p:extLst>
      <p:ext uri="{BB962C8B-B14F-4D97-AF65-F5344CB8AC3E}">
        <p14:creationId xmlns:p14="http://schemas.microsoft.com/office/powerpoint/2010/main" val="1811947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2E7F3-FA2A-4F00-8E70-1F3127ADBBA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6243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2E7F3-FA2A-4F00-8E70-1F3127ADBBAC}"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841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2E7F3-FA2A-4F00-8E70-1F3127ADBBA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959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2E7F3-FA2A-4F00-8E70-1F3127ADBBAC}"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052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2E7F3-FA2A-4F00-8E70-1F3127ADBBAC}" type="slidenum">
              <a:rPr lang="en-US" smtClean="0"/>
              <a:t>‹#›</a:t>
            </a:fld>
            <a:endParaRPr lang="en-US"/>
          </a:p>
        </p:txBody>
      </p:sp>
    </p:spTree>
    <p:extLst>
      <p:ext uri="{BB962C8B-B14F-4D97-AF65-F5344CB8AC3E}">
        <p14:creationId xmlns:p14="http://schemas.microsoft.com/office/powerpoint/2010/main" val="2036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06DF8-A43F-4FE3-B73C-10FED34AD81F}" type="datetimeFigureOut">
              <a:rPr lang="en-US" smtClean="0"/>
              <a:t>3/28/2026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2E7F3-FA2A-4F00-8E70-1F3127ADBBAC}"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118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806DF8-A43F-4FE3-B73C-10FED34AD81F}"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2E7F3-FA2A-4F00-8E70-1F3127ADBBAC}" type="slidenum">
              <a:rPr lang="en-US" smtClean="0"/>
              <a:t>‹#›</a:t>
            </a:fld>
            <a:endParaRPr lang="en-US"/>
          </a:p>
        </p:txBody>
      </p:sp>
    </p:spTree>
    <p:extLst>
      <p:ext uri="{BB962C8B-B14F-4D97-AF65-F5344CB8AC3E}">
        <p14:creationId xmlns:p14="http://schemas.microsoft.com/office/powerpoint/2010/main" val="319107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806DF8-A43F-4FE3-B73C-10FED34AD81F}" type="datetimeFigureOut">
              <a:rPr lang="en-US" smtClean="0"/>
              <a:t>3/28/2026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2E7F3-FA2A-4F00-8E70-1F3127ADBBAC}"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140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806DF8-A43F-4FE3-B73C-10FED34AD81F}" type="datetimeFigureOut">
              <a:rPr lang="en-US" smtClean="0"/>
              <a:t>3/28/2026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2E7F3-FA2A-4F00-8E70-1F3127ADBBA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6892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06DF8-A43F-4FE3-B73C-10FED34AD81F}" type="datetimeFigureOut">
              <a:rPr lang="en-US" smtClean="0"/>
              <a:t>3/28/2026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2E7F3-FA2A-4F00-8E70-1F3127ADBBAC}" type="slidenum">
              <a:rPr lang="en-US" smtClean="0"/>
              <a:t>‹#›</a:t>
            </a:fld>
            <a:endParaRPr lang="en-US"/>
          </a:p>
        </p:txBody>
      </p:sp>
    </p:spTree>
    <p:extLst>
      <p:ext uri="{BB962C8B-B14F-4D97-AF65-F5344CB8AC3E}">
        <p14:creationId xmlns:p14="http://schemas.microsoft.com/office/powerpoint/2010/main" val="195243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06DF8-A43F-4FE3-B73C-10FED34AD81F}"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2E7F3-FA2A-4F00-8E70-1F3127ADBBAC}"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78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06DF8-A43F-4FE3-B73C-10FED34AD81F}" type="datetimeFigureOut">
              <a:rPr lang="en-US" smtClean="0"/>
              <a:t>3/28/2026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2E7F3-FA2A-4F00-8E70-1F3127ADBBAC}" type="slidenum">
              <a:rPr lang="en-US" smtClean="0"/>
              <a:t>‹#›</a:t>
            </a:fld>
            <a:endParaRPr lang="en-US"/>
          </a:p>
        </p:txBody>
      </p:sp>
    </p:spTree>
    <p:extLst>
      <p:ext uri="{BB962C8B-B14F-4D97-AF65-F5344CB8AC3E}">
        <p14:creationId xmlns:p14="http://schemas.microsoft.com/office/powerpoint/2010/main" val="2452188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3806DF8-A43F-4FE3-B73C-10FED34AD81F}" type="datetimeFigureOut">
              <a:rPr lang="en-US" smtClean="0"/>
              <a:t>3/28/2026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D82E7F3-FA2A-4F00-8E70-1F3127ADBBAC}" type="slidenum">
              <a:rPr lang="en-US" smtClean="0"/>
              <a:t>‹#›</a:t>
            </a:fld>
            <a:endParaRPr lang="en-US"/>
          </a:p>
        </p:txBody>
      </p:sp>
    </p:spTree>
    <p:extLst>
      <p:ext uri="{BB962C8B-B14F-4D97-AF65-F5344CB8AC3E}">
        <p14:creationId xmlns:p14="http://schemas.microsoft.com/office/powerpoint/2010/main" val="3942020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8" y="2251494"/>
            <a:ext cx="6184183" cy="1135170"/>
          </a:xfrm>
        </p:spPr>
        <p:txBody>
          <a:bodyPr/>
          <a:lstStyle/>
          <a:p>
            <a:pPr marL="130810" lvl="0" rtl="1">
              <a:spcBef>
                <a:spcPct val="20000"/>
              </a:spcBef>
            </a:pPr>
            <a:r>
              <a:rPr lang="ar-IQ" sz="4400" b="1" dirty="0" smtClean="0">
                <a:solidFill>
                  <a:srgbClr val="FF0000"/>
                </a:solidFill>
                <a:cs typeface="+mn-cs"/>
              </a:rPr>
              <a:t>اصـول بـحث</a:t>
            </a:r>
            <a:endParaRPr lang="en-US" sz="4400" b="1" dirty="0">
              <a:solidFill>
                <a:srgbClr val="FF0000"/>
              </a:solidFill>
              <a:cs typeface="+mn-cs"/>
            </a:endParaRPr>
          </a:p>
        </p:txBody>
      </p:sp>
      <p:sp>
        <p:nvSpPr>
          <p:cNvPr id="4" name="Subtitle 3"/>
          <p:cNvSpPr>
            <a:spLocks noGrp="1"/>
          </p:cNvSpPr>
          <p:nvPr>
            <p:ph type="subTitle" idx="1"/>
          </p:nvPr>
        </p:nvSpPr>
        <p:spPr/>
        <p:txBody>
          <a:bodyPr/>
          <a:lstStyle/>
          <a:p>
            <a:pPr algn="r"/>
            <a:r>
              <a:rPr lang="ar-IQ" sz="3200" b="1" dirty="0" smtClean="0"/>
              <a:t>                          الصف الثالث  </a:t>
            </a:r>
          </a:p>
          <a:p>
            <a:pPr algn="r"/>
            <a:r>
              <a:rPr lang="ar-IQ" sz="3200" b="1" dirty="0" smtClean="0">
                <a:solidFill>
                  <a:srgbClr val="0070C0"/>
                </a:solidFill>
              </a:rPr>
              <a:t>                     ا.د. محمد سعدي لفتة     </a:t>
            </a:r>
            <a:endParaRPr lang="en-US" sz="3200" b="1" dirty="0">
              <a:solidFill>
                <a:srgbClr val="0070C0"/>
              </a:solidFill>
            </a:endParaRPr>
          </a:p>
        </p:txBody>
      </p:sp>
      <p:pic>
        <p:nvPicPr>
          <p:cNvPr id="3" name="Warm-Memories-Emotional-Inspiring-Piano(chosi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22663785"/>
      </p:ext>
    </p:extLst>
  </p:cSld>
  <p:clrMapOvr>
    <a:masterClrMapping/>
  </p:clrMapOvr>
  <mc:AlternateContent xmlns:mc="http://schemas.openxmlformats.org/markup-compatibility/2006" xmlns:p14="http://schemas.microsoft.com/office/powerpoint/2010/main">
    <mc:Choice Requires="p14">
      <p:transition spd="slow" p14:dur="3000" advTm="5000">
        <p14:shre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remove"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IQ" sz="3200" b="1" dirty="0">
                <a:ln>
                  <a:noFill/>
                </a:ln>
                <a:solidFill>
                  <a:srgbClr val="FF0000"/>
                </a:solidFill>
                <a:latin typeface="Times New Roman" panose="02020603050405020304" pitchFamily="18" charset="0"/>
                <a:ea typeface="Times New Roman" panose="02020603050405020304" pitchFamily="18" charset="0"/>
              </a:rPr>
              <a:t>أدوات جمع المعلومات والبيانـــات </a:t>
            </a:r>
            <a:r>
              <a:rPr lang="en-US" sz="2400" b="1" dirty="0">
                <a:ln>
                  <a:noFill/>
                </a:ln>
                <a:solidFill>
                  <a:srgbClr val="FF0000"/>
                </a:solidFill>
                <a:latin typeface="Times New Roman" panose="02020603050405020304" pitchFamily="18" charset="0"/>
                <a:ea typeface="Times New Roman" panose="02020603050405020304" pitchFamily="18" charset="0"/>
              </a:rPr>
              <a:t/>
            </a:r>
            <a:br>
              <a:rPr lang="en-US" sz="2400" b="1" dirty="0">
                <a:ln>
                  <a:noFill/>
                </a:ln>
                <a:solidFill>
                  <a:srgbClr val="FF0000"/>
                </a:solidFill>
                <a:latin typeface="Times New Roman" panose="02020603050405020304" pitchFamily="18" charset="0"/>
                <a:ea typeface="Times New Roman" panose="02020603050405020304" pitchFamily="18" charset="0"/>
              </a:rPr>
            </a:br>
            <a:endParaRPr lang="en-US" sz="3200" dirty="0"/>
          </a:p>
        </p:txBody>
      </p:sp>
      <p:sp>
        <p:nvSpPr>
          <p:cNvPr id="4" name="Subtitle 2"/>
          <p:cNvSpPr>
            <a:spLocks noGrp="1"/>
          </p:cNvSpPr>
          <p:nvPr>
            <p:ph idx="1"/>
          </p:nvPr>
        </p:nvSpPr>
        <p:spPr/>
        <p:txBody>
          <a:bodyPr>
            <a:normAutofit fontScale="70000" lnSpcReduction="20000"/>
          </a:bodyPr>
          <a:lstStyle/>
          <a:p>
            <a:pPr marL="0" indent="0" algn="justLow" rtl="1">
              <a:spcAft>
                <a:spcPts val="0"/>
              </a:spcAft>
              <a:buNone/>
            </a:pPr>
            <a:r>
              <a:rPr lang="ar-IQ" sz="3400" b="1" u="sng" dirty="0">
                <a:solidFill>
                  <a:srgbClr val="FF0000"/>
                </a:solidFill>
                <a:latin typeface="Times New Roman" panose="02020603050405020304" pitchFamily="18" charset="0"/>
                <a:ea typeface="Times New Roman" panose="02020603050405020304" pitchFamily="18" charset="0"/>
              </a:rPr>
              <a:t>1</a:t>
            </a:r>
            <a:r>
              <a:rPr lang="ar-IQ" sz="3400" b="1" u="sng" dirty="0" smtClean="0">
                <a:solidFill>
                  <a:srgbClr val="FF0000"/>
                </a:solidFill>
                <a:latin typeface="Times New Roman" panose="02020603050405020304" pitchFamily="18" charset="0"/>
                <a:ea typeface="Times New Roman" panose="02020603050405020304" pitchFamily="18" charset="0"/>
              </a:rPr>
              <a:t>. الاستبيان </a:t>
            </a:r>
            <a:r>
              <a:rPr lang="en-US" sz="3400" b="1" u="sng" dirty="0">
                <a:solidFill>
                  <a:srgbClr val="FF0000"/>
                </a:solidFill>
                <a:latin typeface="Times New Roman" panose="02020603050405020304" pitchFamily="18" charset="0"/>
                <a:ea typeface="Times New Roman" panose="02020603050405020304" pitchFamily="18" charset="0"/>
              </a:rPr>
              <a:t>(Questionnaire</a:t>
            </a:r>
            <a:r>
              <a:rPr lang="en-US" sz="3400" b="1" u="sng" dirty="0" smtClean="0">
                <a:solidFill>
                  <a:srgbClr val="FF0000"/>
                </a:solidFill>
                <a:latin typeface="Times New Roman" panose="02020603050405020304" pitchFamily="18" charset="0"/>
                <a:ea typeface="Times New Roman" panose="02020603050405020304" pitchFamily="18" charset="0"/>
              </a:rPr>
              <a:t>)</a:t>
            </a:r>
            <a:endParaRPr lang="ar-IQ" sz="3400" b="1" u="sng" dirty="0" smtClean="0">
              <a:solidFill>
                <a:srgbClr val="FF0000"/>
              </a:solidFill>
              <a:latin typeface="Times New Roman" panose="02020603050405020304" pitchFamily="18" charset="0"/>
              <a:ea typeface="Times New Roman" panose="02020603050405020304" pitchFamily="18" charset="0"/>
            </a:endParaRPr>
          </a:p>
          <a:p>
            <a:pPr algn="justLow" rtl="1">
              <a:spcAft>
                <a:spcPts val="0"/>
              </a:spcAft>
            </a:pPr>
            <a:r>
              <a:rPr lang="ar-IQ" sz="4000" dirty="0">
                <a:latin typeface="Times New Roman" panose="02020603050405020304" pitchFamily="18" charset="0"/>
                <a:ea typeface="Times New Roman" panose="02020603050405020304" pitchFamily="18" charset="0"/>
              </a:rPr>
              <a:t> </a:t>
            </a:r>
            <a:r>
              <a:rPr lang="ar-IQ" sz="2900" dirty="0">
                <a:latin typeface="Times New Roman" panose="02020603050405020304" pitchFamily="18" charset="0"/>
                <a:ea typeface="Times New Roman" panose="02020603050405020304" pitchFamily="18" charset="0"/>
              </a:rPr>
              <a:t>أداة تُستخدم للحصول على معلومات معينة تخص مشكلة البحث القائمة، وتتضمن مجموعة من البيانات أو الصور التي يضعها الباحث، ثم يُحقق لها الصدق والثبات، أو يعتمدها (يتبناها). بعد ذلك توجه إلى أفراد أو جماعات في مجتمع البحث، والتي تُملأ بحضور الباحث أو بدونه. وهو على نوعيــن: (لفظي ومصور).</a:t>
            </a:r>
            <a:endParaRPr lang="en-US" sz="2900" b="1" dirty="0">
              <a:solidFill>
                <a:srgbClr val="FF0000"/>
              </a:solidFill>
              <a:latin typeface="Times New Roman" panose="02020603050405020304" pitchFamily="18" charset="0"/>
              <a:ea typeface="Times New Roman" panose="02020603050405020304" pitchFamily="18" charset="0"/>
            </a:endParaRPr>
          </a:p>
          <a:p>
            <a:pPr marL="245110" indent="-245110" algn="justLow" rtl="1">
              <a:spcAft>
                <a:spcPts val="0"/>
              </a:spcAft>
            </a:pPr>
            <a:r>
              <a:rPr lang="ar-IQ" sz="2900" b="1" i="1" u="sng" dirty="0" smtClean="0">
                <a:solidFill>
                  <a:srgbClr val="0070C0"/>
                </a:solidFill>
                <a:latin typeface="Times New Roman" panose="02020603050405020304" pitchFamily="18" charset="0"/>
                <a:ea typeface="Times New Roman" panose="02020603050405020304" pitchFamily="18" charset="0"/>
              </a:rPr>
              <a:t>أولاً</a:t>
            </a:r>
            <a:r>
              <a:rPr lang="ar-IQ" sz="2900" b="1" i="1" u="sng" dirty="0">
                <a:solidFill>
                  <a:srgbClr val="0070C0"/>
                </a:solidFill>
                <a:latin typeface="Times New Roman" panose="02020603050405020304" pitchFamily="18" charset="0"/>
                <a:ea typeface="Times New Roman" panose="02020603050405020304" pitchFamily="18" charset="0"/>
              </a:rPr>
              <a:t>: الإستبيان اللفظي</a:t>
            </a:r>
            <a:r>
              <a:rPr lang="ar-IQ" sz="2900" b="1" dirty="0">
                <a:solidFill>
                  <a:srgbClr val="0070C0"/>
                </a:solidFill>
                <a:latin typeface="Times New Roman" panose="02020603050405020304" pitchFamily="18" charset="0"/>
                <a:ea typeface="Times New Roman" panose="02020603050405020304" pitchFamily="18" charset="0"/>
              </a:rPr>
              <a:t>: </a:t>
            </a:r>
            <a:r>
              <a:rPr lang="ar-IQ" sz="2900" dirty="0">
                <a:latin typeface="Times New Roman" panose="02020603050405020304" pitchFamily="18" charset="0"/>
                <a:ea typeface="Times New Roman" panose="02020603050405020304" pitchFamily="18" charset="0"/>
              </a:rPr>
              <a:t>وهو على ثلاثة أشكال – هـــي</a:t>
            </a:r>
            <a:r>
              <a:rPr lang="ar-IQ" sz="2900" dirty="0" smtClean="0">
                <a:latin typeface="Times New Roman" panose="02020603050405020304" pitchFamily="18" charset="0"/>
                <a:ea typeface="Times New Roman" panose="02020603050405020304" pitchFamily="18" charset="0"/>
              </a:rPr>
              <a:t>:</a:t>
            </a:r>
          </a:p>
          <a:p>
            <a:pPr marL="245110" algn="justLow" rtl="1">
              <a:spcAft>
                <a:spcPts val="0"/>
              </a:spcAft>
            </a:pPr>
            <a:r>
              <a:rPr lang="ar-IQ" sz="2900" b="1" u="sng" dirty="0" smtClean="0">
                <a:solidFill>
                  <a:srgbClr val="00B050"/>
                </a:solidFill>
                <a:latin typeface="Times New Roman" panose="02020603050405020304" pitchFamily="18" charset="0"/>
                <a:ea typeface="Times New Roman" panose="02020603050405020304" pitchFamily="18" charset="0"/>
              </a:rPr>
              <a:t>أ- </a:t>
            </a:r>
            <a:r>
              <a:rPr lang="ar-IQ" sz="2900" b="1" u="sng" dirty="0">
                <a:solidFill>
                  <a:srgbClr val="00B050"/>
                </a:solidFill>
                <a:latin typeface="Times New Roman" panose="02020603050405020304" pitchFamily="18" charset="0"/>
                <a:ea typeface="Times New Roman" panose="02020603050405020304" pitchFamily="18" charset="0"/>
              </a:rPr>
              <a:t>الاستبيان المفتوح </a:t>
            </a:r>
            <a:r>
              <a:rPr lang="en-US" sz="2900" b="1" u="sng" dirty="0">
                <a:solidFill>
                  <a:srgbClr val="00B050"/>
                </a:solidFill>
                <a:latin typeface="Times New Roman" panose="02020603050405020304" pitchFamily="18" charset="0"/>
                <a:ea typeface="Times New Roman" panose="02020603050405020304" pitchFamily="18" charset="0"/>
              </a:rPr>
              <a:t>(Open </a:t>
            </a:r>
            <a:r>
              <a:rPr lang="en-US" sz="2900" b="1" u="sng" dirty="0" err="1">
                <a:solidFill>
                  <a:srgbClr val="00B050"/>
                </a:solidFill>
                <a:latin typeface="Times New Roman" panose="02020603050405020304" pitchFamily="18" charset="0"/>
                <a:ea typeface="Times New Roman" panose="02020603050405020304" pitchFamily="18" charset="0"/>
              </a:rPr>
              <a:t>Fo</a:t>
            </a:r>
            <a:r>
              <a:rPr lang="en-GB" sz="2900" b="1" u="sng" dirty="0">
                <a:solidFill>
                  <a:srgbClr val="00B050"/>
                </a:solidFill>
                <a:latin typeface="Times New Roman" panose="02020603050405020304" pitchFamily="18" charset="0"/>
                <a:ea typeface="Times New Roman" panose="02020603050405020304" pitchFamily="18" charset="0"/>
              </a:rPr>
              <a:t>r</a:t>
            </a:r>
            <a:r>
              <a:rPr lang="en-US" sz="2900" b="1" u="sng" dirty="0">
                <a:solidFill>
                  <a:srgbClr val="00B050"/>
                </a:solidFill>
                <a:latin typeface="Times New Roman" panose="02020603050405020304" pitchFamily="18" charset="0"/>
                <a:ea typeface="Times New Roman" panose="02020603050405020304" pitchFamily="18" charset="0"/>
              </a:rPr>
              <a:t>m)</a:t>
            </a:r>
            <a:r>
              <a:rPr lang="ar-IQ" sz="2900" b="1" u="sng" dirty="0">
                <a:solidFill>
                  <a:srgbClr val="00B050"/>
                </a:solidFill>
                <a:latin typeface="Times New Roman" panose="02020603050405020304" pitchFamily="18" charset="0"/>
                <a:ea typeface="Times New Roman" panose="02020603050405020304" pitchFamily="18" charset="0"/>
              </a:rPr>
              <a:t>: </a:t>
            </a:r>
            <a:endParaRPr lang="en-US" sz="2900" dirty="0">
              <a:solidFill>
                <a:srgbClr val="00B050"/>
              </a:solidFill>
              <a:latin typeface="Times New Roman" panose="02020603050405020304" pitchFamily="18" charset="0"/>
              <a:ea typeface="Times New Roman" panose="02020603050405020304" pitchFamily="18" charset="0"/>
            </a:endParaRPr>
          </a:p>
          <a:p>
            <a:pPr marL="27940" indent="217170" algn="justLow" rtl="1">
              <a:spcAft>
                <a:spcPts val="0"/>
              </a:spcAft>
            </a:pPr>
            <a:r>
              <a:rPr lang="ar-IQ" sz="2900" dirty="0">
                <a:latin typeface="Times New Roman" panose="02020603050405020304" pitchFamily="18" charset="0"/>
                <a:ea typeface="Times New Roman" panose="02020603050405020304" pitchFamily="18" charset="0"/>
              </a:rPr>
              <a:t>	يحتوي على سؤال واحد أو عدة أسئلة، للمُجيب حرية الإجابة عنها، إذ يُسمح له التعبيرعن رأيه بكل حرية دون تقيّد بالإجابة - مثـل:</a:t>
            </a:r>
            <a:endParaRPr lang="en-US" sz="2900"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57200" algn="l"/>
              </a:tabLst>
            </a:pPr>
            <a:r>
              <a:rPr lang="ar-IQ" sz="2900" dirty="0">
                <a:latin typeface="Times New Roman" panose="02020603050405020304" pitchFamily="18" charset="0"/>
                <a:ea typeface="Times New Roman" panose="02020603050405020304" pitchFamily="18" charset="0"/>
              </a:rPr>
              <a:t>ماهي الصعوبات التي تواجهك في الدروس العملية</a:t>
            </a:r>
            <a:r>
              <a:rPr lang="ar-IQ" sz="2900" dirty="0" smtClean="0">
                <a:latin typeface="Times New Roman" panose="02020603050405020304" pitchFamily="18" charset="0"/>
                <a:ea typeface="Times New Roman" panose="02020603050405020304" pitchFamily="18" charset="0"/>
              </a:rPr>
              <a:t>؟ </a:t>
            </a:r>
            <a:r>
              <a:rPr lang="ar-IQ" sz="2900" u="dotted" dirty="0">
                <a:latin typeface="Times New Roman" panose="02020603050405020304" pitchFamily="18" charset="0"/>
                <a:ea typeface="Times New Roman" panose="02020603050405020304" pitchFamily="18" charset="0"/>
              </a:rPr>
              <a:t>أو</a:t>
            </a:r>
            <a:endParaRPr lang="en-US" sz="2900"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57200" algn="l"/>
              </a:tabLst>
            </a:pPr>
            <a:r>
              <a:rPr lang="ar-IQ" sz="2900" dirty="0">
                <a:latin typeface="Times New Roman" panose="02020603050405020304" pitchFamily="18" charset="0"/>
                <a:ea typeface="Times New Roman" panose="02020603050405020304" pitchFamily="18" charset="0"/>
              </a:rPr>
              <a:t>ما رأيك بممارسة مهنة التدريس بعد التخرّج من الكلية؟</a:t>
            </a:r>
            <a:endParaRPr lang="en-US" sz="2900" dirty="0">
              <a:latin typeface="Times New Roman" panose="02020603050405020304" pitchFamily="18" charset="0"/>
              <a:ea typeface="Times New Roman" panose="02020603050405020304" pitchFamily="18" charset="0"/>
            </a:endParaRPr>
          </a:p>
          <a:p>
            <a:endParaRPr lang="en-US" sz="2900" dirty="0"/>
          </a:p>
        </p:txBody>
      </p:sp>
    </p:spTree>
    <p:extLst>
      <p:ext uri="{BB962C8B-B14F-4D97-AF65-F5344CB8AC3E}">
        <p14:creationId xmlns:p14="http://schemas.microsoft.com/office/powerpoint/2010/main" val="4037555145"/>
      </p:ext>
    </p:extLst>
  </p:cSld>
  <p:clrMapOvr>
    <a:masterClrMapping/>
  </p:clrMapOvr>
  <mc:AlternateContent xmlns:mc="http://schemas.openxmlformats.org/markup-compatibility/2006" xmlns:p14="http://schemas.microsoft.com/office/powerpoint/2010/main">
    <mc:Choice Requires="p14">
      <p:transition spd="slow" p14:dur="2500" advTm="30000">
        <p:checker/>
      </p:transition>
    </mc:Choice>
    <mc:Fallback xmlns="">
      <p:transition spd="slow" advTm="30000">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r">
              <a:buNone/>
            </a:pPr>
            <a:r>
              <a:rPr lang="ar-IQ" sz="2000" b="1" dirty="0" smtClean="0">
                <a:solidFill>
                  <a:srgbClr val="FF0000"/>
                </a:solidFill>
                <a:latin typeface="Times New Roman" panose="02020603050405020304" pitchFamily="18" charset="0"/>
                <a:ea typeface="Times New Roman" panose="02020603050405020304" pitchFamily="18" charset="0"/>
              </a:rPr>
              <a:t>كل </a:t>
            </a:r>
            <a:r>
              <a:rPr lang="ar-IQ" sz="2000" b="1" dirty="0">
                <a:solidFill>
                  <a:srgbClr val="FF0000"/>
                </a:solidFill>
                <a:latin typeface="Times New Roman" panose="02020603050405020304" pitchFamily="18" charset="0"/>
                <a:ea typeface="Times New Roman" panose="02020603050405020304" pitchFamily="18" charset="0"/>
              </a:rPr>
              <a:t>ماتقدم أسئلة مفتوحة ولكن يصعب تكميمها. [</a:t>
            </a:r>
            <a:r>
              <a:rPr lang="ar-IQ" sz="2000" b="1" u="words" dirty="0">
                <a:solidFill>
                  <a:srgbClr val="FF0000"/>
                </a:solidFill>
                <a:latin typeface="Times New Roman" panose="02020603050405020304" pitchFamily="18" charset="0"/>
                <a:ea typeface="Times New Roman" panose="02020603050405020304" pitchFamily="18" charset="0"/>
              </a:rPr>
              <a:t>التكميم:هو تحويل الإجابات إلى أرقام أو نسب مئوية تقابلها</a:t>
            </a:r>
            <a:r>
              <a:rPr lang="ar-IQ" sz="2000" b="1" dirty="0" smtClean="0">
                <a:solidFill>
                  <a:srgbClr val="FF0000"/>
                </a:solidFill>
                <a:latin typeface="Times New Roman" panose="02020603050405020304" pitchFamily="18" charset="0"/>
                <a:ea typeface="Times New Roman" panose="02020603050405020304" pitchFamily="18" charset="0"/>
              </a:rPr>
              <a:t>]</a:t>
            </a:r>
            <a:endParaRPr lang="en-US" sz="2000" b="1" dirty="0">
              <a:solidFill>
                <a:srgbClr val="FF0000"/>
              </a:solidFill>
              <a:latin typeface="Times New Roman" panose="02020603050405020304" pitchFamily="18" charset="0"/>
              <a:ea typeface="Times New Roman" panose="02020603050405020304" pitchFamily="18" charset="0"/>
            </a:endParaRPr>
          </a:p>
        </p:txBody>
      </p:sp>
      <p:sp>
        <p:nvSpPr>
          <p:cNvPr id="13" name="Rectangle 12"/>
          <p:cNvSpPr>
            <a:spLocks noChangeAspect="1" noChangeArrowheads="1"/>
          </p:cNvSpPr>
          <p:nvPr/>
        </p:nvSpPr>
        <p:spPr bwMode="auto">
          <a:xfrm>
            <a:off x="4083207" y="8233832"/>
            <a:ext cx="67788" cy="1873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14" name="Text Box 401"/>
          <p:cNvSpPr txBox="1">
            <a:spLocks noChangeArrowheads="1"/>
          </p:cNvSpPr>
          <p:nvPr/>
        </p:nvSpPr>
        <p:spPr bwMode="auto">
          <a:xfrm>
            <a:off x="3790107" y="8214782"/>
            <a:ext cx="716487" cy="252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algn="r" rtl="0">
              <a:spcAft>
                <a:spcPts val="0"/>
              </a:spcAft>
            </a:pPr>
            <a:endParaRPr lang="en-US" sz="1500">
              <a:effectLst/>
              <a:latin typeface="Times New Roman" panose="02020603050405020304" pitchFamily="18" charset="0"/>
              <a:ea typeface="Times New Roman" panose="02020603050405020304" pitchFamily="18" charset="0"/>
            </a:endParaRPr>
          </a:p>
        </p:txBody>
      </p:sp>
      <p:sp>
        <p:nvSpPr>
          <p:cNvPr id="15" name="Rectangle 14"/>
          <p:cNvSpPr>
            <a:spLocks noChangeAspect="1" noChangeArrowheads="1"/>
          </p:cNvSpPr>
          <p:nvPr/>
        </p:nvSpPr>
        <p:spPr bwMode="auto">
          <a:xfrm>
            <a:off x="3505357" y="8243992"/>
            <a:ext cx="67788" cy="1873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16" name="Rectangle 15"/>
          <p:cNvSpPr>
            <a:spLocks noChangeAspect="1" noChangeArrowheads="1"/>
          </p:cNvSpPr>
          <p:nvPr/>
        </p:nvSpPr>
        <p:spPr bwMode="auto">
          <a:xfrm>
            <a:off x="2737007" y="8245262"/>
            <a:ext cx="67788" cy="1873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11" name="Rectangle 14"/>
          <p:cNvSpPr>
            <a:spLocks noChangeArrowheads="1"/>
          </p:cNvSpPr>
          <p:nvPr/>
        </p:nvSpPr>
        <p:spPr bwMode="auto">
          <a:xfrm>
            <a:off x="1066798" y="2815784"/>
            <a:ext cx="1000506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44475" algn="just" defTabSz="914400" rtl="1" eaLnBrk="0" fontAlgn="base" latinLnBrk="0" hangingPunct="0">
              <a:lnSpc>
                <a:spcPct val="100000"/>
              </a:lnSpc>
              <a:spcBef>
                <a:spcPct val="0"/>
              </a:spcBef>
              <a:spcAft>
                <a:spcPct val="0"/>
              </a:spcAft>
              <a:buClrTx/>
              <a:buSzTx/>
              <a:buFontTx/>
              <a:buNone/>
              <a:tabLst/>
            </a:pPr>
            <a:r>
              <a:rPr kumimoji="0" lang="ar-IQ" sz="2000" b="1" i="0" u="sng" strike="noStrike" cap="none" normalizeH="0" baseline="0" dirty="0" smtClean="0">
                <a:ln>
                  <a:noFill/>
                </a:ln>
                <a:solidFill>
                  <a:srgbClr val="00B050"/>
                </a:solidFill>
                <a:effectLst/>
                <a:latin typeface="Simplified Arabic" panose="02020603050405020304" pitchFamily="18" charset="-78"/>
                <a:ea typeface="Times New Roman" panose="02020603050405020304" pitchFamily="18" charset="0"/>
              </a:rPr>
              <a:t>ب- الإستبيان المغلق </a:t>
            </a:r>
            <a:r>
              <a:rPr kumimoji="0" lang="en-US" sz="2000" b="1" i="0" u="sng" strike="noStrike" cap="none" normalizeH="0" baseline="0" dirty="0" smtClean="0">
                <a:ln>
                  <a:noFill/>
                </a:ln>
                <a:solidFill>
                  <a:srgbClr val="00B050"/>
                </a:solidFill>
                <a:effectLst/>
                <a:ea typeface="Times New Roman" panose="02020603050405020304" pitchFamily="18" charset="0"/>
              </a:rPr>
              <a:t>(Closed </a:t>
            </a:r>
            <a:r>
              <a:rPr kumimoji="0" lang="en-US" sz="2000" b="1" i="0" u="sng" strike="noStrike" cap="none" normalizeH="0" baseline="0" dirty="0" err="1" smtClean="0">
                <a:ln>
                  <a:noFill/>
                </a:ln>
                <a:solidFill>
                  <a:srgbClr val="00B050"/>
                </a:solidFill>
                <a:effectLst/>
                <a:ea typeface="Times New Roman" panose="02020603050405020304" pitchFamily="18" charset="0"/>
              </a:rPr>
              <a:t>Fo</a:t>
            </a:r>
            <a:r>
              <a:rPr kumimoji="0" lang="en-GB" sz="2000" b="1" i="0" u="sng" strike="noStrike" cap="none" normalizeH="0" baseline="0" dirty="0" smtClean="0">
                <a:ln>
                  <a:noFill/>
                </a:ln>
                <a:solidFill>
                  <a:srgbClr val="00B050"/>
                </a:solidFill>
                <a:effectLst/>
                <a:ea typeface="Times New Roman" panose="02020603050405020304" pitchFamily="18" charset="0"/>
              </a:rPr>
              <a:t>r</a:t>
            </a:r>
            <a:r>
              <a:rPr kumimoji="0" lang="en-US" sz="2000" b="1" i="0" u="sng" strike="noStrike" cap="none" normalizeH="0" baseline="0" dirty="0" smtClean="0">
                <a:ln>
                  <a:noFill/>
                </a:ln>
                <a:solidFill>
                  <a:srgbClr val="00B050"/>
                </a:solidFill>
                <a:effectLst/>
                <a:ea typeface="Times New Roman" panose="02020603050405020304" pitchFamily="18" charset="0"/>
              </a:rPr>
              <a:t>m)</a:t>
            </a:r>
            <a:r>
              <a:rPr kumimoji="0" lang="ar-IQ" sz="2000" b="1" i="0" u="sng" strike="noStrike" cap="none" normalizeH="0" baseline="0" dirty="0" smtClean="0">
                <a:ln>
                  <a:noFill/>
                </a:ln>
                <a:solidFill>
                  <a:srgbClr val="00B050"/>
                </a:solidFill>
                <a:effectLst/>
                <a:latin typeface="Simplified Arabic" panose="02020603050405020304" pitchFamily="18" charset="-78"/>
                <a:ea typeface="Times New Roman" panose="02020603050405020304" pitchFamily="18" charset="0"/>
              </a:rPr>
              <a:t>:</a:t>
            </a:r>
            <a:endParaRPr kumimoji="0" lang="en-US" sz="2000" b="0" i="0" u="none" strike="noStrike" cap="none" normalizeH="0" baseline="0" dirty="0" smtClean="0">
              <a:ln>
                <a:noFill/>
              </a:ln>
              <a:solidFill>
                <a:srgbClr val="00B050"/>
              </a:solidFill>
              <a:effectLst/>
            </a:endParaRPr>
          </a:p>
          <a:p>
            <a:pPr marL="0" marR="0" lvl="0" indent="0" algn="just" defTabSz="914400" rtl="1" eaLnBrk="0" fontAlgn="base" latinLnBrk="0" hangingPunct="0">
              <a:lnSpc>
                <a:spcPct val="100000"/>
              </a:lnSpc>
              <a:spcBef>
                <a:spcPct val="0"/>
              </a:spcBef>
              <a:spcAft>
                <a:spcPct val="0"/>
              </a:spcAft>
              <a:buClrTx/>
              <a:buSzTx/>
              <a:buFontTx/>
              <a:buNone/>
              <a:tabLst/>
            </a:pPr>
            <a:r>
              <a:rPr lang="ar-IQ" sz="1500" dirty="0">
                <a:latin typeface="Simplified Arabic" panose="02020603050405020304" pitchFamily="18" charset="-78"/>
                <a:ea typeface="Times New Roman" panose="02020603050405020304" pitchFamily="18" charset="0"/>
              </a:rPr>
              <a:t> </a:t>
            </a:r>
            <a:r>
              <a:rPr lang="ar-IQ" sz="1500" dirty="0" smtClean="0">
                <a:latin typeface="Simplified Arabic" panose="02020603050405020304" pitchFamily="18" charset="-78"/>
                <a:ea typeface="Times New Roman" panose="02020603050405020304" pitchFamily="18" charset="0"/>
              </a:rPr>
              <a:t>    </a:t>
            </a:r>
            <a:r>
              <a:rPr kumimoji="0" lang="ar-IQ" sz="2000" b="0"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rPr>
              <a:t>يتألف من مجموعة أسئلة أو فقرات محددة الإجابة على وفق ضوابط تُدعى (</a:t>
            </a:r>
            <a:r>
              <a:rPr kumimoji="0" lang="ar-IQ" sz="20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rPr>
              <a:t>الميزان</a:t>
            </a:r>
            <a:r>
              <a:rPr kumimoji="0" lang="ar-IQ" sz="2000" b="0"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rPr>
              <a:t>) بشرط أن يكون فردياً (ثلاثي، خماسي، سباعي) وذلك </a:t>
            </a:r>
            <a:r>
              <a:rPr kumimoji="0" lang="ar-IQ" sz="2000" b="0" i="0" u="sng"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rPr>
              <a:t>لتلافي حصول التوازن في الإجابات النهائية إحصائياً</a:t>
            </a:r>
            <a:r>
              <a:rPr kumimoji="0" lang="ar-IQ" sz="2000" b="0"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rPr>
              <a:t>، أي لكي لا تكون القيمة النهائية صفرية متعادلة. وتكون الإجابة عادة بوضع إشارة على الإختيار المطلوب.</a:t>
            </a:r>
            <a:endParaRPr kumimoji="0" 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cs typeface="Arial" panose="020B0604020202020204" pitchFamily="34" charset="0"/>
            </a:endParaRPr>
          </a:p>
        </p:txBody>
      </p:sp>
      <p:sp>
        <p:nvSpPr>
          <p:cNvPr id="12" name="Rectangle 15"/>
          <p:cNvSpPr>
            <a:spLocks noChangeArrowheads="1"/>
          </p:cNvSpPr>
          <p:nvPr/>
        </p:nvSpPr>
        <p:spPr bwMode="auto">
          <a:xfrm>
            <a:off x="9220200" y="2785532"/>
            <a:ext cx="441198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16"/>
          <p:cNvSpPr>
            <a:spLocks noChangeArrowheads="1"/>
          </p:cNvSpPr>
          <p:nvPr/>
        </p:nvSpPr>
        <p:spPr bwMode="auto">
          <a:xfrm>
            <a:off x="1211580" y="4167975"/>
            <a:ext cx="986027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smtClean="0">
                <a:ln>
                  <a:noFill/>
                </a:ln>
                <a:solidFill>
                  <a:srgbClr val="0070C0"/>
                </a:solidFill>
                <a:effectLst/>
                <a:latin typeface="Simplified Arabic" panose="02020603050405020304" pitchFamily="18" charset="-78"/>
              </a:rPr>
              <a:t>مثال: هل ترغب بممارسة مهنة التدريس بعد التخرّج؟</a:t>
            </a:r>
            <a:r>
              <a:rPr kumimoji="0" lang="ar-IQ" sz="2000" b="0" i="0" u="none" strike="noStrike" cap="none" normalizeH="0" baseline="0" dirty="0" smtClean="0">
                <a:ln>
                  <a:noFill/>
                </a:ln>
                <a:solidFill>
                  <a:schemeClr val="tx1"/>
                </a:solidFill>
                <a:effectLst/>
                <a:latin typeface="Simplified Arabic" panose="02020603050405020304" pitchFamily="18" charset="-78"/>
              </a:rPr>
              <a:t>             نعم                كلا                 لا ادري</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ar-IQ" sz="1400" b="0" i="0" u="none" strike="noStrike" cap="none" normalizeH="0" baseline="0" dirty="0" smtClean="0">
              <a:ln>
                <a:noFill/>
              </a:ln>
              <a:solidFill>
                <a:schemeClr val="tx1"/>
              </a:solidFill>
              <a:effectLst/>
              <a:latin typeface="Simplified Arabic" panose="02020603050405020304" pitchFamily="18" charset="-78"/>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Simplified Arabic" panose="02020603050405020304" pitchFamily="18" charset="-78"/>
              </a:rPr>
              <a:t> </a:t>
            </a:r>
            <a:endParaRPr kumimoji="0" lang="en-US" sz="1400" b="0"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r-IQ" sz="2000" b="0"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rPr>
              <a:t>إن هذا الشكل من الاستبيان يُمَكِنْ الباحث من تكميم</a:t>
            </a:r>
            <a:r>
              <a:rPr kumimoji="0" lang="en-US" sz="2000" b="0"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rPr>
              <a:t> </a:t>
            </a:r>
            <a:r>
              <a:rPr kumimoji="0" lang="en-US" sz="2000" b="0" i="0" u="none" strike="noStrike" cap="none" normalizeH="0" baseline="0" dirty="0" smtClean="0">
                <a:ln>
                  <a:noFill/>
                </a:ln>
                <a:solidFill>
                  <a:schemeClr val="tx1"/>
                </a:solidFill>
                <a:effectLst/>
                <a:ea typeface="Times New Roman" panose="02020603050405020304" pitchFamily="18" charset="0"/>
              </a:rPr>
              <a:t>(Quantification)</a:t>
            </a:r>
            <a:r>
              <a:rPr kumimoji="0" lang="ar-IQ" sz="2000" b="0"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rPr>
              <a:t> الإجابات للمفحوصين بسهولة لأن الإجابة فيه واضحة ومحددة </a:t>
            </a:r>
            <a:endParaRPr kumimoji="0" lang="en-US" sz="2000" b="0" i="0" u="none" strike="noStrike" cap="none" normalizeH="0" baseline="0" dirty="0" smtClean="0">
              <a:ln>
                <a:noFill/>
              </a:ln>
              <a:solidFill>
                <a:schemeClr val="tx1"/>
              </a:solidFill>
              <a:effectLst/>
              <a:latin typeface="Arial" panose="020B0604020202020204" pitchFamily="34" charset="0"/>
            </a:endParaRPr>
          </a:p>
        </p:txBody>
      </p:sp>
      <p:sp>
        <p:nvSpPr>
          <p:cNvPr id="18" name="Rounded Rectangle 17"/>
          <p:cNvSpPr/>
          <p:nvPr/>
        </p:nvSpPr>
        <p:spPr>
          <a:xfrm>
            <a:off x="4877104" y="4214295"/>
            <a:ext cx="449580" cy="34103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1" name="Rounded Rectangle 20"/>
          <p:cNvSpPr/>
          <p:nvPr/>
        </p:nvSpPr>
        <p:spPr>
          <a:xfrm>
            <a:off x="3758484" y="4226395"/>
            <a:ext cx="449580" cy="34103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2" name="Rounded Rectangle 21"/>
          <p:cNvSpPr/>
          <p:nvPr/>
        </p:nvSpPr>
        <p:spPr>
          <a:xfrm>
            <a:off x="2111351" y="4223647"/>
            <a:ext cx="449580" cy="34103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r-IQ" dirty="0" smtClean="0"/>
              <a:t>      </a:t>
            </a:r>
            <a:endParaRPr lang="en-US" dirty="0"/>
          </a:p>
        </p:txBody>
      </p:sp>
      <p:sp>
        <p:nvSpPr>
          <p:cNvPr id="19" name="Curved Down Arrow 18"/>
          <p:cNvSpPr/>
          <p:nvPr/>
        </p:nvSpPr>
        <p:spPr>
          <a:xfrm rot="5720443">
            <a:off x="9962757" y="1363521"/>
            <a:ext cx="1013460" cy="6752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06467290"/>
      </p:ext>
    </p:extLst>
  </p:cSld>
  <p:clrMapOvr>
    <a:masterClrMapping/>
  </p:clrMapOvr>
  <mc:AlternateContent xmlns:mc="http://schemas.openxmlformats.org/markup-compatibility/2006" xmlns:p14="http://schemas.microsoft.com/office/powerpoint/2010/main">
    <mc:Choice Requires="p14">
      <p:transition spd="slow" p14:dur="4400" advTm="30000">
        <p14:honeycomb/>
      </p:transition>
    </mc:Choice>
    <mc:Fallback xmlns="">
      <p:transition spd="slow" advTm="3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96"/>
          <p:cNvSpPr txBox="1">
            <a:spLocks noChangeArrowheads="1"/>
          </p:cNvSpPr>
          <p:nvPr/>
        </p:nvSpPr>
        <p:spPr bwMode="auto">
          <a:xfrm>
            <a:off x="1363980" y="8147050"/>
            <a:ext cx="2066290" cy="245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none" lIns="0" tIns="0" rIns="0" bIns="0" anchor="t" anchorCtr="0" upright="1">
            <a:spAutoFit/>
          </a:bodyPr>
          <a:lstStyle/>
          <a:p>
            <a:pPr algn="r" rtl="0">
              <a:spcAft>
                <a:spcPts val="0"/>
              </a:spcAft>
            </a:pPr>
            <a:endParaRPr lang="en-US" sz="1500">
              <a:effectLst/>
              <a:latin typeface="Times New Roman" panose="02020603050405020304" pitchFamily="18" charset="0"/>
              <a:ea typeface="Times New Roman" panose="02020603050405020304" pitchFamily="18" charset="0"/>
            </a:endParaRPr>
          </a:p>
        </p:txBody>
      </p:sp>
      <p:sp>
        <p:nvSpPr>
          <p:cNvPr id="6" name="Rectangle 5"/>
          <p:cNvSpPr>
            <a:spLocks noChangeArrowheads="1"/>
          </p:cNvSpPr>
          <p:nvPr/>
        </p:nvSpPr>
        <p:spPr bwMode="auto">
          <a:xfrm>
            <a:off x="2910840" y="8183245"/>
            <a:ext cx="179705" cy="1797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7" name="Rectangle 6"/>
          <p:cNvSpPr>
            <a:spLocks noChangeArrowheads="1"/>
          </p:cNvSpPr>
          <p:nvPr/>
        </p:nvSpPr>
        <p:spPr bwMode="auto">
          <a:xfrm>
            <a:off x="2303145" y="8178800"/>
            <a:ext cx="179705" cy="1797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8" name="Rectangle 7"/>
          <p:cNvSpPr>
            <a:spLocks noChangeArrowheads="1"/>
          </p:cNvSpPr>
          <p:nvPr/>
        </p:nvSpPr>
        <p:spPr bwMode="auto">
          <a:xfrm>
            <a:off x="1498600" y="8180070"/>
            <a:ext cx="179705" cy="1797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n-US"/>
          </a:p>
        </p:txBody>
      </p:sp>
      <p:sp>
        <p:nvSpPr>
          <p:cNvPr id="4" name="Rectangle 6"/>
          <p:cNvSpPr>
            <a:spLocks noChangeArrowheads="1"/>
          </p:cNvSpPr>
          <p:nvPr/>
        </p:nvSpPr>
        <p:spPr bwMode="auto">
          <a:xfrm>
            <a:off x="1295401" y="2464600"/>
            <a:ext cx="95402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justLow" defTabSz="914400" rtl="1" eaLnBrk="0" fontAlgn="base" latinLnBrk="0" hangingPunct="0">
              <a:lnSpc>
                <a:spcPct val="100000"/>
              </a:lnSpc>
              <a:spcBef>
                <a:spcPct val="0"/>
              </a:spcBef>
              <a:spcAft>
                <a:spcPct val="0"/>
              </a:spcAft>
              <a:buClrTx/>
              <a:buSzTx/>
              <a:buFontTx/>
              <a:buNone/>
              <a:tabLst/>
            </a:pPr>
            <a:r>
              <a:rPr kumimoji="0" lang="ar-IQ" sz="2000" b="1" i="0" u="sng" strike="noStrike" cap="none" normalizeH="0" baseline="0" dirty="0" smtClean="0">
                <a:ln>
                  <a:noFill/>
                </a:ln>
                <a:solidFill>
                  <a:srgbClr val="FF0000"/>
                </a:solidFill>
                <a:effectLst/>
                <a:latin typeface="Simplified Arabic" panose="02020603050405020304" pitchFamily="18" charset="-78"/>
                <a:ea typeface="Times New Roman" panose="02020603050405020304" pitchFamily="18" charset="0"/>
              </a:rPr>
              <a:t>ج- الإستبيان المغلق – المفتوح </a:t>
            </a:r>
            <a:r>
              <a:rPr kumimoji="0" lang="en-US" sz="2000" b="1" i="0" u="sng" strike="noStrike" cap="none" normalizeH="0" baseline="0" dirty="0" smtClean="0">
                <a:ln>
                  <a:noFill/>
                </a:ln>
                <a:solidFill>
                  <a:srgbClr val="FF0000"/>
                </a:solidFill>
                <a:effectLst/>
                <a:ea typeface="Times New Roman" panose="02020603050405020304" pitchFamily="18" charset="0"/>
              </a:rPr>
              <a:t>(</a:t>
            </a:r>
            <a:r>
              <a:rPr kumimoji="0" lang="en-US" sz="2000" b="1" i="0" u="sng" strike="noStrike" cap="none" normalizeH="0" baseline="0" dirty="0" err="1" smtClean="0">
                <a:ln>
                  <a:noFill/>
                </a:ln>
                <a:solidFill>
                  <a:srgbClr val="FF0000"/>
                </a:solidFill>
                <a:effectLst/>
                <a:ea typeface="Times New Roman" panose="02020603050405020304" pitchFamily="18" charset="0"/>
              </a:rPr>
              <a:t>Closed&amp;Open</a:t>
            </a:r>
            <a:r>
              <a:rPr kumimoji="0" lang="en-US" sz="2000" b="1" i="0" u="sng" strike="noStrike" cap="none" normalizeH="0" baseline="0" dirty="0" smtClean="0">
                <a:ln>
                  <a:noFill/>
                </a:ln>
                <a:solidFill>
                  <a:srgbClr val="FF0000"/>
                </a:solidFill>
                <a:effectLst/>
                <a:ea typeface="Times New Roman" panose="02020603050405020304" pitchFamily="18" charset="0"/>
              </a:rPr>
              <a:t> Form)</a:t>
            </a:r>
            <a:r>
              <a:rPr kumimoji="0" lang="ar-IQ" sz="2000" b="1" i="0" u="sng" strike="noStrike" cap="none" normalizeH="0" baseline="0" dirty="0" smtClean="0">
                <a:ln>
                  <a:noFill/>
                </a:ln>
                <a:solidFill>
                  <a:srgbClr val="FF0000"/>
                </a:solidFill>
                <a:effectLst/>
                <a:latin typeface="Simplified Arabic" panose="02020603050405020304" pitchFamily="18" charset="-78"/>
                <a:ea typeface="Times New Roman" panose="02020603050405020304" pitchFamily="18" charset="0"/>
              </a:rPr>
              <a:t>:</a:t>
            </a:r>
          </a:p>
          <a:p>
            <a:pPr marL="0" marR="0" lvl="0" indent="228600" algn="justLow" defTabSz="914400" rtl="1"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a:p>
            <a:pPr marL="0" marR="0" lvl="0" indent="457200" algn="justLow" defTabSz="914400" rtl="1" eaLnBrk="0" fontAlgn="base" latinLnBrk="0" hangingPunct="0">
              <a:lnSpc>
                <a:spcPct val="100000"/>
              </a:lnSpc>
              <a:spcBef>
                <a:spcPct val="0"/>
              </a:spcBef>
              <a:spcAft>
                <a:spcPct val="0"/>
              </a:spcAft>
              <a:buClrTx/>
              <a:buSzTx/>
              <a:buFontTx/>
              <a:buNone/>
              <a:tabLst/>
            </a:pPr>
            <a:r>
              <a:rPr kumimoji="0" lang="ar-IQ" b="0"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rPr>
              <a:t>وهو يحتوي الشكلين السابقين إذ يتألف من عدة أسئلة أو فقرات تصحبها إجابات متعددة، يختار المجيب واحدة منها، ثم يكتب أسباب إجابته من خلال الإجابة عن ( لماذا؟ ) - مثال:</a:t>
            </a:r>
            <a:endParaRPr kumimoji="0" lang="ar-IQ" b="0" i="0" u="none" strike="noStrike" cap="none" normalizeH="0" baseline="0" dirty="0" smtClean="0">
              <a:ln>
                <a:noFill/>
              </a:ln>
              <a:solidFill>
                <a:schemeClr val="tx1"/>
              </a:solidFill>
              <a:effectLst/>
            </a:endParaRPr>
          </a:p>
        </p:txBody>
      </p:sp>
      <p:sp>
        <p:nvSpPr>
          <p:cNvPr id="9" name="Rectangle 7"/>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9"/>
          <p:cNvSpPr>
            <a:spLocks noChangeArrowheads="1"/>
          </p:cNvSpPr>
          <p:nvPr/>
        </p:nvSpPr>
        <p:spPr bwMode="auto">
          <a:xfrm>
            <a:off x="1295401" y="3750384"/>
            <a:ext cx="93119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IQ" b="1" i="0" u="none" strike="noStrike" cap="none" normalizeH="0" baseline="0" dirty="0" smtClean="0">
                <a:ln>
                  <a:noFill/>
                </a:ln>
                <a:solidFill>
                  <a:srgbClr val="0070C0"/>
                </a:solidFill>
                <a:effectLst/>
                <a:latin typeface="Simplified Arabic" panose="02020603050405020304" pitchFamily="18" charset="-78"/>
                <a:ea typeface="Times New Roman" panose="02020603050405020304" pitchFamily="18" charset="0"/>
              </a:rPr>
              <a:t>هل ترغب في ممارسة مهنة التدريس عد التخرّج؟ ولماذا؟                    </a:t>
            </a:r>
            <a:r>
              <a:rPr kumimoji="0" lang="ar-IQ" b="0" i="0" u="none" strike="noStrike" cap="none" normalizeH="0" baseline="0" dirty="0" smtClean="0">
                <a:ln>
                  <a:noFill/>
                </a:ln>
                <a:effectLst/>
                <a:latin typeface="Simplified Arabic" panose="02020603050405020304" pitchFamily="18" charset="-78"/>
                <a:ea typeface="Times New Roman" panose="02020603050405020304" pitchFamily="18" charset="0"/>
              </a:rPr>
              <a:t>نعم                      </a:t>
            </a:r>
            <a:r>
              <a:rPr kumimoji="0" lang="ar-IQ" b="0" i="0" u="none" strike="noStrike" cap="none" normalizeH="0" baseline="0" dirty="0" smtClean="0">
                <a:ln>
                  <a:noFill/>
                </a:ln>
                <a:effectLst/>
                <a:latin typeface="Simplified Arabic" panose="02020603050405020304" pitchFamily="18" charset="-78"/>
                <a:ea typeface="Times New Roman" panose="02020603050405020304" pitchFamily="18" charset="0"/>
              </a:rPr>
              <a:t>كلا                 لا ادري</a:t>
            </a:r>
            <a:endParaRPr kumimoji="0" lang="en-US" b="0" i="0" u="none" strike="noStrike" cap="none" normalizeH="0" baseline="0" dirty="0" smtClean="0">
              <a:ln>
                <a:noFill/>
              </a:ln>
              <a:effectLst/>
              <a:latin typeface="Arial" panose="020B0604020202020204" pitchFamily="34" charset="0"/>
            </a:endParaRPr>
          </a:p>
        </p:txBody>
      </p:sp>
      <p:sp>
        <p:nvSpPr>
          <p:cNvPr id="12" name="Rectangle 11"/>
          <p:cNvSpPr/>
          <p:nvPr/>
        </p:nvSpPr>
        <p:spPr>
          <a:xfrm>
            <a:off x="4175472" y="3786460"/>
            <a:ext cx="441960" cy="2971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 name="Rectangle 13"/>
          <p:cNvSpPr/>
          <p:nvPr/>
        </p:nvSpPr>
        <p:spPr>
          <a:xfrm>
            <a:off x="2779712" y="3786460"/>
            <a:ext cx="441960" cy="2971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 name="Rectangle 14"/>
          <p:cNvSpPr/>
          <p:nvPr/>
        </p:nvSpPr>
        <p:spPr>
          <a:xfrm>
            <a:off x="1316013" y="3786460"/>
            <a:ext cx="441960" cy="2971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 name="Rectangle 12"/>
          <p:cNvSpPr/>
          <p:nvPr/>
        </p:nvSpPr>
        <p:spPr>
          <a:xfrm>
            <a:off x="1120140" y="4473486"/>
            <a:ext cx="9715500" cy="1200329"/>
          </a:xfrm>
          <a:prstGeom prst="rect">
            <a:avLst/>
          </a:prstGeom>
        </p:spPr>
        <p:txBody>
          <a:bodyPr wrap="square">
            <a:spAutoFit/>
          </a:bodyPr>
          <a:lstStyle/>
          <a:p>
            <a:pPr lvl="0" algn="r" rtl="1">
              <a:spcAft>
                <a:spcPts val="0"/>
              </a:spcAft>
              <a:tabLst>
                <a:tab pos="457200" algn="l"/>
              </a:tabLst>
            </a:pPr>
            <a:r>
              <a:rPr lang="ar-IQ" sz="2000" b="1" i="1" u="sng" dirty="0" smtClean="0">
                <a:solidFill>
                  <a:srgbClr val="FF0000"/>
                </a:solidFill>
                <a:effectLst/>
                <a:latin typeface="Times New Roman" panose="02020603050405020304" pitchFamily="18" charset="0"/>
                <a:ea typeface="Times New Roman" panose="02020603050405020304" pitchFamily="18" charset="0"/>
              </a:rPr>
              <a:t>ثانيـاً: الإستبيان المصورّ</a:t>
            </a:r>
            <a:r>
              <a:rPr lang="ar-IQ" sz="2000" b="1" u="sng" dirty="0" smtClean="0">
                <a:solidFill>
                  <a:srgbClr val="FF0000"/>
                </a:solidFill>
                <a:effectLst/>
                <a:latin typeface="Times New Roman" panose="02020603050405020304" pitchFamily="18" charset="0"/>
                <a:ea typeface="Times New Roman" panose="02020603050405020304" pitchFamily="18" charset="0"/>
              </a:rPr>
              <a:t> </a:t>
            </a:r>
            <a:r>
              <a:rPr lang="en-US" sz="2000" b="1" u="sng" dirty="0" smtClean="0">
                <a:solidFill>
                  <a:srgbClr val="FF0000"/>
                </a:solidFill>
                <a:effectLst/>
                <a:latin typeface="Times New Roman" panose="02020603050405020304" pitchFamily="18" charset="0"/>
                <a:ea typeface="Times New Roman" panose="02020603050405020304" pitchFamily="18" charset="0"/>
              </a:rPr>
              <a:t>(Pictorial Form)</a:t>
            </a:r>
            <a:r>
              <a:rPr lang="ar-IQ" sz="2000" b="1" u="sng" dirty="0" smtClean="0">
                <a:solidFill>
                  <a:srgbClr val="FF0000"/>
                </a:solidFill>
                <a:effectLst/>
                <a:latin typeface="Times New Roman" panose="02020603050405020304" pitchFamily="18" charset="0"/>
                <a:ea typeface="Times New Roman" panose="02020603050405020304" pitchFamily="18" charset="0"/>
              </a:rPr>
              <a:t>:</a:t>
            </a:r>
          </a:p>
          <a:p>
            <a:pPr lvl="0" algn="r" rtl="1">
              <a:spcAft>
                <a:spcPts val="0"/>
              </a:spcAft>
              <a:tabLst>
                <a:tab pos="457200" algn="l"/>
              </a:tabLst>
            </a:pPr>
            <a:endParaRPr lang="en-US" sz="1600" b="1" dirty="0" smtClean="0">
              <a:solidFill>
                <a:srgbClr val="FF0000"/>
              </a:solidFill>
              <a:effectLst/>
              <a:latin typeface="Times New Roman" panose="02020603050405020304" pitchFamily="18" charset="0"/>
              <a:ea typeface="Times New Roman" panose="02020603050405020304" pitchFamily="18" charset="0"/>
            </a:endParaRPr>
          </a:p>
          <a:p>
            <a:pPr marL="62230" indent="-114300" algn="justLow" rtl="1">
              <a:spcAft>
                <a:spcPts val="0"/>
              </a:spcAft>
            </a:pPr>
            <a:r>
              <a:rPr lang="ar-IQ" dirty="0" smtClean="0">
                <a:effectLst/>
                <a:latin typeface="Times New Roman" panose="02020603050405020304" pitchFamily="18" charset="0"/>
                <a:ea typeface="Times New Roman" panose="02020603050405020304" pitchFamily="18" charset="0"/>
              </a:rPr>
              <a:t>     وهو إستبيان يحتوي عدد من الصور أو الرسوم أو الأشكال أو التخطيطات أو الرموز التي تحمل جانب من الغموض . ويُستخدم في الدراسات النفسية بكثرة وغالباً ما يُستخدم مع الأطفال والأميين.</a:t>
            </a:r>
            <a:endParaRPr lang="en-US" dirty="0">
              <a:effectLst/>
              <a:latin typeface="Times New Roman" panose="02020603050405020304" pitchFamily="18" charset="0"/>
              <a:ea typeface="Times New Roman" panose="02020603050405020304" pitchFamily="18" charset="0"/>
            </a:endParaRPr>
          </a:p>
        </p:txBody>
      </p:sp>
      <p:sp>
        <p:nvSpPr>
          <p:cNvPr id="16" name="Curved Down Arrow 15"/>
          <p:cNvSpPr/>
          <p:nvPr/>
        </p:nvSpPr>
        <p:spPr>
          <a:xfrm rot="5400000">
            <a:off x="9785439" y="1298164"/>
            <a:ext cx="1216152" cy="8842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7457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0">
        <p15:prstTrans prst="origami"/>
      </p:transition>
    </mc:Choice>
    <mc:Fallback xmlns="">
      <p:transition spd="slow" advTm="3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347" y="2242868"/>
            <a:ext cx="9445925" cy="36230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242062" y="739140"/>
            <a:ext cx="9601196" cy="5471160"/>
          </a:xfrm>
        </p:spPr>
        <p:txBody>
          <a:bodyPr>
            <a:normAutofit lnSpcReduction="10000"/>
          </a:bodyPr>
          <a:lstStyle/>
          <a:p>
            <a:pPr marL="0" indent="0" algn="justLow" rtl="1">
              <a:spcAft>
                <a:spcPts val="0"/>
              </a:spcAft>
              <a:buNone/>
            </a:pPr>
            <a:r>
              <a:rPr lang="ar-IQ" sz="2000" b="1" u="sng" dirty="0">
                <a:solidFill>
                  <a:srgbClr val="FF0000"/>
                </a:solidFill>
                <a:latin typeface="Times New Roman" panose="02020603050405020304" pitchFamily="18" charset="0"/>
                <a:ea typeface="Times New Roman" panose="02020603050405020304" pitchFamily="18" charset="0"/>
              </a:rPr>
              <a:t>2</a:t>
            </a:r>
            <a:r>
              <a:rPr lang="ar-IQ" sz="2000" b="1" u="sng" dirty="0" smtClean="0">
                <a:solidFill>
                  <a:srgbClr val="FF0000"/>
                </a:solidFill>
                <a:latin typeface="Times New Roman" panose="02020603050405020304" pitchFamily="18" charset="0"/>
                <a:ea typeface="Times New Roman" panose="02020603050405020304" pitchFamily="18" charset="0"/>
              </a:rPr>
              <a:t>- </a:t>
            </a:r>
            <a:r>
              <a:rPr lang="ar-IQ" sz="2000" b="1" u="sng" dirty="0">
                <a:solidFill>
                  <a:srgbClr val="FF0000"/>
                </a:solidFill>
                <a:latin typeface="Times New Roman" panose="02020603050405020304" pitchFamily="18" charset="0"/>
                <a:ea typeface="Times New Roman" panose="02020603050405020304" pitchFamily="18" charset="0"/>
              </a:rPr>
              <a:t>المقابلـة </a:t>
            </a:r>
            <a:r>
              <a:rPr lang="en-US" sz="2000" b="1" u="sng" dirty="0">
                <a:solidFill>
                  <a:srgbClr val="FF0000"/>
                </a:solidFill>
                <a:latin typeface="Times New Roman" panose="02020603050405020304" pitchFamily="18" charset="0"/>
                <a:ea typeface="Times New Roman" panose="02020603050405020304" pitchFamily="18" charset="0"/>
              </a:rPr>
              <a:t>(Interview)</a:t>
            </a:r>
            <a:r>
              <a:rPr lang="en-US" sz="2000" b="1" u="sng" dirty="0">
                <a:solidFill>
                  <a:srgbClr val="FF0000"/>
                </a:solidFill>
                <a:latin typeface="Simplified Arabic" panose="02020603050405020304" pitchFamily="18" charset="-78"/>
                <a:ea typeface="Times New Roman" panose="02020603050405020304" pitchFamily="18" charset="0"/>
              </a:rPr>
              <a:t> </a:t>
            </a:r>
            <a:endParaRPr lang="ar-IQ" sz="2000" dirty="0" smtClean="0">
              <a:solidFill>
                <a:srgbClr val="FF000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sz="2300" dirty="0">
                <a:latin typeface="Times New Roman" panose="02020603050405020304" pitchFamily="18" charset="0"/>
                <a:ea typeface="Times New Roman" panose="02020603050405020304" pitchFamily="18" charset="0"/>
                <a:cs typeface="Simplified Arabic" panose="02020603050405020304" pitchFamily="18" charset="-78"/>
              </a:rPr>
              <a:t> </a:t>
            </a:r>
            <a:r>
              <a:rPr lang="ar-IQ" sz="2300"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sz="1800" dirty="0" smtClean="0">
                <a:latin typeface="Times New Roman" panose="02020603050405020304" pitchFamily="18" charset="0"/>
                <a:ea typeface="Times New Roman" panose="02020603050405020304" pitchFamily="18" charset="0"/>
              </a:rPr>
              <a:t>هي </a:t>
            </a:r>
            <a:r>
              <a:rPr lang="ar-IQ" sz="1800" dirty="0">
                <a:latin typeface="Times New Roman" panose="02020603050405020304" pitchFamily="18" charset="0"/>
                <a:ea typeface="Times New Roman" panose="02020603050405020304" pitchFamily="18" charset="0"/>
              </a:rPr>
              <a:t>أداة تستخدم في البحوث التي تهدف إلى معرفة آراء ودوافع واتجاهات وانفعالات ومسيرة حياة مجتمع بحث محدد. كما انها تجري وجهاً لوجه بين الباحث والشخص أو مجموعة الأشخاص الذين يريد الباحث </a:t>
            </a:r>
            <a:r>
              <a:rPr lang="ar-IQ" sz="1800" dirty="0" smtClean="0">
                <a:latin typeface="Times New Roman" panose="02020603050405020304" pitchFamily="18" charset="0"/>
                <a:ea typeface="Times New Roman" panose="02020603050405020304" pitchFamily="18" charset="0"/>
              </a:rPr>
              <a:t>مقابلتهم.</a:t>
            </a:r>
          </a:p>
          <a:p>
            <a:pPr marL="0" indent="0" algn="justLow" rtl="1">
              <a:spcAft>
                <a:spcPts val="0"/>
              </a:spcAft>
              <a:buNone/>
            </a:pPr>
            <a:r>
              <a:rPr lang="ar-IQ" sz="1800" dirty="0">
                <a:latin typeface="Times New Roman" panose="02020603050405020304" pitchFamily="18" charset="0"/>
                <a:ea typeface="Times New Roman" panose="02020603050405020304" pitchFamily="18" charset="0"/>
              </a:rPr>
              <a:t> </a:t>
            </a:r>
            <a:r>
              <a:rPr lang="ar-IQ" sz="1800" dirty="0" smtClean="0">
                <a:latin typeface="Times New Roman" panose="02020603050405020304" pitchFamily="18" charset="0"/>
                <a:ea typeface="Times New Roman" panose="02020603050405020304" pitchFamily="18" charset="0"/>
              </a:rPr>
              <a:t>   والمقابلة </a:t>
            </a:r>
            <a:r>
              <a:rPr lang="ar-IQ" sz="1800" dirty="0">
                <a:latin typeface="Times New Roman" panose="02020603050405020304" pitchFamily="18" charset="0"/>
                <a:ea typeface="Times New Roman" panose="02020603050405020304" pitchFamily="18" charset="0"/>
              </a:rPr>
              <a:t>تشبه الاستبيان من حيث إحتوائها على أسئلة يضعها الباحث لكي يوجهها إلى عينة بحثه، والتوصّل إلى معلومات وبيانات من شأنها أن تصل به إلى نتائج تتعلّق بمشكلة بحثه أو الظاهرة المُراد بحثها. ثم أنها تضع الباحث (إذا أجاد فن المقابلة) أمام فرصة بناء علاقة وديّة مع المجيب وتحفيزه على الكلام بما يمكنه من الحصول على معلومات لا يتيسر الحصول عليها بأسلوب آخر. كما أنها الأداة لجمع المعلومات من الأطفال والأميين</a:t>
            </a:r>
            <a:r>
              <a:rPr lang="ar-IQ" sz="1800" dirty="0" smtClean="0">
                <a:latin typeface="Times New Roman" panose="02020603050405020304" pitchFamily="18" charset="0"/>
                <a:ea typeface="Times New Roman" panose="02020603050405020304" pitchFamily="18" charset="0"/>
              </a:rPr>
              <a:t>.</a:t>
            </a:r>
          </a:p>
          <a:p>
            <a:pPr marL="0" indent="0" algn="justLow" rtl="1">
              <a:spcAft>
                <a:spcPts val="0"/>
              </a:spcAft>
              <a:buNone/>
            </a:pPr>
            <a:r>
              <a:rPr lang="ar-IQ" sz="2000" b="1" i="1" u="sng" dirty="0" smtClean="0">
                <a:solidFill>
                  <a:srgbClr val="0070C0"/>
                </a:solidFill>
                <a:latin typeface="Times New Roman" panose="02020603050405020304" pitchFamily="18" charset="0"/>
                <a:ea typeface="Times New Roman" panose="02020603050405020304" pitchFamily="18" charset="0"/>
              </a:rPr>
              <a:t>  أنواع </a:t>
            </a:r>
            <a:r>
              <a:rPr lang="ar-IQ" sz="2000" b="1" i="1" u="sng" dirty="0">
                <a:solidFill>
                  <a:srgbClr val="0070C0"/>
                </a:solidFill>
                <a:latin typeface="Times New Roman" panose="02020603050405020304" pitchFamily="18" charset="0"/>
                <a:ea typeface="Times New Roman" panose="02020603050405020304" pitchFamily="18" charset="0"/>
              </a:rPr>
              <a:t>المقابلات الشخصية</a:t>
            </a:r>
            <a:r>
              <a:rPr lang="ar-IQ" sz="2000" b="1" i="1" u="sng" dirty="0" smtClean="0">
                <a:solidFill>
                  <a:srgbClr val="0070C0"/>
                </a:solidFill>
                <a:latin typeface="Times New Roman" panose="02020603050405020304" pitchFamily="18" charset="0"/>
                <a:ea typeface="Times New Roman" panose="02020603050405020304" pitchFamily="18" charset="0"/>
              </a:rPr>
              <a:t>:</a:t>
            </a:r>
            <a:endParaRPr lang="en-US" sz="2000" dirty="0">
              <a:solidFill>
                <a:srgbClr val="0070C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sz="1800" b="1" u="sng"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أ- المقابلة الفرديــة </a:t>
            </a:r>
            <a:r>
              <a:rPr lang="en-US" sz="1800" b="1" u="sng"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(Individual Interview)</a:t>
            </a:r>
            <a:r>
              <a:rPr lang="ar-IQ" sz="1800" b="1" u="sng"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1800" dirty="0" smtClean="0">
              <a:solidFill>
                <a:srgbClr val="00B050"/>
              </a:solidFill>
              <a:latin typeface="Times New Roman" panose="02020603050405020304" pitchFamily="18" charset="0"/>
              <a:ea typeface="Times New Roman" panose="02020603050405020304" pitchFamily="18" charset="0"/>
            </a:endParaRPr>
          </a:p>
          <a:p>
            <a:pPr marL="62230" indent="0" algn="justLow" rtl="1">
              <a:spcAft>
                <a:spcPts val="0"/>
              </a:spcAft>
              <a:buNone/>
            </a:pPr>
            <a:r>
              <a:rPr lang="ar-IQ" sz="1400"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sz="1600" dirty="0" smtClean="0">
                <a:latin typeface="Times New Roman" panose="02020603050405020304" pitchFamily="18" charset="0"/>
                <a:ea typeface="Times New Roman" panose="02020603050405020304" pitchFamily="18" charset="0"/>
                <a:cs typeface="Simplified Arabic" panose="02020603050405020304" pitchFamily="18" charset="-78"/>
              </a:rPr>
              <a:t>وهي تجري بين الباحث وشخص واحد، يشعر المجيب فيها بالاطمئنان والحرية، فتكون إجاباته أكثر صدقاً واكتمالاً . إذ قد تتناول أسئلة المقابلة (آراءه، حياته، دوافعه، إنفعالاته، وغيرهــا).</a:t>
            </a:r>
          </a:p>
          <a:p>
            <a:pPr marL="0" indent="0" algn="justLow" rtl="1">
              <a:spcAft>
                <a:spcPts val="0"/>
              </a:spcAft>
              <a:buNone/>
            </a:pPr>
            <a:r>
              <a:rPr lang="ar-IQ" sz="1800"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ب- المقابلة الجماعية </a:t>
            </a:r>
            <a:r>
              <a:rPr lang="en-US" sz="1800"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(Group Interview)</a:t>
            </a:r>
            <a:r>
              <a:rPr lang="ar-IQ" sz="1800"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1800" dirty="0">
              <a:solidFill>
                <a:srgbClr val="00B05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sz="1600" dirty="0" smtClean="0">
                <a:latin typeface="Times New Roman" panose="02020603050405020304" pitchFamily="18" charset="0"/>
                <a:ea typeface="Times New Roman" panose="02020603050405020304" pitchFamily="18" charset="0"/>
              </a:rPr>
              <a:t>   وهي </a:t>
            </a:r>
            <a:r>
              <a:rPr lang="ar-IQ" sz="1600" dirty="0">
                <a:latin typeface="Times New Roman" panose="02020603050405020304" pitchFamily="18" charset="0"/>
                <a:ea typeface="Times New Roman" panose="02020603050405020304" pitchFamily="18" charset="0"/>
              </a:rPr>
              <a:t>تجري بين الباحث ومجموعة من الأفراد، من الذين يمثلون عينة البحث على أن لا يتجاوز عددهم عن عشرة أشخاص لكي يسهّل الإتصال والتعبير والإستماع إلى  أكثر من وجهة نظر للموضوع نفسه ومن زوايا متعددة.</a:t>
            </a:r>
            <a:endParaRPr lang="en-US" sz="16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sz="1800" b="1" u="sng" dirty="0">
                <a:solidFill>
                  <a:srgbClr val="00B050"/>
                </a:solidFill>
                <a:latin typeface="Times New Roman" panose="02020603050405020304" pitchFamily="18" charset="0"/>
                <a:ea typeface="Times New Roman" panose="02020603050405020304" pitchFamily="18" charset="0"/>
              </a:rPr>
              <a:t>ج- إسلوب فريق المقابلة </a:t>
            </a:r>
            <a:r>
              <a:rPr lang="en-US" sz="1800" b="1" u="sng" dirty="0">
                <a:solidFill>
                  <a:srgbClr val="00B050"/>
                </a:solidFill>
                <a:latin typeface="Times New Roman" panose="02020603050405020304" pitchFamily="18" charset="0"/>
                <a:ea typeface="Times New Roman" panose="02020603050405020304" pitchFamily="18" charset="0"/>
              </a:rPr>
              <a:t>(Team Interview)</a:t>
            </a:r>
            <a:r>
              <a:rPr lang="ar-IQ" sz="1800" b="1" u="sng" dirty="0">
                <a:solidFill>
                  <a:srgbClr val="00B050"/>
                </a:solidFill>
                <a:latin typeface="Times New Roman" panose="02020603050405020304" pitchFamily="18" charset="0"/>
                <a:ea typeface="Times New Roman" panose="02020603050405020304" pitchFamily="18" charset="0"/>
              </a:rPr>
              <a:t>:</a:t>
            </a:r>
            <a:endParaRPr lang="en-US" sz="1800" dirty="0">
              <a:solidFill>
                <a:srgbClr val="00B050"/>
              </a:solidFill>
              <a:latin typeface="Times New Roman" panose="02020603050405020304" pitchFamily="18" charset="0"/>
              <a:ea typeface="Times New Roman" panose="02020603050405020304" pitchFamily="18" charset="0"/>
            </a:endParaRPr>
          </a:p>
          <a:p>
            <a:pPr marL="62230" indent="0" algn="justLow" rtl="1">
              <a:spcAft>
                <a:spcPts val="0"/>
              </a:spcAft>
              <a:buNone/>
            </a:pPr>
            <a:r>
              <a:rPr lang="ar-IQ" sz="1600"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sz="1600" dirty="0" smtClean="0">
                <a:latin typeface="Times New Roman" panose="02020603050405020304" pitchFamily="18" charset="0"/>
                <a:ea typeface="Times New Roman" panose="02020603050405020304" pitchFamily="18" charset="0"/>
              </a:rPr>
              <a:t>  </a:t>
            </a:r>
            <a:r>
              <a:rPr lang="ar-IQ" sz="1800" dirty="0" smtClean="0">
                <a:latin typeface="Times New Roman" panose="02020603050405020304" pitchFamily="18" charset="0"/>
                <a:ea typeface="Times New Roman" panose="02020603050405020304" pitchFamily="18" charset="0"/>
              </a:rPr>
              <a:t>وفيه </a:t>
            </a:r>
            <a:r>
              <a:rPr lang="ar-IQ" sz="1800" dirty="0">
                <a:latin typeface="Times New Roman" panose="02020603050405020304" pitchFamily="18" charset="0"/>
                <a:ea typeface="Times New Roman" panose="02020603050405020304" pitchFamily="18" charset="0"/>
              </a:rPr>
              <a:t>يجلس إثنان مع المُجيب ويوجهان المناقشة. إذ يقوم أحدهما بإدارة الحديث وتوجيهه، بينما يقوم الآخر بتدوين الإجابات دون أن تنقطع المناقشة وهذا ما يجعل المقابلة أكثر حيوية وإثارة لوجود أكثر من طرف واحد في توجيه الأسئلة، فإذا أخفق أحد المقابلين في جذب إهتمام المجيب أو خلق جو ودي في المقابلة فإن الآخر يستطيع أن يعوّض هذا الإخفاق . فضلاً عن ذلك فإن هذا الأسلوب يجعل المقابلة أكثر ضماناً على موضوعية نتائج المقابلة وتفسيرها أو  تصحيح ما قد يقع فيه أحدهم من تحيّز.</a:t>
            </a:r>
            <a:endParaRPr lang="en-US" sz="1800" dirty="0">
              <a:latin typeface="Times New Roman" panose="02020603050405020304" pitchFamily="18" charset="0"/>
              <a:ea typeface="Times New Roman" panose="02020603050405020304" pitchFamily="18" charset="0"/>
            </a:endParaRPr>
          </a:p>
          <a:p>
            <a:pPr marL="62230" indent="0" algn="justLow" rtl="1">
              <a:spcAft>
                <a:spcPts val="0"/>
              </a:spcAft>
              <a:buNone/>
            </a:pPr>
            <a:endParaRPr lang="en-US" sz="1600" dirty="0" smtClean="0">
              <a:latin typeface="Times New Roman" panose="02020603050405020304" pitchFamily="18" charset="0"/>
              <a:ea typeface="Times New Roman" panose="02020603050405020304" pitchFamily="18" charset="0"/>
            </a:endParaRPr>
          </a:p>
          <a:p>
            <a:pPr marL="0" indent="0" algn="justLow" rtl="1">
              <a:spcAft>
                <a:spcPts val="0"/>
              </a:spcAft>
              <a:buNone/>
            </a:pPr>
            <a:endParaRPr lang="en-US" sz="14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395954002"/>
      </p:ext>
    </p:extLst>
  </p:cSld>
  <p:clrMapOvr>
    <a:masterClrMapping/>
  </p:clrMapOvr>
  <mc:AlternateContent xmlns:mc="http://schemas.openxmlformats.org/markup-compatibility/2006" xmlns:p14="http://schemas.microsoft.com/office/powerpoint/2010/main">
    <mc:Choice Requires="p14">
      <p:transition spd="slow" p14:dur="1600" advTm="30000">
        <p14:prism isContent="1" isInverted="1"/>
      </p:transition>
    </mc:Choice>
    <mc:Fallback xmlns="">
      <p:transition spd="slow" advTm="3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5721" y="2311879"/>
            <a:ext cx="9514936" cy="15527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879894" y="759125"/>
            <a:ext cx="10299940" cy="5391509"/>
          </a:xfrm>
        </p:spPr>
        <p:txBody>
          <a:bodyPr>
            <a:normAutofit/>
          </a:bodyPr>
          <a:lstStyle/>
          <a:p>
            <a:pPr marL="0" indent="0" algn="justLow" rtl="1">
              <a:spcAft>
                <a:spcPts val="0"/>
              </a:spcAft>
              <a:buNone/>
            </a:pPr>
            <a:r>
              <a:rPr lang="ar-IQ" sz="1800" b="1" i="1" u="dbl" dirty="0">
                <a:solidFill>
                  <a:srgbClr val="FF0000"/>
                </a:solidFill>
                <a:latin typeface="Times New Roman" panose="02020603050405020304" pitchFamily="18" charset="0"/>
                <a:ea typeface="Times New Roman" panose="02020603050405020304" pitchFamily="18" charset="0"/>
              </a:rPr>
              <a:t>أشكال المقابلة ((من حيث المحتـــوى))</a:t>
            </a:r>
            <a:endParaRPr lang="en-US" sz="1800" b="1" dirty="0">
              <a:solidFill>
                <a:srgbClr val="FF000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sz="1800" b="1" u="sng" dirty="0">
                <a:solidFill>
                  <a:srgbClr val="00B050"/>
                </a:solidFill>
                <a:latin typeface="Times New Roman" panose="02020603050405020304" pitchFamily="18" charset="0"/>
                <a:ea typeface="Times New Roman" panose="02020603050405020304" pitchFamily="18" charset="0"/>
              </a:rPr>
              <a:t>أ- المقابلة (المنظمة، الشكلية، المقننة):</a:t>
            </a:r>
            <a:endParaRPr lang="en-US" sz="1800" b="1" dirty="0">
              <a:solidFill>
                <a:srgbClr val="00B050"/>
              </a:solidFill>
              <a:latin typeface="Times New Roman" panose="02020603050405020304" pitchFamily="18" charset="0"/>
              <a:ea typeface="Times New Roman" panose="02020603050405020304" pitchFamily="18" charset="0"/>
            </a:endParaRPr>
          </a:p>
          <a:p>
            <a:pPr indent="0" algn="justLow" rtl="1">
              <a:spcAft>
                <a:spcPts val="0"/>
              </a:spcAft>
              <a:buNone/>
            </a:pPr>
            <a:r>
              <a:rPr lang="ar-IQ" sz="1600" dirty="0">
                <a:latin typeface="Times New Roman" panose="02020603050405020304" pitchFamily="18" charset="0"/>
                <a:ea typeface="Times New Roman" panose="02020603050405020304" pitchFamily="18" charset="0"/>
              </a:rPr>
              <a:t>وهي تحتوي على عدد ثابت من الأسئلة، وتتم الإجابة عليها إجابات محددة، يُترك للمُجيب حرية الإختيار أو الإجابة بـ (نعم) أو (لا) وهذه المقابلة المنظمة تُقابل الإستبيان المُغلق تماماً</a:t>
            </a:r>
            <a:r>
              <a:rPr lang="ar-IQ" sz="1600" dirty="0" smtClean="0">
                <a:latin typeface="Times New Roman" panose="02020603050405020304" pitchFamily="18" charset="0"/>
                <a:ea typeface="Times New Roman" panose="02020603050405020304" pitchFamily="18" charset="0"/>
              </a:rPr>
              <a:t>.</a:t>
            </a:r>
          </a:p>
          <a:p>
            <a:pPr marL="0" indent="0" algn="justLow" rtl="1">
              <a:spcAft>
                <a:spcPts val="0"/>
              </a:spcAft>
              <a:buNone/>
            </a:pPr>
            <a:r>
              <a:rPr lang="ar-IQ" sz="1800" b="1" u="sng" dirty="0" smtClean="0">
                <a:solidFill>
                  <a:srgbClr val="00B050"/>
                </a:solidFill>
                <a:latin typeface="Times New Roman" panose="02020603050405020304" pitchFamily="18" charset="0"/>
                <a:ea typeface="Times New Roman" panose="02020603050405020304" pitchFamily="18" charset="0"/>
              </a:rPr>
              <a:t>ب- </a:t>
            </a:r>
            <a:r>
              <a:rPr lang="ar-IQ" sz="1800" b="1" u="sng" dirty="0">
                <a:solidFill>
                  <a:srgbClr val="00B050"/>
                </a:solidFill>
                <a:latin typeface="Times New Roman" panose="02020603050405020304" pitchFamily="18" charset="0"/>
                <a:ea typeface="Times New Roman" panose="02020603050405020304" pitchFamily="18" charset="0"/>
              </a:rPr>
              <a:t>المقابلة (غير المنظمة، غير الشكلية، غير المقننة</a:t>
            </a:r>
            <a:r>
              <a:rPr lang="ar-IQ" sz="1800" b="1" u="sng" dirty="0" smtClean="0">
                <a:solidFill>
                  <a:srgbClr val="00B050"/>
                </a:solidFill>
                <a:latin typeface="Times New Roman" panose="02020603050405020304" pitchFamily="18" charset="0"/>
                <a:ea typeface="Times New Roman" panose="02020603050405020304" pitchFamily="18" charset="0"/>
              </a:rPr>
              <a:t>):</a:t>
            </a:r>
          </a:p>
          <a:p>
            <a:pPr marL="0" indent="0" algn="justLow" rtl="1">
              <a:spcAft>
                <a:spcPts val="0"/>
              </a:spcAft>
              <a:buNone/>
            </a:pPr>
            <a:r>
              <a:rPr lang="ar-IQ" sz="1800" b="1" dirty="0" smtClean="0">
                <a:solidFill>
                  <a:srgbClr val="00B050"/>
                </a:solidFill>
                <a:latin typeface="Times New Roman" panose="02020603050405020304" pitchFamily="18" charset="0"/>
                <a:ea typeface="Times New Roman" panose="02020603050405020304" pitchFamily="18" charset="0"/>
              </a:rPr>
              <a:t>   </a:t>
            </a:r>
            <a:r>
              <a:rPr lang="ar-IQ" sz="1600" dirty="0" smtClean="0">
                <a:latin typeface="Times New Roman" panose="02020603050405020304" pitchFamily="18" charset="0"/>
                <a:ea typeface="Times New Roman" panose="02020603050405020304" pitchFamily="18" charset="0"/>
              </a:rPr>
              <a:t>وهي </a:t>
            </a:r>
            <a:r>
              <a:rPr lang="ar-IQ" sz="1600" dirty="0">
                <a:latin typeface="Times New Roman" panose="02020603050405020304" pitchFamily="18" charset="0"/>
                <a:ea typeface="Times New Roman" panose="02020603050405020304" pitchFamily="18" charset="0"/>
              </a:rPr>
              <a:t>تجري دون توجيه أو ضبط للسؤال أو الجواب، إذ تعتمد عدد من الأسئلة الرئيسة التي يدور حولها الحديث ولا تكون لدى الباحث إجابات محددة، وإنما يُترك للمُجيب حرية الإجابة، ويشجّع على الإسترسال والدخول في التفاصيل. وأصدق مثال لها ما يجري في العيادات النفسية ومراكز الإرشاد. وهي تقابل الإستبيان المفتوح.</a:t>
            </a:r>
            <a:endParaRPr lang="en-US" sz="1600" dirty="0">
              <a:latin typeface="Times New Roman" panose="02020603050405020304" pitchFamily="18" charset="0"/>
              <a:ea typeface="Times New Roman" panose="02020603050405020304" pitchFamily="18" charset="0"/>
            </a:endParaRPr>
          </a:p>
          <a:p>
            <a:pPr marL="62230" indent="0" algn="just" rtl="1">
              <a:spcAft>
                <a:spcPts val="0"/>
              </a:spcAft>
              <a:buNone/>
            </a:pPr>
            <a:r>
              <a:rPr lang="ar-IQ" sz="1600" dirty="0" smtClean="0">
                <a:latin typeface="Times New Roman" panose="02020603050405020304" pitchFamily="18" charset="0"/>
                <a:ea typeface="Times New Roman" panose="02020603050405020304" pitchFamily="18" charset="0"/>
              </a:rPr>
              <a:t>    فضلاً </a:t>
            </a:r>
            <a:r>
              <a:rPr lang="ar-IQ" sz="1600" dirty="0">
                <a:latin typeface="Times New Roman" panose="02020603050405020304" pitchFamily="18" charset="0"/>
                <a:ea typeface="Times New Roman" panose="02020603050405020304" pitchFamily="18" charset="0"/>
              </a:rPr>
              <a:t>عن ما تقدم فإن خصوصية المشكلة المطروحة في البحث ومتطلبات إجراءآته هي التي </a:t>
            </a:r>
            <a:r>
              <a:rPr lang="ar-IQ" sz="1600" dirty="0" smtClean="0">
                <a:latin typeface="Times New Roman" panose="02020603050405020304" pitchFamily="18" charset="0"/>
                <a:ea typeface="Times New Roman" panose="02020603050405020304" pitchFamily="18" charset="0"/>
              </a:rPr>
              <a:t>تدفع </a:t>
            </a:r>
            <a:r>
              <a:rPr lang="ar-IQ" sz="1600" dirty="0">
                <a:latin typeface="Times New Roman" panose="02020603050405020304" pitchFamily="18" charset="0"/>
                <a:ea typeface="Times New Roman" panose="02020603050405020304" pitchFamily="18" charset="0"/>
              </a:rPr>
              <a:t>الباحث إلى إستخدام أنواع المقابلة وشكلها</a:t>
            </a:r>
            <a:r>
              <a:rPr lang="ar-IQ" sz="1600" dirty="0" smtClean="0">
                <a:latin typeface="Times New Roman" panose="02020603050405020304" pitchFamily="18" charset="0"/>
                <a:ea typeface="Times New Roman" panose="02020603050405020304" pitchFamily="18" charset="0"/>
              </a:rPr>
              <a:t>.</a:t>
            </a:r>
          </a:p>
          <a:p>
            <a:pPr marL="0" indent="0" algn="justLow" rtl="1">
              <a:spcAft>
                <a:spcPts val="0"/>
              </a:spcAft>
              <a:buNone/>
            </a:pPr>
            <a:r>
              <a:rPr lang="ar-IQ" sz="1800" b="1" dirty="0" smtClean="0">
                <a:solidFill>
                  <a:srgbClr val="FF0000"/>
                </a:solidFill>
                <a:latin typeface="Times New Roman" panose="02020603050405020304" pitchFamily="18" charset="0"/>
                <a:ea typeface="Times New Roman" panose="02020603050405020304" pitchFamily="18" charset="0"/>
              </a:rPr>
              <a:t>     </a:t>
            </a:r>
            <a:r>
              <a:rPr lang="ar-IQ" sz="1800" b="1" u="sng" dirty="0" smtClean="0">
                <a:solidFill>
                  <a:srgbClr val="FF0000"/>
                </a:solidFill>
                <a:latin typeface="Times New Roman" panose="02020603050405020304" pitchFamily="18" charset="0"/>
                <a:ea typeface="Times New Roman" panose="02020603050405020304" pitchFamily="18" charset="0"/>
              </a:rPr>
              <a:t>أمثلـة</a:t>
            </a:r>
            <a:r>
              <a:rPr lang="ar-IQ" sz="1800" b="1" u="sng" dirty="0">
                <a:solidFill>
                  <a:srgbClr val="FF0000"/>
                </a:solidFill>
                <a:latin typeface="Times New Roman" panose="02020603050405020304" pitchFamily="18" charset="0"/>
                <a:ea typeface="Times New Roman" panose="02020603050405020304" pitchFamily="18" charset="0"/>
              </a:rPr>
              <a:t>:</a:t>
            </a:r>
            <a:endParaRPr lang="en-US" sz="1800" b="1" u="sng" dirty="0">
              <a:solidFill>
                <a:srgbClr val="FF0000"/>
              </a:solidFill>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57200" algn="l"/>
              </a:tabLst>
            </a:pPr>
            <a:r>
              <a:rPr lang="ar-IQ" sz="1400" dirty="0">
                <a:latin typeface="Times New Roman" panose="02020603050405020304" pitchFamily="18" charset="0"/>
                <a:ea typeface="Times New Roman" panose="02020603050405020304" pitchFamily="18" charset="0"/>
                <a:cs typeface="Simplified Arabic" panose="02020603050405020304" pitchFamily="18" charset="-78"/>
              </a:rPr>
              <a:t>مميزات رسوم الأطفال من وجهة نظر علماء النفس التربويين.</a:t>
            </a:r>
            <a:endParaRPr lang="en-US" sz="1400"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57200" algn="l"/>
              </a:tabLst>
            </a:pPr>
            <a:r>
              <a:rPr lang="ar-IQ" sz="1400" dirty="0">
                <a:latin typeface="Times New Roman" panose="02020603050405020304" pitchFamily="18" charset="0"/>
                <a:ea typeface="Times New Roman" panose="02020603050405020304" pitchFamily="18" charset="0"/>
                <a:cs typeface="Simplified Arabic" panose="02020603050405020304" pitchFamily="18" charset="-78"/>
              </a:rPr>
              <a:t>البيئة وأثرها في الأعمال الفنية المعاصرة من وجهة نظر مجموعة من الفنانين.</a:t>
            </a:r>
            <a:endParaRPr lang="en-US" sz="1400"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457200" algn="l"/>
              </a:tabLst>
            </a:pPr>
            <a:r>
              <a:rPr lang="ar-IQ" sz="1400" dirty="0">
                <a:latin typeface="Times New Roman" panose="02020603050405020304" pitchFamily="18" charset="0"/>
                <a:ea typeface="Times New Roman" panose="02020603050405020304" pitchFamily="18" charset="0"/>
                <a:cs typeface="Simplified Arabic" panose="02020603050405020304" pitchFamily="18" charset="-78"/>
              </a:rPr>
              <a:t>الإتجاهات المعاصرة في الفنون من وجهة نظر أساتذة الإختصاص.</a:t>
            </a:r>
            <a:endParaRPr lang="en-US" sz="14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sz="1600" b="1" u="sng" dirty="0">
                <a:solidFill>
                  <a:srgbClr val="FF0000"/>
                </a:solidFill>
                <a:latin typeface="Times New Roman" panose="02020603050405020304" pitchFamily="18" charset="0"/>
                <a:ea typeface="Times New Roman" panose="02020603050405020304" pitchFamily="18" charset="0"/>
              </a:rPr>
              <a:t> مواصفات الباحث عند إجراء المقابلة </a:t>
            </a:r>
            <a:endParaRPr lang="en-US" sz="1600" b="1" dirty="0">
              <a:solidFill>
                <a:srgbClr val="FF0000"/>
              </a:solidFill>
              <a:latin typeface="Times New Roman" panose="02020603050405020304" pitchFamily="18" charset="0"/>
              <a:ea typeface="Times New Roman" panose="02020603050405020304" pitchFamily="18" charset="0"/>
            </a:endParaRPr>
          </a:p>
          <a:p>
            <a:pPr indent="0" algn="justLow" rtl="1">
              <a:spcAft>
                <a:spcPts val="0"/>
              </a:spcAft>
              <a:buNone/>
            </a:pPr>
            <a:r>
              <a:rPr lang="ar-IQ" sz="1400" dirty="0" smtClean="0">
                <a:latin typeface="Times New Roman" panose="02020603050405020304" pitchFamily="18" charset="0"/>
                <a:ea typeface="Times New Roman" panose="02020603050405020304" pitchFamily="18" charset="0"/>
                <a:cs typeface="Simplified Arabic" panose="02020603050405020304" pitchFamily="18" charset="-78"/>
              </a:rPr>
              <a:t>1- </a:t>
            </a:r>
            <a:r>
              <a:rPr lang="ar-IQ" sz="1400" dirty="0">
                <a:latin typeface="Times New Roman" panose="02020603050405020304" pitchFamily="18" charset="0"/>
                <a:ea typeface="Times New Roman" panose="02020603050405020304" pitchFamily="18" charset="0"/>
              </a:rPr>
              <a:t>أن يخلق جواً وديّا بينه وبين الشخص الذي يُقابله.</a:t>
            </a:r>
            <a:endParaRPr lang="en-US" sz="1400" dirty="0">
              <a:latin typeface="Times New Roman" panose="02020603050405020304" pitchFamily="18" charset="0"/>
              <a:ea typeface="Times New Roman" panose="02020603050405020304" pitchFamily="18" charset="0"/>
            </a:endParaRPr>
          </a:p>
          <a:p>
            <a:pPr indent="0" algn="justLow" rtl="1">
              <a:spcAft>
                <a:spcPts val="0"/>
              </a:spcAft>
              <a:buNone/>
            </a:pPr>
            <a:r>
              <a:rPr lang="ar-IQ" sz="1400" dirty="0">
                <a:latin typeface="Times New Roman" panose="02020603050405020304" pitchFamily="18" charset="0"/>
                <a:ea typeface="Times New Roman" panose="02020603050405020304" pitchFamily="18" charset="0"/>
              </a:rPr>
              <a:t>2- أن يجعل هذا الشخص مطمئناً له محافظاً على أسرار أي إجابة يُدلي بها.</a:t>
            </a:r>
            <a:endParaRPr lang="en-US" sz="1400" dirty="0">
              <a:latin typeface="Times New Roman" panose="02020603050405020304" pitchFamily="18" charset="0"/>
              <a:ea typeface="Times New Roman" panose="02020603050405020304" pitchFamily="18" charset="0"/>
            </a:endParaRPr>
          </a:p>
          <a:p>
            <a:pPr indent="0" algn="justLow" rtl="1">
              <a:spcAft>
                <a:spcPts val="0"/>
              </a:spcAft>
              <a:buNone/>
            </a:pPr>
            <a:r>
              <a:rPr lang="ar-IQ" sz="1400" dirty="0">
                <a:latin typeface="Times New Roman" panose="02020603050405020304" pitchFamily="18" charset="0"/>
                <a:ea typeface="Times New Roman" panose="02020603050405020304" pitchFamily="18" charset="0"/>
              </a:rPr>
              <a:t>3- عدم إثارة أسئلة تستفز المجيب.</a:t>
            </a:r>
            <a:endParaRPr lang="en-US" sz="1400" dirty="0">
              <a:latin typeface="Times New Roman" panose="02020603050405020304" pitchFamily="18" charset="0"/>
              <a:ea typeface="Times New Roman" panose="02020603050405020304" pitchFamily="18" charset="0"/>
            </a:endParaRPr>
          </a:p>
          <a:p>
            <a:pPr indent="0" algn="justLow" rtl="1">
              <a:spcAft>
                <a:spcPts val="0"/>
              </a:spcAft>
              <a:buNone/>
            </a:pPr>
            <a:r>
              <a:rPr lang="ar-IQ" sz="1400" dirty="0">
                <a:latin typeface="Times New Roman" panose="02020603050405020304" pitchFamily="18" charset="0"/>
                <a:ea typeface="Times New Roman" panose="02020603050405020304" pitchFamily="18" charset="0"/>
              </a:rPr>
              <a:t>4- أن يُلم مسبقاً ببعض جوانب شخصية الفرد الذي سيقابله.</a:t>
            </a:r>
            <a:endParaRPr lang="en-US" sz="1400" dirty="0">
              <a:latin typeface="Times New Roman" panose="02020603050405020304" pitchFamily="18" charset="0"/>
              <a:ea typeface="Times New Roman" panose="02020603050405020304" pitchFamily="18" charset="0"/>
            </a:endParaRPr>
          </a:p>
          <a:p>
            <a:pPr marL="245110" indent="0" algn="justLow" rtl="1">
              <a:spcAft>
                <a:spcPts val="0"/>
              </a:spcAft>
              <a:buNone/>
            </a:pPr>
            <a:r>
              <a:rPr lang="ar-IQ" sz="1400" dirty="0" smtClean="0">
                <a:latin typeface="Times New Roman" panose="02020603050405020304" pitchFamily="18" charset="0"/>
                <a:ea typeface="Times New Roman" panose="02020603050405020304" pitchFamily="18" charset="0"/>
              </a:rPr>
              <a:t>5- </a:t>
            </a:r>
            <a:r>
              <a:rPr lang="ar-IQ" sz="1400" dirty="0">
                <a:latin typeface="Times New Roman" panose="02020603050405020304" pitchFamily="18" charset="0"/>
                <a:ea typeface="Times New Roman" panose="02020603050405020304" pitchFamily="18" charset="0"/>
              </a:rPr>
              <a:t>أن لايخرج عن مضمون السؤال. وإذا حدث ذلك منه شخصياً أو من المُجيب، فعليه العودة بطريقة دبلوماسية.</a:t>
            </a:r>
            <a:endParaRPr lang="en-US" sz="1400" dirty="0">
              <a:latin typeface="Times New Roman" panose="02020603050405020304" pitchFamily="18" charset="0"/>
              <a:ea typeface="Times New Roman" panose="02020603050405020304" pitchFamily="18" charset="0"/>
            </a:endParaRPr>
          </a:p>
          <a:p>
            <a:pPr marL="62230" indent="0" algn="just" rtl="1">
              <a:spcAft>
                <a:spcPts val="0"/>
              </a:spcAft>
              <a:buNone/>
            </a:pPr>
            <a:endParaRPr lang="en-US" sz="1400" dirty="0">
              <a:latin typeface="Times New Roman" panose="02020603050405020304" pitchFamily="18" charset="0"/>
              <a:ea typeface="Times New Roman" panose="02020603050405020304" pitchFamily="18" charset="0"/>
            </a:endParaRPr>
          </a:p>
          <a:p>
            <a:pPr marL="0" indent="0" algn="just">
              <a:buNone/>
            </a:pPr>
            <a:endParaRPr lang="en-US" sz="1400" dirty="0"/>
          </a:p>
        </p:txBody>
      </p:sp>
    </p:spTree>
    <p:extLst>
      <p:ext uri="{BB962C8B-B14F-4D97-AF65-F5344CB8AC3E}">
        <p14:creationId xmlns:p14="http://schemas.microsoft.com/office/powerpoint/2010/main" val="1257254528"/>
      </p:ext>
    </p:extLst>
  </p:cSld>
  <p:clrMapOvr>
    <a:masterClrMapping/>
  </p:clrMapOvr>
  <mc:AlternateContent xmlns:mc="http://schemas.openxmlformats.org/markup-compatibility/2006" xmlns:p14="http://schemas.microsoft.com/office/powerpoint/2010/main">
    <mc:Choice Requires="p14">
      <p:transition spd="slow" p14:dur="2000" advTm="30000">
        <p:circle/>
      </p:transition>
    </mc:Choice>
    <mc:Fallback xmlns="">
      <p:transition spd="slow" advTm="30000">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146</TotalTime>
  <Words>886</Words>
  <Application>Microsoft Office PowerPoint</Application>
  <PresentationFormat>Widescreen</PresentationFormat>
  <Paragraphs>53</Paragraphs>
  <Slides>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Garamond</vt:lpstr>
      <vt:lpstr>Simplified Arabic</vt:lpstr>
      <vt:lpstr>Symbol</vt:lpstr>
      <vt:lpstr>Times New Roman</vt:lpstr>
      <vt:lpstr>Organic</vt:lpstr>
      <vt:lpstr>اصـول بـحث</vt:lpstr>
      <vt:lpstr>أدوات جمع المعلومات والبيانـــات  </vt:lpstr>
      <vt:lpstr>PowerPoint Presentation</vt:lpstr>
      <vt:lpstr>PowerPoint Presentation</vt:lpstr>
      <vt:lpstr>PowerPoint Presentation</vt:lpstr>
      <vt:lpstr>PowerPoint Presentation</vt:lpstr>
    </vt:vector>
  </TitlesOfParts>
  <Company>SACC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أدوات جمع المعلومات والبيانـــات</dc:title>
  <dc:creator>Maher</dc:creator>
  <cp:lastModifiedBy>Maher</cp:lastModifiedBy>
  <cp:revision>13</cp:revision>
  <dcterms:created xsi:type="dcterms:W3CDTF">2026-03-26T10:35:54Z</dcterms:created>
  <dcterms:modified xsi:type="dcterms:W3CDTF">2026-03-27T21:17:16Z</dcterms:modified>
</cp:coreProperties>
</file>