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256" r:id="rId2"/>
    <p:sldId id="257" r:id="rId3"/>
    <p:sldId id="258" r:id="rId4"/>
    <p:sldId id="259" r:id="rId5"/>
    <p:sldId id="271" r:id="rId6"/>
    <p:sldId id="260" r:id="rId7"/>
    <p:sldId id="261" r:id="rId8"/>
    <p:sldId id="262" r:id="rId9"/>
    <p:sldId id="263" r:id="rId10"/>
    <p:sldId id="264" r:id="rId11"/>
    <p:sldId id="269" r:id="rId12"/>
    <p:sldId id="265" r:id="rId13"/>
    <p:sldId id="270" r:id="rId14"/>
    <p:sldId id="266" r:id="rId15"/>
    <p:sldId id="267"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66" y="53"/>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5D4D19BF-9172-4712-876B-F0D298C2C192}" type="datetimeFigureOut">
              <a:rPr lang="en-US" smtClean="0"/>
              <a:t>3/27/2026</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A84D2B27-6744-4DF9-BDB4-58B59BA3FB44}"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7027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4D19BF-9172-4712-876B-F0D298C2C192}" type="datetimeFigureOut">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D2B27-6744-4DF9-BDB4-58B59BA3FB44}" type="slidenum">
              <a:rPr lang="en-US" smtClean="0"/>
              <a:t>‹#›</a:t>
            </a:fld>
            <a:endParaRPr lang="en-US"/>
          </a:p>
        </p:txBody>
      </p:sp>
    </p:spTree>
    <p:extLst>
      <p:ext uri="{BB962C8B-B14F-4D97-AF65-F5344CB8AC3E}">
        <p14:creationId xmlns:p14="http://schemas.microsoft.com/office/powerpoint/2010/main" val="2344525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4D19BF-9172-4712-876B-F0D298C2C192}"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D2B27-6744-4DF9-BDB4-58B59BA3FB44}"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141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4D19BF-9172-4712-876B-F0D298C2C192}"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D2B27-6744-4DF9-BDB4-58B59BA3FB44}"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7952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4D19BF-9172-4712-876B-F0D298C2C192}"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D2B27-6744-4DF9-BDB4-58B59BA3FB44}" type="slidenum">
              <a:rPr lang="en-US" smtClean="0"/>
              <a:t>‹#›</a:t>
            </a:fld>
            <a:endParaRPr lang="en-US"/>
          </a:p>
        </p:txBody>
      </p:sp>
    </p:spTree>
    <p:extLst>
      <p:ext uri="{BB962C8B-B14F-4D97-AF65-F5344CB8AC3E}">
        <p14:creationId xmlns:p14="http://schemas.microsoft.com/office/powerpoint/2010/main" val="2350324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4D19BF-9172-4712-876B-F0D298C2C192}"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D2B27-6744-4DF9-BDB4-58B59BA3FB44}"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2363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4D19BF-9172-4712-876B-F0D298C2C192}"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D2B27-6744-4DF9-BDB4-58B59BA3FB44}"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9159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D4D19BF-9172-4712-876B-F0D298C2C192}"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D2B27-6744-4DF9-BDB4-58B59BA3FB4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0422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D4D19BF-9172-4712-876B-F0D298C2C192}"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D2B27-6744-4DF9-BDB4-58B59BA3FB44}"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9422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D4D19BF-9172-4712-876B-F0D298C2C192}"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D2B27-6744-4DF9-BDB4-58B59BA3FB44}" type="slidenum">
              <a:rPr lang="en-US" smtClean="0"/>
              <a:t>‹#›</a:t>
            </a:fld>
            <a:endParaRPr lang="en-US"/>
          </a:p>
        </p:txBody>
      </p:sp>
    </p:spTree>
    <p:extLst>
      <p:ext uri="{BB962C8B-B14F-4D97-AF65-F5344CB8AC3E}">
        <p14:creationId xmlns:p14="http://schemas.microsoft.com/office/powerpoint/2010/main" val="637605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4D19BF-9172-4712-876B-F0D298C2C192}"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D2B27-6744-4DF9-BDB4-58B59BA3FB44}"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2995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D4D19BF-9172-4712-876B-F0D298C2C192}" type="datetimeFigureOut">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D2B27-6744-4DF9-BDB4-58B59BA3FB44}" type="slidenum">
              <a:rPr lang="en-US" smtClean="0"/>
              <a:t>‹#›</a:t>
            </a:fld>
            <a:endParaRPr lang="en-US"/>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5965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D4D19BF-9172-4712-876B-F0D298C2C192}" type="datetimeFigureOut">
              <a:rPr lang="en-US" smtClean="0"/>
              <a:t>3/27/2026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4D2B27-6744-4DF9-BDB4-58B59BA3FB44}"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4777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D4D19BF-9172-4712-876B-F0D298C2C192}" type="datetimeFigureOut">
              <a:rPr lang="en-US" smtClean="0"/>
              <a:t>3/27/2026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4D2B27-6744-4DF9-BDB4-58B59BA3FB4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9902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4D19BF-9172-4712-876B-F0D298C2C192}" type="datetimeFigureOut">
              <a:rPr lang="en-US" smtClean="0"/>
              <a:t>3/27/2026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4D2B27-6744-4DF9-BDB4-58B59BA3FB44}" type="slidenum">
              <a:rPr lang="en-US" smtClean="0"/>
              <a:t>‹#›</a:t>
            </a:fld>
            <a:endParaRPr lang="en-US"/>
          </a:p>
        </p:txBody>
      </p:sp>
    </p:spTree>
    <p:extLst>
      <p:ext uri="{BB962C8B-B14F-4D97-AF65-F5344CB8AC3E}">
        <p14:creationId xmlns:p14="http://schemas.microsoft.com/office/powerpoint/2010/main" val="1951959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4D19BF-9172-4712-876B-F0D298C2C192}" type="datetimeFigureOut">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D2B27-6744-4DF9-BDB4-58B59BA3FB44}"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1766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4D19BF-9172-4712-876B-F0D298C2C192}" type="datetimeFigureOut">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D2B27-6744-4DF9-BDB4-58B59BA3FB44}" type="slidenum">
              <a:rPr lang="en-US" smtClean="0"/>
              <a:t>‹#›</a:t>
            </a:fld>
            <a:endParaRPr lang="en-US"/>
          </a:p>
        </p:txBody>
      </p:sp>
    </p:spTree>
    <p:extLst>
      <p:ext uri="{BB962C8B-B14F-4D97-AF65-F5344CB8AC3E}">
        <p14:creationId xmlns:p14="http://schemas.microsoft.com/office/powerpoint/2010/main" val="3837142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D4D19BF-9172-4712-876B-F0D298C2C192}" type="datetimeFigureOut">
              <a:rPr lang="en-US" smtClean="0"/>
              <a:t>3/27/2026</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84D2B27-6744-4DF9-BDB4-58B59BA3FB44}" type="slidenum">
              <a:rPr lang="en-US" smtClean="0"/>
              <a:t>‹#›</a:t>
            </a:fld>
            <a:endParaRPr lang="en-US"/>
          </a:p>
        </p:txBody>
      </p:sp>
    </p:spTree>
    <p:extLst>
      <p:ext uri="{BB962C8B-B14F-4D97-AF65-F5344CB8AC3E}">
        <p14:creationId xmlns:p14="http://schemas.microsoft.com/office/powerpoint/2010/main" val="38488880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image" Target="../media/image7.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r"/>
            <a:r>
              <a:rPr lang="ar-IQ" sz="1400" b="1" dirty="0" smtClean="0">
                <a:solidFill>
                  <a:schemeClr val="tx1"/>
                </a:solidFill>
                <a:latin typeface="Andalus" panose="02020603050405020304" pitchFamily="18" charset="-78"/>
                <a:cs typeface="+mn-cs"/>
              </a:rPr>
              <a:t>    جامعة بغداد </a:t>
            </a:r>
            <a:br>
              <a:rPr lang="ar-IQ" sz="1400" b="1" dirty="0" smtClean="0">
                <a:solidFill>
                  <a:schemeClr val="tx1"/>
                </a:solidFill>
                <a:latin typeface="Andalus" panose="02020603050405020304" pitchFamily="18" charset="-78"/>
                <a:cs typeface="+mn-cs"/>
              </a:rPr>
            </a:br>
            <a:r>
              <a:rPr lang="ar-IQ" sz="1400" b="1" dirty="0" smtClean="0">
                <a:solidFill>
                  <a:schemeClr val="tx1"/>
                </a:solidFill>
                <a:latin typeface="Andalus" panose="02020603050405020304" pitchFamily="18" charset="-78"/>
                <a:cs typeface="+mn-cs"/>
              </a:rPr>
              <a:t>كلية الفنون الجميلة</a:t>
            </a:r>
            <a:br>
              <a:rPr lang="ar-IQ" sz="1400" b="1" dirty="0" smtClean="0">
                <a:solidFill>
                  <a:schemeClr val="tx1"/>
                </a:solidFill>
                <a:latin typeface="Andalus" panose="02020603050405020304" pitchFamily="18" charset="-78"/>
                <a:cs typeface="+mn-cs"/>
              </a:rPr>
            </a:br>
            <a:r>
              <a:rPr lang="ar-IQ" sz="1400" b="1" dirty="0" smtClean="0">
                <a:solidFill>
                  <a:schemeClr val="tx1"/>
                </a:solidFill>
                <a:latin typeface="Andalus" panose="02020603050405020304" pitchFamily="18" charset="-78"/>
                <a:cs typeface="+mn-cs"/>
              </a:rPr>
              <a:t>قسم التربية الفنية</a:t>
            </a:r>
            <a:r>
              <a:rPr lang="ar-IQ" sz="6000" b="1" dirty="0" smtClean="0">
                <a:solidFill>
                  <a:srgbClr val="FF0000"/>
                </a:solidFill>
                <a:latin typeface="Andalus" panose="02020603050405020304" pitchFamily="18" charset="-78"/>
                <a:cs typeface="Andalus" panose="02020603050405020304" pitchFamily="18" charset="-78"/>
              </a:rPr>
              <a:t/>
            </a:r>
            <a:br>
              <a:rPr lang="ar-IQ" sz="6000" b="1" dirty="0" smtClean="0">
                <a:solidFill>
                  <a:srgbClr val="FF0000"/>
                </a:solidFill>
                <a:latin typeface="Andalus" panose="02020603050405020304" pitchFamily="18" charset="-78"/>
                <a:cs typeface="Andalus" panose="02020603050405020304" pitchFamily="18" charset="-78"/>
              </a:rPr>
            </a:br>
            <a:r>
              <a:rPr lang="ar-IQ" sz="6000" b="1" dirty="0" smtClean="0">
                <a:solidFill>
                  <a:srgbClr val="FF0000"/>
                </a:solidFill>
                <a:latin typeface="Andalus" panose="02020603050405020304" pitchFamily="18" charset="-78"/>
                <a:cs typeface="Andalus" panose="02020603050405020304" pitchFamily="18" charset="-78"/>
              </a:rPr>
              <a:t>       مــادة اصـــول بحــث  </a:t>
            </a:r>
            <a:endParaRPr lang="en-US" sz="6000" b="1" dirty="0">
              <a:solidFill>
                <a:srgbClr val="FF0000"/>
              </a:solidFill>
              <a:latin typeface="Andalus" panose="02020603050405020304" pitchFamily="18" charset="-78"/>
              <a:cs typeface="Andalus" panose="02020603050405020304" pitchFamily="18" charset="-78"/>
            </a:endParaRPr>
          </a:p>
        </p:txBody>
      </p:sp>
      <p:sp>
        <p:nvSpPr>
          <p:cNvPr id="3" name="Subtitle 2"/>
          <p:cNvSpPr>
            <a:spLocks noGrp="1"/>
          </p:cNvSpPr>
          <p:nvPr>
            <p:ph type="subTitle" idx="1"/>
          </p:nvPr>
        </p:nvSpPr>
        <p:spPr/>
        <p:txBody>
          <a:bodyPr>
            <a:normAutofit fontScale="92500" lnSpcReduction="10000"/>
          </a:bodyPr>
          <a:lstStyle/>
          <a:p>
            <a:r>
              <a:rPr lang="ar-IQ" sz="4000" b="1" dirty="0" smtClean="0"/>
              <a:t>الصـف الثـالـث</a:t>
            </a:r>
          </a:p>
          <a:p>
            <a:r>
              <a:rPr lang="ar-IQ" sz="4000" b="1" dirty="0" smtClean="0">
                <a:solidFill>
                  <a:srgbClr val="0070C0"/>
                </a:solidFill>
              </a:rPr>
              <a:t>أ.د.محمد سعدي لفتة</a:t>
            </a:r>
            <a:endParaRPr lang="en-US" sz="4000" b="1" dirty="0">
              <a:solidFill>
                <a:srgbClr val="0070C0"/>
              </a:solidFill>
            </a:endParaRPr>
          </a:p>
        </p:txBody>
      </p:sp>
      <p:pic>
        <p:nvPicPr>
          <p:cNvPr id="4" name="Warm-Memories-Emotional-Inspiring-Piano(chosic.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510636651"/>
      </p:ext>
    </p:extLst>
  </p:cSld>
  <p:clrMapOvr>
    <a:masterClrMapping/>
  </p:clrMapOvr>
  <mc:AlternateContent xmlns:mc="http://schemas.openxmlformats.org/markup-compatibility/2006" xmlns:p14="http://schemas.microsoft.com/office/powerpoint/2010/main">
    <mc:Choice Requires="p14">
      <p:transition spd="slow" p14:dur="4400" advTm="5000">
        <p14:honeycomb/>
        <p:sndAc>
          <p:stSnd>
            <p:snd r:embed="rId4" name="arrow.wav"/>
          </p:stSnd>
        </p:sndAc>
      </p:transition>
    </mc:Choice>
    <mc:Fallback xmlns="">
      <p:transition spd="slow" advTm="5000">
        <p:fade/>
        <p:sndAc>
          <p:stSnd>
            <p:snd r:embed="rId6"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150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heel(1)">
                                      <p:cBhvr>
                                        <p:cTn id="16" dur="2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heel(1)">
                                      <p:cBhvr>
                                        <p:cTn id="21"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59410" algn="r" rtl="1">
              <a:spcAft>
                <a:spcPts val="0"/>
              </a:spcAft>
            </a:pPr>
            <a:r>
              <a:rPr lang="ar-IQ" dirty="0">
                <a:latin typeface="Times New Roman" panose="02020603050405020304" pitchFamily="18" charset="0"/>
                <a:ea typeface="Times New Roman" panose="02020603050405020304" pitchFamily="18" charset="0"/>
                <a:cs typeface="Simplified Arabic" panose="02020603050405020304" pitchFamily="18" charset="-78"/>
              </a:rPr>
              <a:t> </a:t>
            </a:r>
            <a:r>
              <a:rPr lang="en-US" sz="3600" dirty="0" smtClean="0">
                <a:latin typeface="Times New Roman" panose="02020603050405020304" pitchFamily="18" charset="0"/>
                <a:ea typeface="Times New Roman" panose="02020603050405020304" pitchFamily="18" charset="0"/>
              </a:rPr>
              <a:t/>
            </a:r>
            <a:br>
              <a:rPr lang="en-US" sz="3600" dirty="0" smtClean="0">
                <a:latin typeface="Times New Roman" panose="02020603050405020304" pitchFamily="18" charset="0"/>
                <a:ea typeface="Times New Roman" panose="02020603050405020304" pitchFamily="18" charset="0"/>
              </a:rPr>
            </a:br>
            <a:r>
              <a:rPr lang="ar-IQ" sz="1800" b="1" dirty="0" smtClean="0">
                <a:ln>
                  <a:noFill/>
                </a:ln>
                <a:solidFill>
                  <a:prstClr val="black">
                    <a:lumMod val="85000"/>
                    <a:lumOff val="15000"/>
                  </a:prstClr>
                </a:solidFill>
                <a:cs typeface="Times New Roman" panose="02020603050405020304" pitchFamily="18" charset="0"/>
              </a:rPr>
              <a:t>تحليل </a:t>
            </a:r>
            <a:r>
              <a:rPr lang="ar-IQ" sz="1800" b="1" dirty="0">
                <a:ln>
                  <a:noFill/>
                </a:ln>
                <a:solidFill>
                  <a:prstClr val="black">
                    <a:lumMod val="85000"/>
                    <a:lumOff val="15000"/>
                  </a:prstClr>
                </a:solidFill>
                <a:cs typeface="Times New Roman" panose="02020603050405020304" pitchFamily="18" charset="0"/>
              </a:rPr>
              <a:t>المعلومات والبيانات الواردة من مجتمع البحث أو (العينة) ومن المصادر والمراجع.</a:t>
            </a:r>
            <a:br>
              <a:rPr lang="ar-IQ" sz="1800" b="1" dirty="0">
                <a:ln>
                  <a:noFill/>
                </a:ln>
                <a:solidFill>
                  <a:prstClr val="black">
                    <a:lumMod val="85000"/>
                    <a:lumOff val="15000"/>
                  </a:prstClr>
                </a:solidFill>
                <a:cs typeface="Times New Roman" panose="02020603050405020304" pitchFamily="18" charset="0"/>
              </a:rPr>
            </a:br>
            <a:r>
              <a:rPr lang="ar-IQ" sz="1800" b="1" dirty="0">
                <a:ln>
                  <a:noFill/>
                </a:ln>
                <a:solidFill>
                  <a:prstClr val="black">
                    <a:lumMod val="85000"/>
                    <a:lumOff val="15000"/>
                  </a:prstClr>
                </a:solidFill>
                <a:cs typeface="Times New Roman" panose="02020603050405020304" pitchFamily="18" charset="0"/>
              </a:rPr>
              <a:t>التوصّل إلى  نتائج البحث من خلال التحليل ثم مناقشتها ومن ثم إعطاء الإستنتاجات.</a:t>
            </a:r>
            <a:br>
              <a:rPr lang="ar-IQ" sz="1800" b="1" dirty="0">
                <a:ln>
                  <a:noFill/>
                </a:ln>
                <a:solidFill>
                  <a:prstClr val="black">
                    <a:lumMod val="85000"/>
                    <a:lumOff val="15000"/>
                  </a:prstClr>
                </a:solidFill>
                <a:cs typeface="Times New Roman" panose="02020603050405020304" pitchFamily="18" charset="0"/>
              </a:rPr>
            </a:br>
            <a:r>
              <a:rPr lang="ar-IQ" sz="1800" b="1" dirty="0">
                <a:ln>
                  <a:noFill/>
                </a:ln>
                <a:solidFill>
                  <a:prstClr val="black">
                    <a:lumMod val="85000"/>
                    <a:lumOff val="15000"/>
                  </a:prstClr>
                </a:solidFill>
                <a:cs typeface="Times New Roman" panose="02020603050405020304" pitchFamily="18" charset="0"/>
              </a:rPr>
              <a:t>إعطاء التوصيات والمقترحات في ضوء نتائج البحث.</a:t>
            </a:r>
            <a:r>
              <a:rPr lang="ar-IQ" sz="5300" dirty="0">
                <a:latin typeface="Times New Roman" panose="02020603050405020304" pitchFamily="18" charset="0"/>
                <a:ea typeface="Times New Roman" panose="02020603050405020304" pitchFamily="18" charset="0"/>
                <a:cs typeface="Simplified Arabic" panose="02020603050405020304" pitchFamily="18" charset="-78"/>
              </a:rPr>
              <a:t/>
            </a:r>
            <a:br>
              <a:rPr lang="ar-IQ" sz="5300" dirty="0">
                <a:latin typeface="Times New Roman" panose="02020603050405020304" pitchFamily="18" charset="0"/>
                <a:ea typeface="Times New Roman" panose="02020603050405020304" pitchFamily="18" charset="0"/>
                <a:cs typeface="Simplified Arabic" panose="02020603050405020304" pitchFamily="18" charset="-78"/>
              </a:rPr>
            </a:br>
            <a:endParaRPr lang="en-US" sz="5300" dirty="0"/>
          </a:p>
        </p:txBody>
      </p:sp>
      <p:sp>
        <p:nvSpPr>
          <p:cNvPr id="3" name="Content Placeholder 2"/>
          <p:cNvSpPr>
            <a:spLocks noGrp="1"/>
          </p:cNvSpPr>
          <p:nvPr>
            <p:ph idx="1"/>
          </p:nvPr>
        </p:nvSpPr>
        <p:spPr>
          <a:xfrm>
            <a:off x="1295402" y="2425301"/>
            <a:ext cx="9711905" cy="3814155"/>
          </a:xfrm>
        </p:spPr>
        <p:txBody>
          <a:bodyPr>
            <a:normAutofit/>
          </a:bodyPr>
          <a:lstStyle/>
          <a:p>
            <a:pPr marL="0" indent="0" algn="ctr">
              <a:buNone/>
            </a:pPr>
            <a:endParaRPr lang="ar-IQ" dirty="0"/>
          </a:p>
          <a:p>
            <a:pPr marL="0" indent="0">
              <a:buNone/>
            </a:pPr>
            <a:endParaRPr lang="en-US" dirty="0"/>
          </a:p>
        </p:txBody>
      </p:sp>
      <p:sp>
        <p:nvSpPr>
          <p:cNvPr id="4" name="Curved Left Arrow 3"/>
          <p:cNvSpPr/>
          <p:nvPr/>
        </p:nvSpPr>
        <p:spPr>
          <a:xfrm>
            <a:off x="10757140" y="1121434"/>
            <a:ext cx="465827" cy="664233"/>
          </a:xfrm>
          <a:prstGeom prst="curved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99449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0000">
        <p15:prstTrans prst="fracture"/>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1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150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3"/>
            <a:ext cx="9601196" cy="1286614"/>
          </a:xfrm>
        </p:spPr>
        <p:txBody>
          <a:bodyPr>
            <a:noAutofit/>
          </a:bodyPr>
          <a:lstStyle/>
          <a:p>
            <a:pPr lvl="0">
              <a:spcBef>
                <a:spcPct val="20000"/>
              </a:spcBef>
              <a:spcAft>
                <a:spcPts val="600"/>
              </a:spcAft>
            </a:pPr>
            <a:r>
              <a:rPr lang="ar-IQ" sz="2800" b="1" dirty="0" smtClean="0">
                <a:ln>
                  <a:noFill/>
                </a:ln>
                <a:solidFill>
                  <a:srgbClr val="FF0000"/>
                </a:solidFill>
                <a:cs typeface="Times New Roman" panose="02020603050405020304" pitchFamily="18" charset="0"/>
              </a:rPr>
              <a:t/>
            </a:r>
            <a:br>
              <a:rPr lang="ar-IQ" sz="2800" b="1" dirty="0" smtClean="0">
                <a:ln>
                  <a:noFill/>
                </a:ln>
                <a:solidFill>
                  <a:srgbClr val="FF0000"/>
                </a:solidFill>
                <a:cs typeface="Times New Roman" panose="02020603050405020304" pitchFamily="18" charset="0"/>
              </a:rPr>
            </a:br>
            <a:r>
              <a:rPr lang="ar-IQ" sz="2800" b="1" dirty="0">
                <a:ln>
                  <a:noFill/>
                </a:ln>
                <a:solidFill>
                  <a:srgbClr val="FF0000"/>
                </a:solidFill>
                <a:cs typeface="Times New Roman" panose="02020603050405020304" pitchFamily="18" charset="0"/>
              </a:rPr>
              <a:t/>
            </a:r>
            <a:br>
              <a:rPr lang="ar-IQ" sz="2800" b="1" dirty="0">
                <a:ln>
                  <a:noFill/>
                </a:ln>
                <a:solidFill>
                  <a:srgbClr val="FF0000"/>
                </a:solidFill>
                <a:cs typeface="Times New Roman" panose="02020603050405020304" pitchFamily="18" charset="0"/>
              </a:rPr>
            </a:br>
            <a:r>
              <a:rPr lang="ar-IQ" sz="2800" b="1" dirty="0" smtClean="0">
                <a:ln>
                  <a:noFill/>
                </a:ln>
                <a:solidFill>
                  <a:srgbClr val="FF0000"/>
                </a:solidFill>
                <a:cs typeface="Times New Roman" panose="02020603050405020304" pitchFamily="18" charset="0"/>
              </a:rPr>
              <a:t>(هيكليـة </a:t>
            </a:r>
            <a:r>
              <a:rPr lang="ar-IQ" sz="2800" b="1" dirty="0">
                <a:ln>
                  <a:noFill/>
                </a:ln>
                <a:solidFill>
                  <a:srgbClr val="FF0000"/>
                </a:solidFill>
                <a:cs typeface="Times New Roman" panose="02020603050405020304" pitchFamily="18" charset="0"/>
              </a:rPr>
              <a:t>البحـث)</a:t>
            </a:r>
            <a:r>
              <a:rPr lang="ar-IQ" sz="5400" b="1" dirty="0">
                <a:ln>
                  <a:noFill/>
                </a:ln>
                <a:solidFill>
                  <a:srgbClr val="FF0000"/>
                </a:solidFill>
                <a:cs typeface="Times New Roman" panose="02020603050405020304" pitchFamily="18" charset="0"/>
              </a:rPr>
              <a:t/>
            </a:r>
            <a:br>
              <a:rPr lang="ar-IQ" sz="5400" b="1" dirty="0">
                <a:ln>
                  <a:noFill/>
                </a:ln>
                <a:solidFill>
                  <a:srgbClr val="FF0000"/>
                </a:solidFill>
                <a:cs typeface="Times New Roman" panose="02020603050405020304" pitchFamily="18" charset="0"/>
              </a:rPr>
            </a:br>
            <a:endParaRPr lang="en-US" sz="6600" dirty="0"/>
          </a:p>
        </p:txBody>
      </p:sp>
      <p:sp>
        <p:nvSpPr>
          <p:cNvPr id="3" name="Content Placeholder 2"/>
          <p:cNvSpPr>
            <a:spLocks noGrp="1"/>
          </p:cNvSpPr>
          <p:nvPr>
            <p:ph idx="1"/>
          </p:nvPr>
        </p:nvSpPr>
        <p:spPr/>
        <p:txBody>
          <a:bodyPr>
            <a:normAutofit fontScale="85000" lnSpcReduction="20000"/>
          </a:bodyPr>
          <a:lstStyle/>
          <a:p>
            <a:pPr marL="0" lvl="0" indent="0" algn="r">
              <a:buClr>
                <a:srgbClr val="B15E28"/>
              </a:buClr>
              <a:buNone/>
            </a:pPr>
            <a:r>
              <a:rPr lang="ar-IQ" sz="1400" dirty="0">
                <a:solidFill>
                  <a:prstClr val="black">
                    <a:lumMod val="85000"/>
                    <a:lumOff val="15000"/>
                  </a:prstClr>
                </a:solidFill>
              </a:rPr>
              <a:t>	</a:t>
            </a:r>
            <a:r>
              <a:rPr lang="ar-IQ" sz="1600" b="1" dirty="0">
                <a:solidFill>
                  <a:prstClr val="black">
                    <a:lumMod val="85000"/>
                    <a:lumOff val="15000"/>
                  </a:prstClr>
                </a:solidFill>
              </a:rPr>
              <a:t>- عنوان البحث ( بشكل مثلث مقلوب)</a:t>
            </a:r>
          </a:p>
          <a:p>
            <a:pPr marL="0" lvl="0" indent="0" algn="r">
              <a:buClr>
                <a:srgbClr val="B15E28"/>
              </a:buClr>
              <a:buNone/>
            </a:pPr>
            <a:r>
              <a:rPr lang="ar-IQ" sz="1600" b="1" dirty="0">
                <a:solidFill>
                  <a:prstClr val="black">
                    <a:lumMod val="85000"/>
                    <a:lumOff val="15000"/>
                  </a:prstClr>
                </a:solidFill>
              </a:rPr>
              <a:t>	- آية/ حديث/ قول/ شعر/ حكمة</a:t>
            </a:r>
          </a:p>
          <a:p>
            <a:pPr marL="0" lvl="0" indent="0" algn="r">
              <a:buClr>
                <a:srgbClr val="B15E28"/>
              </a:buClr>
              <a:buNone/>
            </a:pPr>
            <a:r>
              <a:rPr lang="ar-IQ" sz="1600" b="1" dirty="0">
                <a:solidFill>
                  <a:prstClr val="black">
                    <a:lumMod val="85000"/>
                    <a:lumOff val="15000"/>
                  </a:prstClr>
                </a:solidFill>
              </a:rPr>
              <a:t>	- شكر وعرفان</a:t>
            </a:r>
          </a:p>
          <a:p>
            <a:pPr marL="0" lvl="0" indent="0" algn="r">
              <a:buClr>
                <a:srgbClr val="B15E28"/>
              </a:buClr>
              <a:buNone/>
            </a:pPr>
            <a:r>
              <a:rPr lang="ar-IQ" sz="1600" b="1" dirty="0">
                <a:solidFill>
                  <a:prstClr val="black">
                    <a:lumMod val="85000"/>
                    <a:lumOff val="15000"/>
                  </a:prstClr>
                </a:solidFill>
              </a:rPr>
              <a:t>	 ملخص البحـث (باللغة العربية)</a:t>
            </a:r>
            <a:r>
              <a:rPr lang="en-US" sz="1600" b="1" dirty="0">
                <a:solidFill>
                  <a:prstClr val="black">
                    <a:lumMod val="85000"/>
                    <a:lumOff val="15000"/>
                  </a:prstClr>
                </a:solidFill>
              </a:rPr>
              <a:t>- </a:t>
            </a:r>
            <a:endParaRPr lang="ar-IQ" sz="1600" b="1" dirty="0">
              <a:solidFill>
                <a:prstClr val="black">
                  <a:lumMod val="85000"/>
                  <a:lumOff val="15000"/>
                </a:prstClr>
              </a:solidFill>
            </a:endParaRPr>
          </a:p>
          <a:p>
            <a:pPr marL="0" lvl="0" indent="0" algn="r">
              <a:buClr>
                <a:srgbClr val="B15E28"/>
              </a:buClr>
              <a:buNone/>
            </a:pPr>
            <a:r>
              <a:rPr lang="ar-IQ" sz="1600" b="1" dirty="0">
                <a:solidFill>
                  <a:prstClr val="black">
                    <a:lumMod val="85000"/>
                    <a:lumOff val="15000"/>
                  </a:prstClr>
                </a:solidFill>
              </a:rPr>
              <a:t>	- ثبت المحتويات (يضم العناوين الرئيسة في البحث ورقم الصفحة)</a:t>
            </a:r>
          </a:p>
          <a:p>
            <a:pPr marL="0" lvl="0" indent="0" algn="r">
              <a:buClr>
                <a:srgbClr val="B15E28"/>
              </a:buClr>
              <a:buNone/>
            </a:pPr>
            <a:endParaRPr lang="ar-IQ" sz="1600" b="1" dirty="0">
              <a:solidFill>
                <a:prstClr val="black">
                  <a:lumMod val="85000"/>
                  <a:lumOff val="15000"/>
                </a:prstClr>
              </a:solidFill>
            </a:endParaRPr>
          </a:p>
          <a:p>
            <a:pPr marL="0" lvl="0" indent="0" algn="r">
              <a:buClr>
                <a:srgbClr val="B15E28"/>
              </a:buClr>
              <a:buNone/>
            </a:pPr>
            <a:r>
              <a:rPr lang="ar-IQ" sz="1600" b="1" dirty="0">
                <a:solidFill>
                  <a:srgbClr val="0070C0"/>
                </a:solidFill>
              </a:rPr>
              <a:t>الفصل الأول: (إطار البحث)</a:t>
            </a:r>
          </a:p>
          <a:p>
            <a:pPr marL="0" lvl="0" indent="0" algn="r">
              <a:buClr>
                <a:srgbClr val="B15E28"/>
              </a:buClr>
              <a:buNone/>
            </a:pPr>
            <a:r>
              <a:rPr lang="ar-IQ" sz="1600" b="1" dirty="0">
                <a:solidFill>
                  <a:prstClr val="black">
                    <a:lumMod val="85000"/>
                    <a:lumOff val="15000"/>
                  </a:prstClr>
                </a:solidFill>
              </a:rPr>
              <a:t>	- مشكلة البحــث</a:t>
            </a:r>
          </a:p>
          <a:p>
            <a:pPr marL="0" lvl="0" indent="0" algn="r">
              <a:buClr>
                <a:srgbClr val="B15E28"/>
              </a:buClr>
              <a:buNone/>
            </a:pPr>
            <a:r>
              <a:rPr lang="ar-IQ" sz="1600" b="1" dirty="0">
                <a:solidFill>
                  <a:prstClr val="black">
                    <a:lumMod val="85000"/>
                    <a:lumOff val="15000"/>
                  </a:prstClr>
                </a:solidFill>
              </a:rPr>
              <a:t>	- أهمية البحــث </a:t>
            </a:r>
          </a:p>
          <a:p>
            <a:pPr marL="0" lvl="0" indent="0" algn="r">
              <a:buClr>
                <a:srgbClr val="B15E28"/>
              </a:buClr>
              <a:buNone/>
            </a:pPr>
            <a:r>
              <a:rPr lang="ar-IQ" sz="1600" b="1" dirty="0">
                <a:solidFill>
                  <a:prstClr val="black">
                    <a:lumMod val="85000"/>
                    <a:lumOff val="15000"/>
                  </a:prstClr>
                </a:solidFill>
              </a:rPr>
              <a:t>	- أهداف البحــث</a:t>
            </a:r>
          </a:p>
          <a:p>
            <a:pPr marL="0" lvl="0" indent="0" algn="r">
              <a:buClr>
                <a:srgbClr val="B15E28"/>
              </a:buClr>
              <a:buNone/>
            </a:pPr>
            <a:r>
              <a:rPr lang="ar-IQ" sz="1600" b="1" dirty="0">
                <a:solidFill>
                  <a:prstClr val="black">
                    <a:lumMod val="85000"/>
                    <a:lumOff val="15000"/>
                  </a:prstClr>
                </a:solidFill>
              </a:rPr>
              <a:t>	- </a:t>
            </a:r>
            <a:r>
              <a:rPr lang="ar-IQ" sz="1400" b="1" dirty="0">
                <a:solidFill>
                  <a:prstClr val="black">
                    <a:lumMod val="85000"/>
                    <a:lumOff val="15000"/>
                  </a:prstClr>
                </a:solidFill>
              </a:rPr>
              <a:t>فرضيات البحـث</a:t>
            </a:r>
          </a:p>
          <a:p>
            <a:endParaRPr lang="en-US" dirty="0"/>
          </a:p>
        </p:txBody>
      </p:sp>
      <p:sp>
        <p:nvSpPr>
          <p:cNvPr id="4" name="Rectangle 3"/>
          <p:cNvSpPr/>
          <p:nvPr/>
        </p:nvSpPr>
        <p:spPr>
          <a:xfrm>
            <a:off x="11129155" y="2850668"/>
            <a:ext cx="301924" cy="69873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1140512" y="4551000"/>
            <a:ext cx="301924" cy="69873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flipH="1">
            <a:off x="9966601" y="4073581"/>
            <a:ext cx="1311216" cy="670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1280044" y="3583260"/>
            <a:ext cx="7620" cy="944880"/>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 Box 175"/>
          <p:cNvSpPr txBox="1">
            <a:spLocks noChangeArrowheads="1"/>
          </p:cNvSpPr>
          <p:nvPr/>
        </p:nvSpPr>
        <p:spPr bwMode="auto">
          <a:xfrm>
            <a:off x="11173364" y="2857982"/>
            <a:ext cx="228600" cy="649605"/>
          </a:xfrm>
          <a:prstGeom prst="rect">
            <a:avLst/>
          </a:prstGeom>
          <a:solidFill>
            <a:srgbClr val="FFFFFF"/>
          </a:solidFill>
          <a:ln w="9525">
            <a:solidFill>
              <a:srgbClr val="000000"/>
            </a:solidFill>
            <a:miter lim="800000"/>
            <a:headEnd/>
            <a:tailEnd/>
          </a:ln>
        </p:spPr>
        <p:txBody>
          <a:bodyPr rot="0" vert="vert270" wrap="square" lIns="0" tIns="0" rIns="0" bIns="0" anchor="t" anchorCtr="0" upright="1">
            <a:noAutofit/>
          </a:bodyPr>
          <a:lstStyle/>
          <a:p>
            <a:pPr algn="ctr" rtl="1">
              <a:spcAft>
                <a:spcPts val="0"/>
              </a:spcAft>
            </a:pPr>
            <a:r>
              <a:rPr lang="ar-IQ" sz="1300" dirty="0">
                <a:effectLst/>
                <a:latin typeface="Times New Roman" panose="02020603050405020304" pitchFamily="18" charset="0"/>
                <a:ea typeface="Times New Roman" panose="02020603050405020304" pitchFamily="18" charset="0"/>
              </a:rPr>
              <a:t>بالحروف</a:t>
            </a:r>
            <a:endParaRPr lang="en-US" sz="1200" dirty="0">
              <a:effectLst/>
              <a:latin typeface="Times New Roman" panose="02020603050405020304" pitchFamily="18" charset="0"/>
              <a:ea typeface="Times New Roman" panose="02020603050405020304" pitchFamily="18" charset="0"/>
            </a:endParaRPr>
          </a:p>
        </p:txBody>
      </p:sp>
      <p:sp>
        <p:nvSpPr>
          <p:cNvPr id="9" name="Text Box 176"/>
          <p:cNvSpPr txBox="1">
            <a:spLocks noChangeArrowheads="1"/>
          </p:cNvSpPr>
          <p:nvPr/>
        </p:nvSpPr>
        <p:spPr bwMode="auto">
          <a:xfrm>
            <a:off x="11181057" y="4583427"/>
            <a:ext cx="241396" cy="633883"/>
          </a:xfrm>
          <a:prstGeom prst="rect">
            <a:avLst/>
          </a:prstGeom>
          <a:solidFill>
            <a:srgbClr val="FFFFFF"/>
          </a:solidFill>
          <a:ln w="9525">
            <a:solidFill>
              <a:srgbClr val="000000"/>
            </a:solidFill>
            <a:miter lim="800000"/>
            <a:headEnd/>
            <a:tailEnd/>
          </a:ln>
        </p:spPr>
        <p:txBody>
          <a:bodyPr rot="0" vert="vert270" wrap="square" lIns="0" tIns="0" rIns="0" bIns="0" anchor="t" anchorCtr="0" upright="1">
            <a:noAutofit/>
          </a:bodyPr>
          <a:lstStyle/>
          <a:p>
            <a:pPr algn="ctr" rtl="1">
              <a:spcAft>
                <a:spcPts val="0"/>
              </a:spcAft>
            </a:pPr>
            <a:r>
              <a:rPr lang="ar-IQ" sz="1300" dirty="0">
                <a:effectLst/>
                <a:latin typeface="Times New Roman" panose="02020603050405020304" pitchFamily="18" charset="0"/>
                <a:ea typeface="Times New Roman" panose="02020603050405020304" pitchFamily="18" charset="0"/>
              </a:rPr>
              <a:t>بالأرقام</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617039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Tm="30000">
        <p15:prstTrans prst="origami"/>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5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5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50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50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50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50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50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ircle(in)">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50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circle(in)">
                                      <p:cBhvr>
                                        <p:cTn id="47" dur="2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50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circle(in)">
                                      <p:cBhvr>
                                        <p:cTn id="52" dur="20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50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circle(in)">
                                      <p:cBhvr>
                                        <p:cTn id="57"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lgn="r" rtl="1"/>
            <a:r>
              <a:rPr lang="ar-IQ" sz="1800" b="1" dirty="0" smtClean="0">
                <a:cs typeface="+mn-cs"/>
              </a:rPr>
              <a:t>- فرضيات البحـث</a:t>
            </a:r>
            <a:br>
              <a:rPr lang="ar-IQ" sz="1800" b="1" dirty="0" smtClean="0">
                <a:cs typeface="+mn-cs"/>
              </a:rPr>
            </a:br>
            <a:r>
              <a:rPr lang="ar-IQ" sz="1800" b="1" dirty="0" smtClean="0">
                <a:cs typeface="+mn-cs"/>
              </a:rPr>
              <a:t>- حدود </a:t>
            </a:r>
            <a:r>
              <a:rPr lang="ar-IQ" sz="1800" b="1" dirty="0">
                <a:cs typeface="+mn-cs"/>
              </a:rPr>
              <a:t>البحث ( المادية – البشرية – الزمانية – المكانية )</a:t>
            </a:r>
            <a:r>
              <a:rPr lang="en-US" sz="1800" b="1" dirty="0">
                <a:cs typeface="+mn-cs"/>
              </a:rPr>
              <a:t/>
            </a:r>
            <a:br>
              <a:rPr lang="en-US" sz="1800" b="1" dirty="0">
                <a:cs typeface="+mn-cs"/>
              </a:rPr>
            </a:br>
            <a:r>
              <a:rPr lang="ar-IQ" sz="1800" b="1" dirty="0" smtClean="0">
                <a:cs typeface="+mn-cs"/>
              </a:rPr>
              <a:t>- مصطلحات </a:t>
            </a:r>
            <a:r>
              <a:rPr lang="ar-IQ" sz="1800" b="1" dirty="0">
                <a:cs typeface="+mn-cs"/>
              </a:rPr>
              <a:t>البحث</a:t>
            </a:r>
            <a:endParaRPr lang="en-US" sz="1800" b="1" dirty="0">
              <a:cs typeface="+mn-cs"/>
            </a:endParaRPr>
          </a:p>
        </p:txBody>
      </p:sp>
      <p:pic>
        <p:nvPicPr>
          <p:cNvPr id="5" name="Picture 4"/>
          <p:cNvPicPr>
            <a:picLocks noChangeAspect="1"/>
          </p:cNvPicPr>
          <p:nvPr/>
        </p:nvPicPr>
        <p:blipFill>
          <a:blip r:embed="rId2"/>
          <a:stretch>
            <a:fillRect/>
          </a:stretch>
        </p:blipFill>
        <p:spPr>
          <a:xfrm>
            <a:off x="10896598" y="744257"/>
            <a:ext cx="481626" cy="676715"/>
          </a:xfrm>
          <a:prstGeom prst="rect">
            <a:avLst/>
          </a:prstGeom>
        </p:spPr>
      </p:pic>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9257503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0000">
        <p15:prstTrans prst="crush"/>
      </p:transition>
    </mc:Choice>
    <mc:Fallback>
      <p:transition spd="slow" advTm="30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u="sng" dirty="0" smtClean="0">
                <a:solidFill>
                  <a:srgbClr val="0070C0"/>
                </a:solidFill>
              </a:rPr>
              <a:t/>
            </a:r>
            <a:br>
              <a:rPr lang="ar-IQ" b="1" u="sng" dirty="0" smtClean="0">
                <a:solidFill>
                  <a:srgbClr val="0070C0"/>
                </a:solidFill>
              </a:rPr>
            </a:br>
            <a:r>
              <a:rPr lang="ar-IQ" b="1" u="sng" dirty="0" smtClean="0">
                <a:solidFill>
                  <a:srgbClr val="0070C0"/>
                </a:solidFill>
              </a:rPr>
              <a:t>الفصل </a:t>
            </a:r>
            <a:r>
              <a:rPr lang="ar-IQ" b="1" u="sng" dirty="0">
                <a:solidFill>
                  <a:srgbClr val="0070C0"/>
                </a:solidFill>
              </a:rPr>
              <a:t>الثاني:</a:t>
            </a:r>
            <a:r>
              <a:rPr lang="en-US" dirty="0">
                <a:solidFill>
                  <a:srgbClr val="0070C0"/>
                </a:solidFill>
              </a:rPr>
              <a:t/>
            </a:r>
            <a:br>
              <a:rPr lang="en-US" dirty="0">
                <a:solidFill>
                  <a:srgbClr val="0070C0"/>
                </a:solidFill>
              </a:rPr>
            </a:br>
            <a:endParaRPr lang="en-US" dirty="0"/>
          </a:p>
        </p:txBody>
      </p:sp>
      <p:sp>
        <p:nvSpPr>
          <p:cNvPr id="4" name="Content Placeholder 2"/>
          <p:cNvSpPr>
            <a:spLocks noGrp="1"/>
          </p:cNvSpPr>
          <p:nvPr>
            <p:ph idx="1"/>
          </p:nvPr>
        </p:nvSpPr>
        <p:spPr/>
        <p:txBody>
          <a:bodyPr>
            <a:normAutofit/>
          </a:bodyPr>
          <a:lstStyle/>
          <a:p>
            <a:pPr lvl="0" algn="r" rtl="1"/>
            <a:r>
              <a:rPr lang="ar-IQ" sz="1800" b="1" dirty="0" smtClean="0"/>
              <a:t>الإطار </a:t>
            </a:r>
            <a:r>
              <a:rPr lang="ar-IQ" sz="1800" b="1" dirty="0"/>
              <a:t>النظري (هو القاعدة الفلسفية التي يستند إليها البحث).</a:t>
            </a:r>
            <a:endParaRPr lang="en-US" sz="1800" b="1" dirty="0"/>
          </a:p>
          <a:p>
            <a:pPr lvl="0" algn="r" rtl="1"/>
            <a:r>
              <a:rPr lang="ar-IQ" sz="1800" b="1" dirty="0"/>
              <a:t>دراسات سابقة (يتم إستعراضها بالتسلسل الزماني بعد تقسيمها إلى  دراسات عربية وأجنبية) .</a:t>
            </a:r>
            <a:endParaRPr lang="en-US" sz="1800" b="1" dirty="0"/>
          </a:p>
          <a:p>
            <a:pPr lvl="0" algn="r" rtl="1"/>
            <a:r>
              <a:rPr lang="ar-IQ" sz="1800" b="1" dirty="0"/>
              <a:t>مناقشة الدراسات السابقة (إبراز أوجه التشابه والإختلاف بين البحث الحالي والدراسات السابقة</a:t>
            </a:r>
            <a:r>
              <a:rPr lang="ar-IQ" sz="1800" b="1" dirty="0" smtClean="0"/>
              <a:t>).</a:t>
            </a:r>
            <a:endParaRPr lang="en-US" sz="1800" b="1" dirty="0"/>
          </a:p>
        </p:txBody>
      </p:sp>
    </p:spTree>
    <p:extLst>
      <p:ext uri="{BB962C8B-B14F-4D97-AF65-F5344CB8AC3E}">
        <p14:creationId xmlns:p14="http://schemas.microsoft.com/office/powerpoint/2010/main" val="38586596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30000">
        <p15:prstTrans prst="airplane"/>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0" nodeType="clickEffect">
                                  <p:stCondLst>
                                    <p:cond delay="500"/>
                                  </p:stCondLst>
                                  <p:childTnLst>
                                    <p:anim calcmode="lin" valueType="num">
                                      <p:cBhvr additive="base">
                                        <p:cTn id="14" dur="500"/>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p:tgtEl>
                                          <p:spTgt spid="4">
                                            <p:txEl>
                                              <p:pRg st="0" end="0"/>
                                            </p:txEl>
                                          </p:spTgt>
                                        </p:tgtEl>
                                        <p:attrNameLst>
                                          <p:attrName>ppt_y</p:attrName>
                                        </p:attrNameLst>
                                      </p:cBhvr>
                                      <p:tavLst>
                                        <p:tav tm="0">
                                          <p:val>
                                            <p:strVal val="ppt_y"/>
                                          </p:val>
                                        </p:tav>
                                        <p:tav tm="100000">
                                          <p:val>
                                            <p:strVal val="1+ppt_h/2"/>
                                          </p:val>
                                        </p:tav>
                                      </p:tavLst>
                                    </p:anim>
                                    <p:set>
                                      <p:cBhvr>
                                        <p:cTn id="16"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0" nodeType="clickEffect">
                                  <p:stCondLst>
                                    <p:cond delay="500"/>
                                  </p:stCondLst>
                                  <p:childTnLst>
                                    <p:anim calcmode="lin" valueType="num">
                                      <p:cBhvr additive="base">
                                        <p:cTn id="20" dur="500"/>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1" dur="500"/>
                                        <p:tgtEl>
                                          <p:spTgt spid="4">
                                            <p:txEl>
                                              <p:pRg st="1" end="1"/>
                                            </p:txEl>
                                          </p:spTgt>
                                        </p:tgtEl>
                                        <p:attrNameLst>
                                          <p:attrName>ppt_y</p:attrName>
                                        </p:attrNameLst>
                                      </p:cBhvr>
                                      <p:tavLst>
                                        <p:tav tm="0">
                                          <p:val>
                                            <p:strVal val="ppt_y"/>
                                          </p:val>
                                        </p:tav>
                                        <p:tav tm="100000">
                                          <p:val>
                                            <p:strVal val="1+ppt_h/2"/>
                                          </p:val>
                                        </p:tav>
                                      </p:tavLst>
                                    </p:anim>
                                    <p:set>
                                      <p:cBhvr>
                                        <p:cTn id="22" dur="1" fill="hold">
                                          <p:stCondLst>
                                            <p:cond delay="499"/>
                                          </p:stCondLst>
                                        </p:cTn>
                                        <p:tgtEl>
                                          <p:spTgt spid="4">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0" nodeType="clickEffect">
                                  <p:stCondLst>
                                    <p:cond delay="500"/>
                                  </p:stCondLst>
                                  <p:childTnLst>
                                    <p:anim calcmode="lin" valueType="num">
                                      <p:cBhvr additive="base">
                                        <p:cTn id="26" dur="500"/>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7" dur="500"/>
                                        <p:tgtEl>
                                          <p:spTgt spid="4">
                                            <p:txEl>
                                              <p:pRg st="2" end="2"/>
                                            </p:txEl>
                                          </p:spTgt>
                                        </p:tgtEl>
                                        <p:attrNameLst>
                                          <p:attrName>ppt_y</p:attrName>
                                        </p:attrNameLst>
                                      </p:cBhvr>
                                      <p:tavLst>
                                        <p:tav tm="0">
                                          <p:val>
                                            <p:strVal val="ppt_y"/>
                                          </p:val>
                                        </p:tav>
                                        <p:tav tm="100000">
                                          <p:val>
                                            <p:strVal val="1+ppt_h/2"/>
                                          </p:val>
                                        </p:tav>
                                      </p:tavLst>
                                    </p:anim>
                                    <p:set>
                                      <p:cBhvr>
                                        <p:cTn id="28" dur="1" fill="hold">
                                          <p:stCondLst>
                                            <p:cond delay="499"/>
                                          </p:stCondLst>
                                        </p:cTn>
                                        <p:tgtEl>
                                          <p:spTgt spid="4">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285750" lvl="0" indent="-285750" rtl="1">
              <a:spcBef>
                <a:spcPct val="20000"/>
              </a:spcBef>
            </a:pPr>
            <a:r>
              <a:rPr lang="ar-IQ" sz="2800" b="1" u="sng" dirty="0" smtClean="0">
                <a:ln>
                  <a:noFill/>
                </a:ln>
                <a:solidFill>
                  <a:prstClr val="black">
                    <a:lumMod val="85000"/>
                    <a:lumOff val="15000"/>
                  </a:prstClr>
                </a:solidFill>
                <a:latin typeface="Times New Roman" panose="02020603050405020304" pitchFamily="18" charset="0"/>
                <a:ea typeface="Times New Roman" panose="02020603050405020304" pitchFamily="18" charset="0"/>
                <a:cs typeface="Simplified Arabic" panose="02020603050405020304" pitchFamily="18" charset="-78"/>
              </a:rPr>
              <a:t/>
            </a:r>
            <a:br>
              <a:rPr lang="ar-IQ" sz="2800" b="1" u="sng" dirty="0" smtClean="0">
                <a:ln>
                  <a:noFill/>
                </a:ln>
                <a:solidFill>
                  <a:prstClr val="black">
                    <a:lumMod val="85000"/>
                    <a:lumOff val="15000"/>
                  </a:prstClr>
                </a:solidFill>
                <a:latin typeface="Times New Roman" panose="02020603050405020304" pitchFamily="18" charset="0"/>
                <a:ea typeface="Times New Roman" panose="02020603050405020304" pitchFamily="18" charset="0"/>
                <a:cs typeface="Simplified Arabic" panose="02020603050405020304" pitchFamily="18" charset="-78"/>
              </a:rPr>
            </a:br>
            <a:r>
              <a:rPr lang="ar-IQ" sz="4000" b="1" u="sng" dirty="0" smtClean="0">
                <a:ln>
                  <a:noFill/>
                </a:ln>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الفــصل </a:t>
            </a:r>
            <a:r>
              <a:rPr lang="ar-IQ" sz="4000" b="1" u="sng" dirty="0">
                <a:ln>
                  <a:noFill/>
                </a:ln>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الثالـث</a:t>
            </a:r>
            <a:r>
              <a:rPr lang="ar-IQ" sz="4000" b="1" dirty="0">
                <a:ln>
                  <a:noFill/>
                </a:ln>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a:t>
            </a:r>
            <a:r>
              <a:rPr lang="en-US" sz="4000" b="1" dirty="0" smtClean="0">
                <a:ln>
                  <a:noFill/>
                </a:ln>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a:r>
            <a:br>
              <a:rPr lang="en-US" sz="4000" b="1" dirty="0" smtClean="0">
                <a:ln>
                  <a:noFill/>
                </a:ln>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br>
            <a:r>
              <a:rPr lang="ar-IQ" sz="3100" b="1" dirty="0" smtClean="0">
                <a:ln>
                  <a:noFill/>
                </a:ln>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a:t>
            </a:r>
            <a:r>
              <a:rPr lang="ar-IQ" sz="3600" b="1" dirty="0">
                <a:ln>
                  <a:noFill/>
                </a:ln>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الاجراءآت</a:t>
            </a:r>
            <a:r>
              <a:rPr lang="ar-IQ" sz="3100" b="1" dirty="0">
                <a:ln>
                  <a:noFill/>
                </a:ln>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a:t>
            </a:r>
            <a:r>
              <a:rPr lang="en-US" sz="3100" b="1" dirty="0">
                <a:ln>
                  <a:noFill/>
                </a:ln>
                <a:solidFill>
                  <a:srgbClr val="0070C0"/>
                </a:solidFill>
                <a:latin typeface="Times New Roman" panose="02020603050405020304" pitchFamily="18" charset="0"/>
                <a:ea typeface="Times New Roman" panose="02020603050405020304" pitchFamily="18" charset="0"/>
              </a:rPr>
              <a:t/>
            </a:r>
            <a:br>
              <a:rPr lang="en-US" sz="3100" b="1" dirty="0">
                <a:ln>
                  <a:noFill/>
                </a:ln>
                <a:solidFill>
                  <a:srgbClr val="0070C0"/>
                </a:solidFill>
                <a:latin typeface="Times New Roman" panose="02020603050405020304" pitchFamily="18" charset="0"/>
                <a:ea typeface="Times New Roman" panose="02020603050405020304" pitchFamily="18" charset="0"/>
              </a:rPr>
            </a:br>
            <a:endParaRPr lang="en-US" sz="4800" b="1" dirty="0">
              <a:solidFill>
                <a:srgbClr val="0070C0"/>
              </a:solidFill>
            </a:endParaRPr>
          </a:p>
        </p:txBody>
      </p:sp>
      <p:sp>
        <p:nvSpPr>
          <p:cNvPr id="3" name="Content Placeholder 2"/>
          <p:cNvSpPr>
            <a:spLocks noGrp="1"/>
          </p:cNvSpPr>
          <p:nvPr>
            <p:ph idx="1"/>
          </p:nvPr>
        </p:nvSpPr>
        <p:spPr/>
        <p:txBody>
          <a:bodyPr>
            <a:normAutofit/>
          </a:bodyPr>
          <a:lstStyle/>
          <a:p>
            <a:pPr marL="342900" lvl="0" indent="-342900" algn="justLow" rtl="1">
              <a:spcAft>
                <a:spcPts val="0"/>
              </a:spcAft>
              <a:buFont typeface="Symbol" panose="05050102010706020507" pitchFamily="18" charset="2"/>
              <a:buChar char=""/>
              <a:tabLst>
                <a:tab pos="473710" algn="l"/>
              </a:tabLst>
            </a:pPr>
            <a:r>
              <a:rPr lang="ar-IQ" b="1" dirty="0" smtClean="0">
                <a:latin typeface="Times New Roman" panose="02020603050405020304" pitchFamily="18" charset="0"/>
                <a:ea typeface="Times New Roman" panose="02020603050405020304" pitchFamily="18" charset="0"/>
                <a:cs typeface="Simplified Arabic" panose="02020603050405020304" pitchFamily="18" charset="-78"/>
              </a:rPr>
              <a:t>مجتمع </a:t>
            </a:r>
            <a:r>
              <a:rPr lang="ar-IQ" b="1" dirty="0">
                <a:latin typeface="Times New Roman" panose="02020603050405020304" pitchFamily="18" charset="0"/>
                <a:ea typeface="Times New Roman" panose="02020603050405020304" pitchFamily="18" charset="0"/>
                <a:cs typeface="Simplified Arabic" panose="02020603050405020304" pitchFamily="18" charset="-78"/>
              </a:rPr>
              <a:t>البحث</a:t>
            </a:r>
            <a:endParaRPr lang="en-US" sz="1800" b="1" dirty="0">
              <a:latin typeface="Times New Roman" panose="02020603050405020304" pitchFamily="18" charset="0"/>
              <a:ea typeface="Times New Roman" panose="02020603050405020304" pitchFamily="18" charset="0"/>
            </a:endParaRPr>
          </a:p>
          <a:p>
            <a:pPr marL="342900" lvl="0" indent="-342900" algn="justLow" rtl="1">
              <a:spcAft>
                <a:spcPts val="0"/>
              </a:spcAft>
              <a:buFont typeface="Symbol" panose="05050102010706020507" pitchFamily="18" charset="2"/>
              <a:buChar char=""/>
              <a:tabLst>
                <a:tab pos="473710" algn="l"/>
              </a:tabLst>
            </a:pPr>
            <a:r>
              <a:rPr lang="ar-IQ" b="1" dirty="0">
                <a:latin typeface="Times New Roman" panose="02020603050405020304" pitchFamily="18" charset="0"/>
                <a:ea typeface="Times New Roman" panose="02020603050405020304" pitchFamily="18" charset="0"/>
                <a:cs typeface="Simplified Arabic" panose="02020603050405020304" pitchFamily="18" charset="-78"/>
              </a:rPr>
              <a:t>عينة البحث</a:t>
            </a:r>
            <a:endParaRPr lang="en-US" sz="1800" b="1" dirty="0">
              <a:latin typeface="Times New Roman" panose="02020603050405020304" pitchFamily="18" charset="0"/>
              <a:ea typeface="Times New Roman" panose="02020603050405020304" pitchFamily="18" charset="0"/>
            </a:endParaRPr>
          </a:p>
          <a:p>
            <a:pPr marL="342900" lvl="0" indent="-342900" algn="justLow" rtl="1">
              <a:spcAft>
                <a:spcPts val="0"/>
              </a:spcAft>
              <a:buFont typeface="Symbol" panose="05050102010706020507" pitchFamily="18" charset="2"/>
              <a:buChar char=""/>
              <a:tabLst>
                <a:tab pos="473710" algn="l"/>
              </a:tabLst>
            </a:pPr>
            <a:r>
              <a:rPr lang="ar-IQ" b="1" dirty="0">
                <a:latin typeface="Times New Roman" panose="02020603050405020304" pitchFamily="18" charset="0"/>
                <a:ea typeface="Times New Roman" panose="02020603050405020304" pitchFamily="18" charset="0"/>
                <a:cs typeface="Simplified Arabic" panose="02020603050405020304" pitchFamily="18" charset="-78"/>
              </a:rPr>
              <a:t>تصميم البحث (المنهجية)</a:t>
            </a:r>
            <a:endParaRPr lang="en-US" sz="1800" b="1" dirty="0">
              <a:latin typeface="Times New Roman" panose="02020603050405020304" pitchFamily="18" charset="0"/>
              <a:ea typeface="Times New Roman" panose="02020603050405020304" pitchFamily="18" charset="0"/>
            </a:endParaRPr>
          </a:p>
          <a:p>
            <a:pPr marL="342900" lvl="0" indent="-342900" algn="justLow" rtl="1">
              <a:spcAft>
                <a:spcPts val="0"/>
              </a:spcAft>
              <a:buFont typeface="Symbol" panose="05050102010706020507" pitchFamily="18" charset="2"/>
              <a:buChar char=""/>
              <a:tabLst>
                <a:tab pos="473710" algn="l"/>
              </a:tabLst>
            </a:pPr>
            <a:r>
              <a:rPr lang="ar-IQ" b="1" dirty="0">
                <a:latin typeface="Times New Roman" panose="02020603050405020304" pitchFamily="18" charset="0"/>
                <a:ea typeface="Times New Roman" panose="02020603050405020304" pitchFamily="18" charset="0"/>
                <a:cs typeface="Simplified Arabic" panose="02020603050405020304" pitchFamily="18" charset="-78"/>
              </a:rPr>
              <a:t>بناء أداة / أدوات البحث</a:t>
            </a:r>
            <a:endParaRPr lang="en-US" sz="1800" b="1" dirty="0">
              <a:latin typeface="Times New Roman" panose="02020603050405020304" pitchFamily="18" charset="0"/>
              <a:ea typeface="Times New Roman" panose="02020603050405020304" pitchFamily="18" charset="0"/>
            </a:endParaRPr>
          </a:p>
          <a:p>
            <a:pPr marL="342900" lvl="0" indent="-342900" algn="justLow" rtl="1">
              <a:spcAft>
                <a:spcPts val="0"/>
              </a:spcAft>
              <a:buFont typeface="Symbol" panose="05050102010706020507" pitchFamily="18" charset="2"/>
              <a:buChar char=""/>
              <a:tabLst>
                <a:tab pos="473710" algn="l"/>
              </a:tabLst>
            </a:pPr>
            <a:r>
              <a:rPr lang="ar-IQ" b="1" dirty="0">
                <a:latin typeface="Times New Roman" panose="02020603050405020304" pitchFamily="18" charset="0"/>
                <a:ea typeface="Times New Roman" panose="02020603050405020304" pitchFamily="18" charset="0"/>
                <a:cs typeface="Simplified Arabic" panose="02020603050405020304" pitchFamily="18" charset="-78"/>
              </a:rPr>
              <a:t>الصدق والثبات</a:t>
            </a:r>
            <a:endParaRPr lang="en-US" sz="1800" b="1" dirty="0">
              <a:latin typeface="Times New Roman" panose="02020603050405020304" pitchFamily="18" charset="0"/>
              <a:ea typeface="Times New Roman" panose="02020603050405020304" pitchFamily="18" charset="0"/>
            </a:endParaRPr>
          </a:p>
          <a:p>
            <a:pPr marL="342900" lvl="0" indent="-342900" algn="justLow" rtl="1">
              <a:spcAft>
                <a:spcPts val="0"/>
              </a:spcAft>
              <a:buFont typeface="Symbol" panose="05050102010706020507" pitchFamily="18" charset="2"/>
              <a:buChar char=""/>
              <a:tabLst>
                <a:tab pos="473710" algn="l"/>
              </a:tabLst>
            </a:pPr>
            <a:r>
              <a:rPr lang="ar-IQ" b="1" dirty="0">
                <a:latin typeface="Times New Roman" panose="02020603050405020304" pitchFamily="18" charset="0"/>
                <a:ea typeface="Times New Roman" panose="02020603050405020304" pitchFamily="18" charset="0"/>
                <a:cs typeface="Simplified Arabic" panose="02020603050405020304" pitchFamily="18" charset="-78"/>
              </a:rPr>
              <a:t>تطبيق الأدوات وجمع </a:t>
            </a:r>
            <a:r>
              <a:rPr lang="ar-IQ" b="1" dirty="0" smtClean="0">
                <a:latin typeface="Times New Roman" panose="02020603050405020304" pitchFamily="18" charset="0"/>
                <a:ea typeface="Times New Roman" panose="02020603050405020304" pitchFamily="18" charset="0"/>
                <a:cs typeface="Simplified Arabic" panose="02020603050405020304" pitchFamily="18" charset="-78"/>
              </a:rPr>
              <a:t>المعلومات </a:t>
            </a:r>
          </a:p>
          <a:p>
            <a:pPr marL="342900" lvl="0" indent="-342900" algn="justLow" rtl="1">
              <a:spcAft>
                <a:spcPts val="0"/>
              </a:spcAft>
              <a:buFont typeface="Symbol" panose="05050102010706020507" pitchFamily="18" charset="2"/>
              <a:buChar char=""/>
              <a:tabLst>
                <a:tab pos="473710" algn="l"/>
              </a:tabLst>
            </a:pPr>
            <a:r>
              <a:rPr lang="ar-IQ" b="1" dirty="0" smtClean="0">
                <a:latin typeface="Times New Roman" panose="02020603050405020304" pitchFamily="18" charset="0"/>
                <a:ea typeface="Times New Roman" panose="02020603050405020304" pitchFamily="18" charset="0"/>
                <a:cs typeface="Simplified Arabic" panose="02020603050405020304" pitchFamily="18" charset="-78"/>
              </a:rPr>
              <a:t>تحليل </a:t>
            </a:r>
            <a:r>
              <a:rPr lang="ar-IQ" b="1" dirty="0">
                <a:latin typeface="Times New Roman" panose="02020603050405020304" pitchFamily="18" charset="0"/>
                <a:ea typeface="Times New Roman" panose="02020603050405020304" pitchFamily="18" charset="0"/>
                <a:cs typeface="Simplified Arabic" panose="02020603050405020304" pitchFamily="18" charset="-78"/>
              </a:rPr>
              <a:t>المعلومات إحصائياً</a:t>
            </a:r>
            <a:endParaRPr lang="en-US" b="1" dirty="0"/>
          </a:p>
        </p:txBody>
      </p:sp>
    </p:spTree>
    <p:extLst>
      <p:ext uri="{BB962C8B-B14F-4D97-AF65-F5344CB8AC3E}">
        <p14:creationId xmlns:p14="http://schemas.microsoft.com/office/powerpoint/2010/main" val="2900160282"/>
      </p:ext>
    </p:extLst>
  </p:cSld>
  <p:clrMapOvr>
    <a:masterClrMapping/>
  </p:clrMapOvr>
  <mc:AlternateContent xmlns:mc="http://schemas.openxmlformats.org/markup-compatibility/2006">
    <mc:Choice xmlns:p14="http://schemas.microsoft.com/office/powerpoint/2010/main" Requires="p14">
      <p:transition spd="slow" p14:dur="1600" advTm="31000">
        <p:blinds dir="vert"/>
      </p:transition>
    </mc:Choice>
    <mc:Fallback>
      <p:transition spd="slow" advTm="3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50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50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50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50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50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50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50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285750" lvl="0" indent="-285750" rtl="1">
              <a:spcBef>
                <a:spcPct val="20000"/>
              </a:spcBef>
            </a:pPr>
            <a:r>
              <a:rPr lang="ar-IQ" sz="3600" b="1" u="sng" dirty="0" smtClean="0">
                <a:ln>
                  <a:noFill/>
                </a:ln>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a:r>
            <a:br>
              <a:rPr lang="ar-IQ" sz="3600" b="1" u="sng" dirty="0" smtClean="0">
                <a:ln>
                  <a:noFill/>
                </a:ln>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br>
            <a:r>
              <a:rPr lang="ar-IQ" sz="3600" b="1" u="sng" dirty="0" smtClean="0">
                <a:ln>
                  <a:noFill/>
                </a:ln>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الفصل </a:t>
            </a:r>
            <a:r>
              <a:rPr lang="ar-IQ" sz="3600" b="1" u="sng" dirty="0">
                <a:ln>
                  <a:noFill/>
                </a:ln>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الرابـع:</a:t>
            </a:r>
            <a:r>
              <a:rPr lang="en-US" sz="2800" dirty="0">
                <a:ln>
                  <a:noFill/>
                </a:ln>
                <a:solidFill>
                  <a:srgbClr val="0070C0"/>
                </a:solidFill>
                <a:latin typeface="Times New Roman" panose="02020603050405020304" pitchFamily="18" charset="0"/>
                <a:ea typeface="Times New Roman" panose="02020603050405020304" pitchFamily="18" charset="0"/>
              </a:rPr>
              <a:t/>
            </a:r>
            <a:br>
              <a:rPr lang="en-US" sz="2800" dirty="0">
                <a:ln>
                  <a:noFill/>
                </a:ln>
                <a:solidFill>
                  <a:srgbClr val="0070C0"/>
                </a:solidFill>
                <a:latin typeface="Times New Roman" panose="02020603050405020304" pitchFamily="18" charset="0"/>
                <a:ea typeface="Times New Roman" panose="02020603050405020304" pitchFamily="18" charset="0"/>
              </a:rPr>
            </a:br>
            <a:endParaRPr lang="en-US" sz="6000" dirty="0">
              <a:solidFill>
                <a:srgbClr val="0070C0"/>
              </a:solidFill>
            </a:endParaRPr>
          </a:p>
        </p:txBody>
      </p:sp>
      <p:sp>
        <p:nvSpPr>
          <p:cNvPr id="3" name="Content Placeholder 2"/>
          <p:cNvSpPr>
            <a:spLocks noGrp="1"/>
          </p:cNvSpPr>
          <p:nvPr>
            <p:ph idx="1"/>
          </p:nvPr>
        </p:nvSpPr>
        <p:spPr/>
        <p:txBody>
          <a:bodyPr/>
          <a:lstStyle/>
          <a:p>
            <a:pPr marL="342900" lvl="0" indent="-342900" algn="justLow" rtl="1">
              <a:spcAft>
                <a:spcPts val="0"/>
              </a:spcAft>
              <a:buFont typeface="Symbol" panose="05050102010706020507" pitchFamily="18" charset="2"/>
              <a:buChar char=""/>
              <a:tabLst>
                <a:tab pos="473710" algn="l"/>
              </a:tabLst>
            </a:pPr>
            <a:r>
              <a:rPr lang="ar-IQ" b="1" dirty="0" smtClean="0">
                <a:latin typeface="Times New Roman" panose="02020603050405020304" pitchFamily="18" charset="0"/>
                <a:ea typeface="Times New Roman" panose="02020603050405020304" pitchFamily="18" charset="0"/>
                <a:cs typeface="Simplified Arabic" panose="02020603050405020304" pitchFamily="18" charset="-78"/>
              </a:rPr>
              <a:t>نتائج </a:t>
            </a:r>
            <a:r>
              <a:rPr lang="ar-IQ" b="1" dirty="0">
                <a:latin typeface="Times New Roman" panose="02020603050405020304" pitchFamily="18" charset="0"/>
                <a:ea typeface="Times New Roman" panose="02020603050405020304" pitchFamily="18" charset="0"/>
                <a:cs typeface="Simplified Arabic" panose="02020603050405020304" pitchFamily="18" charset="-78"/>
              </a:rPr>
              <a:t>البحث</a:t>
            </a:r>
            <a:endParaRPr lang="en-US" sz="1800" b="1" dirty="0">
              <a:latin typeface="Times New Roman" panose="02020603050405020304" pitchFamily="18" charset="0"/>
              <a:ea typeface="Times New Roman" panose="02020603050405020304" pitchFamily="18" charset="0"/>
            </a:endParaRPr>
          </a:p>
          <a:p>
            <a:pPr marL="342900" lvl="0" indent="-342900" algn="justLow" rtl="1">
              <a:spcAft>
                <a:spcPts val="0"/>
              </a:spcAft>
              <a:buFont typeface="Symbol" panose="05050102010706020507" pitchFamily="18" charset="2"/>
              <a:buChar char=""/>
              <a:tabLst>
                <a:tab pos="473710" algn="l"/>
              </a:tabLst>
            </a:pPr>
            <a:r>
              <a:rPr lang="ar-IQ" b="1" dirty="0">
                <a:latin typeface="Times New Roman" panose="02020603050405020304" pitchFamily="18" charset="0"/>
                <a:ea typeface="Times New Roman" panose="02020603050405020304" pitchFamily="18" charset="0"/>
                <a:cs typeface="Simplified Arabic" panose="02020603050405020304" pitchFamily="18" charset="-78"/>
              </a:rPr>
              <a:t>تفسير النتائج</a:t>
            </a:r>
            <a:endParaRPr lang="en-US" sz="1800" b="1" dirty="0">
              <a:latin typeface="Times New Roman" panose="02020603050405020304" pitchFamily="18" charset="0"/>
              <a:ea typeface="Times New Roman" panose="02020603050405020304" pitchFamily="18" charset="0"/>
            </a:endParaRPr>
          </a:p>
          <a:p>
            <a:pPr marL="342900" lvl="0" indent="-342900" algn="justLow" rtl="1">
              <a:spcAft>
                <a:spcPts val="0"/>
              </a:spcAft>
              <a:buFont typeface="Symbol" panose="05050102010706020507" pitchFamily="18" charset="2"/>
              <a:buChar char=""/>
              <a:tabLst>
                <a:tab pos="473710" algn="l"/>
              </a:tabLst>
            </a:pPr>
            <a:r>
              <a:rPr lang="ar-IQ" b="1" dirty="0">
                <a:latin typeface="Times New Roman" panose="02020603050405020304" pitchFamily="18" charset="0"/>
                <a:ea typeface="Times New Roman" panose="02020603050405020304" pitchFamily="18" charset="0"/>
                <a:cs typeface="Simplified Arabic" panose="02020603050405020304" pitchFamily="18" charset="-78"/>
              </a:rPr>
              <a:t>الإستنتاجات</a:t>
            </a:r>
            <a:endParaRPr lang="en-US" sz="1800" b="1" dirty="0">
              <a:latin typeface="Times New Roman" panose="02020603050405020304" pitchFamily="18" charset="0"/>
              <a:ea typeface="Times New Roman" panose="02020603050405020304" pitchFamily="18" charset="0"/>
            </a:endParaRPr>
          </a:p>
          <a:p>
            <a:pPr marL="342900" lvl="0" indent="-342900" algn="justLow" rtl="1">
              <a:spcAft>
                <a:spcPts val="0"/>
              </a:spcAft>
              <a:buFont typeface="Symbol" panose="05050102010706020507" pitchFamily="18" charset="2"/>
              <a:buChar char=""/>
              <a:tabLst>
                <a:tab pos="473710" algn="l"/>
              </a:tabLst>
            </a:pPr>
            <a:r>
              <a:rPr lang="ar-IQ" b="1" dirty="0">
                <a:latin typeface="Times New Roman" panose="02020603050405020304" pitchFamily="18" charset="0"/>
                <a:ea typeface="Times New Roman" panose="02020603050405020304" pitchFamily="18" charset="0"/>
                <a:cs typeface="Simplified Arabic" panose="02020603050405020304" pitchFamily="18" charset="-78"/>
              </a:rPr>
              <a:t>التوصيات</a:t>
            </a:r>
            <a:endParaRPr lang="en-US" sz="1800" b="1" dirty="0">
              <a:latin typeface="Times New Roman" panose="02020603050405020304" pitchFamily="18" charset="0"/>
              <a:ea typeface="Times New Roman" panose="02020603050405020304" pitchFamily="18" charset="0"/>
            </a:endParaRPr>
          </a:p>
          <a:p>
            <a:pPr marL="342900" lvl="0" indent="-342900" algn="justLow" rtl="1">
              <a:spcAft>
                <a:spcPts val="0"/>
              </a:spcAft>
              <a:buFont typeface="Symbol" panose="05050102010706020507" pitchFamily="18" charset="2"/>
              <a:buChar char=""/>
              <a:tabLst>
                <a:tab pos="473710" algn="l"/>
              </a:tabLst>
            </a:pPr>
            <a:r>
              <a:rPr lang="ar-IQ" b="1" dirty="0">
                <a:latin typeface="Times New Roman" panose="02020603050405020304" pitchFamily="18" charset="0"/>
                <a:ea typeface="Times New Roman" panose="02020603050405020304" pitchFamily="18" charset="0"/>
                <a:cs typeface="Simplified Arabic" panose="02020603050405020304" pitchFamily="18" charset="-78"/>
              </a:rPr>
              <a:t>المقترحات </a:t>
            </a:r>
            <a:r>
              <a:rPr lang="ar-IQ" sz="1800" b="1" dirty="0">
                <a:latin typeface="Times New Roman" panose="02020603050405020304" pitchFamily="18" charset="0"/>
                <a:ea typeface="Times New Roman" panose="02020603050405020304" pitchFamily="18" charset="0"/>
                <a:cs typeface="Simplified Arabic" panose="02020603050405020304" pitchFamily="18" charset="-78"/>
              </a:rPr>
              <a:t>(دراسات لاحقة</a:t>
            </a:r>
            <a:r>
              <a:rPr lang="ar-IQ" sz="1800" b="1" dirty="0" smtClean="0">
                <a:latin typeface="Times New Roman" panose="02020603050405020304" pitchFamily="18" charset="0"/>
                <a:ea typeface="Times New Roman" panose="02020603050405020304" pitchFamily="18" charset="0"/>
                <a:cs typeface="Simplified Arabic" panose="02020603050405020304" pitchFamily="18" charset="-78"/>
              </a:rPr>
              <a:t>)</a:t>
            </a:r>
            <a:r>
              <a:rPr lang="en-US" b="1" dirty="0">
                <a:latin typeface="Times New Roman" panose="02020603050405020304" pitchFamily="18" charset="0"/>
                <a:ea typeface="Times New Roman" panose="02020603050405020304" pitchFamily="18" charset="0"/>
                <a:cs typeface="Simplified Arabic" panose="02020603050405020304" pitchFamily="18" charset="-78"/>
              </a:rPr>
              <a:t> </a:t>
            </a:r>
            <a:endParaRPr lang="en-US" sz="1800" b="1" dirty="0">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998034406"/>
      </p:ext>
    </p:extLst>
  </p:cSld>
  <p:clrMapOvr>
    <a:masterClrMapping/>
  </p:clrMapOvr>
  <mc:AlternateContent xmlns:mc="http://schemas.openxmlformats.org/markup-compatibility/2006">
    <mc:Choice xmlns:p14="http://schemas.microsoft.com/office/powerpoint/2010/main" Requires="p14">
      <p:transition spd="slow" p14:dur="3000" advTm="30000">
        <p14:shred/>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1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75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75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75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75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75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lvl="0" algn="r" rtl="1">
              <a:buFont typeface="Wingdings" panose="05000000000000000000" pitchFamily="2" charset="2"/>
              <a:buChar char="v"/>
            </a:pPr>
            <a:r>
              <a:rPr lang="ar-IQ" b="1" dirty="0" smtClean="0"/>
              <a:t>المصــادر</a:t>
            </a:r>
            <a:endParaRPr lang="en-US" b="1" dirty="0" smtClean="0"/>
          </a:p>
          <a:p>
            <a:pPr lvl="0" algn="r" rtl="1">
              <a:buFont typeface="Wingdings" panose="05000000000000000000" pitchFamily="2" charset="2"/>
              <a:buChar char="v"/>
            </a:pPr>
            <a:r>
              <a:rPr lang="ar-IQ" b="1" dirty="0" smtClean="0"/>
              <a:t>الملاحــق</a:t>
            </a:r>
            <a:endParaRPr lang="en-US" b="1" dirty="0" smtClean="0"/>
          </a:p>
          <a:p>
            <a:pPr lvl="0" algn="r" rtl="1">
              <a:buFont typeface="Wingdings" panose="05000000000000000000" pitchFamily="2" charset="2"/>
              <a:buChar char="v"/>
            </a:pPr>
            <a:r>
              <a:rPr lang="ar-IQ" b="1" dirty="0" smtClean="0"/>
              <a:t>ملخص </a:t>
            </a:r>
            <a:r>
              <a:rPr lang="ar-IQ" b="1" dirty="0"/>
              <a:t>البحث (باللغة الإنكليزية) والترقيم بالحروف الانكليزية.</a:t>
            </a:r>
            <a:endParaRPr lang="en-US" b="1" dirty="0"/>
          </a:p>
          <a:p>
            <a:pPr>
              <a:buFont typeface="Wingdings" panose="05000000000000000000" pitchFamily="2" charset="2"/>
              <a:buChar char="v"/>
            </a:pPr>
            <a:endParaRPr lang="en-US" b="1" dirty="0"/>
          </a:p>
        </p:txBody>
      </p:sp>
      <p:sp>
        <p:nvSpPr>
          <p:cNvPr id="4" name="Curved Down Arrow 3"/>
          <p:cNvSpPr/>
          <p:nvPr/>
        </p:nvSpPr>
        <p:spPr>
          <a:xfrm rot="5400000">
            <a:off x="9876372" y="1076207"/>
            <a:ext cx="969704" cy="733246"/>
          </a:xfrm>
          <a:prstGeom prst="curved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148977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0000">
        <p15:prstTrans prst="drape"/>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5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50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50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dirty="0" smtClean="0">
                <a:solidFill>
                  <a:srgbClr val="0070C0"/>
                </a:solidFill>
              </a:rPr>
              <a:t>التفكير البشري ومراحل تطوره</a:t>
            </a:r>
            <a:endParaRPr lang="en-US" b="1" dirty="0">
              <a:solidFill>
                <a:srgbClr val="0070C0"/>
              </a:solidFill>
            </a:endParaRPr>
          </a:p>
        </p:txBody>
      </p:sp>
      <p:sp>
        <p:nvSpPr>
          <p:cNvPr id="3" name="Content Placeholder 2"/>
          <p:cNvSpPr>
            <a:spLocks noGrp="1"/>
          </p:cNvSpPr>
          <p:nvPr>
            <p:ph idx="1"/>
          </p:nvPr>
        </p:nvSpPr>
        <p:spPr/>
        <p:txBody>
          <a:bodyPr>
            <a:normAutofit/>
          </a:bodyPr>
          <a:lstStyle/>
          <a:p>
            <a:pPr marL="0" indent="0" algn="r">
              <a:buNone/>
            </a:pPr>
            <a:r>
              <a:rPr lang="ar-IQ" sz="1800" b="1" u="sng" dirty="0">
                <a:solidFill>
                  <a:srgbClr val="FF0000"/>
                </a:solidFill>
              </a:rPr>
              <a:t>التفكير</a:t>
            </a:r>
            <a:r>
              <a:rPr lang="ar-IQ" sz="1800" dirty="0">
                <a:solidFill>
                  <a:srgbClr val="FF0000"/>
                </a:solidFill>
              </a:rPr>
              <a:t>: </a:t>
            </a:r>
            <a:r>
              <a:rPr lang="ar-IQ" sz="1800" dirty="0"/>
              <a:t>نشاط ظاهر يمكن التعرّف عليه من خلال ردود الفعل الذي يقوم به الإنسان إزاء حالة معينة  قد تكون جديدة لم يتعامل معها من قبل أو مرت عليه ولكن صعب التعامل معها بالطرق والأساليب المعروفة لديه. وقد يتطلب هذا النشاط تفكيراً وجهداً قليلاً أو كثيراً بقدر ما يكون حجم المشكلة، وبقدر ما تكون بسيطة أو معقدة، وهو يدفع الفرد إلى تحديد حجم الحالة أو المشكلة أو الحدث الذي يتعامل معه ثم يبدأ بالتعرّف على ما يتعلّق بتلك الحالة أو المشكلة من معلومات وحقائق لكي يصل إلى وضع الحلول المناسبة عن طريق الموازنة والربط بين تلك المعلومات والحقائق.</a:t>
            </a:r>
            <a:endParaRPr lang="en-US" sz="1800" dirty="0"/>
          </a:p>
        </p:txBody>
      </p:sp>
    </p:spTree>
    <p:extLst>
      <p:ext uri="{BB962C8B-B14F-4D97-AF65-F5344CB8AC3E}">
        <p14:creationId xmlns:p14="http://schemas.microsoft.com/office/powerpoint/2010/main" val="1074425380"/>
      </p:ext>
    </p:extLst>
  </p:cSld>
  <p:clrMapOvr>
    <a:masterClrMapping/>
  </p:clrMapOvr>
  <mc:AlternateContent xmlns:mc="http://schemas.openxmlformats.org/markup-compatibility/2006">
    <mc:Choice xmlns:p14="http://schemas.microsoft.com/office/powerpoint/2010/main" Requires="p14">
      <p:transition spd="slow" p14:dur="2000" advTm="20000">
        <p:wipe/>
      </p:transition>
    </mc:Choice>
    <mc:Fallback>
      <p:transition spd="slow" advTm="20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75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smtClean="0">
                <a:solidFill>
                  <a:srgbClr val="0070C0"/>
                </a:solidFill>
              </a:rPr>
              <a:t/>
            </a:r>
            <a:br>
              <a:rPr lang="ar-IQ" b="1" dirty="0" smtClean="0">
                <a:solidFill>
                  <a:srgbClr val="0070C0"/>
                </a:solidFill>
              </a:rPr>
            </a:br>
            <a:r>
              <a:rPr lang="ar-IQ" b="1" dirty="0">
                <a:solidFill>
                  <a:srgbClr val="0070C0"/>
                </a:solidFill>
              </a:rPr>
              <a:t/>
            </a:r>
            <a:br>
              <a:rPr lang="ar-IQ" b="1" dirty="0">
                <a:solidFill>
                  <a:srgbClr val="0070C0"/>
                </a:solidFill>
              </a:rPr>
            </a:br>
            <a:r>
              <a:rPr lang="ar-IQ" b="1" dirty="0" smtClean="0">
                <a:solidFill>
                  <a:srgbClr val="0070C0"/>
                </a:solidFill>
              </a:rPr>
              <a:t>مراحل </a:t>
            </a:r>
            <a:r>
              <a:rPr lang="ar-IQ" b="1" dirty="0">
                <a:solidFill>
                  <a:srgbClr val="0070C0"/>
                </a:solidFill>
              </a:rPr>
              <a:t>التفكير </a:t>
            </a:r>
            <a:r>
              <a:rPr lang="ar-IQ" b="1" dirty="0" smtClean="0">
                <a:solidFill>
                  <a:srgbClr val="0070C0"/>
                </a:solidFill>
              </a:rPr>
              <a:t>البشري</a:t>
            </a:r>
            <a:br>
              <a:rPr lang="ar-IQ" b="1" dirty="0" smtClean="0">
                <a:solidFill>
                  <a:srgbClr val="0070C0"/>
                </a:solidFill>
              </a:rPr>
            </a:br>
            <a:r>
              <a:rPr lang="en-US" dirty="0">
                <a:solidFill>
                  <a:srgbClr val="0070C0"/>
                </a:solidFill>
              </a:rPr>
              <a:t/>
            </a:r>
            <a:br>
              <a:rPr lang="en-US" dirty="0">
                <a:solidFill>
                  <a:srgbClr val="0070C0"/>
                </a:solidFill>
              </a:rPr>
            </a:br>
            <a:endParaRPr lang="en-US" dirty="0">
              <a:solidFill>
                <a:srgbClr val="0070C0"/>
              </a:solidFill>
            </a:endParaRPr>
          </a:p>
        </p:txBody>
      </p:sp>
      <p:sp>
        <p:nvSpPr>
          <p:cNvPr id="3" name="Content Placeholder 2"/>
          <p:cNvSpPr>
            <a:spLocks noGrp="1"/>
          </p:cNvSpPr>
          <p:nvPr>
            <p:ph idx="1"/>
          </p:nvPr>
        </p:nvSpPr>
        <p:spPr>
          <a:xfrm>
            <a:off x="1295401" y="2458528"/>
            <a:ext cx="9601196" cy="3417340"/>
          </a:xfrm>
        </p:spPr>
        <p:txBody>
          <a:bodyPr>
            <a:normAutofit fontScale="70000" lnSpcReduction="20000"/>
          </a:bodyPr>
          <a:lstStyle/>
          <a:p>
            <a:pPr marL="0" indent="0" algn="r" rtl="1">
              <a:buNone/>
            </a:pPr>
            <a:r>
              <a:rPr lang="ar-IQ" b="1" u="sng" dirty="0" smtClean="0">
                <a:solidFill>
                  <a:srgbClr val="FF0000"/>
                </a:solidFill>
              </a:rPr>
              <a:t>1. </a:t>
            </a:r>
            <a:r>
              <a:rPr lang="ar-IQ" b="1" u="sng" dirty="0">
                <a:solidFill>
                  <a:srgbClr val="FF0000"/>
                </a:solidFill>
              </a:rPr>
              <a:t>مرحلة التفكير (البدائي، الخرافي، الإعتباطي):</a:t>
            </a:r>
            <a:endParaRPr lang="en-US" b="1" dirty="0">
              <a:solidFill>
                <a:srgbClr val="FF0000"/>
              </a:solidFill>
            </a:endParaRPr>
          </a:p>
          <a:p>
            <a:pPr marL="0" indent="0" algn="r" rtl="1">
              <a:buNone/>
            </a:pPr>
            <a:r>
              <a:rPr lang="ar-IQ" dirty="0"/>
              <a:t>	كان الإنسان البدائي محاطاً بظواهر عديدة، وكان يحاول إيجاد الأسباب لتفسير حدوثها. وقد هداه تفكيره آنذاك إلى وضع تفسيرات خرافية لتلك الظواهر بأن أرجعها إلى الآلهة المتعددة أو الأرواح أو إلى فعل الجن. وكان يسلك سُبلاً غير منطقية لمعالجة تلك الظواهر. إذ كان يعبدها أو  يتوسل بها أو يبتهل إليها. فكان يفسر أي ظاهرة تحدث بأن يرجعها إلى القوى الغيبية.</a:t>
            </a:r>
            <a:endParaRPr lang="en-US" dirty="0"/>
          </a:p>
          <a:p>
            <a:pPr marL="0" indent="0" algn="r" rtl="1">
              <a:buNone/>
            </a:pPr>
            <a:r>
              <a:rPr lang="ar-IQ" b="1" u="sng" dirty="0">
                <a:solidFill>
                  <a:srgbClr val="FF0000"/>
                </a:solidFill>
              </a:rPr>
              <a:t>2. إرتباط السبب بالنتيجة:</a:t>
            </a:r>
            <a:endParaRPr lang="en-US" b="1" dirty="0">
              <a:solidFill>
                <a:srgbClr val="FF0000"/>
              </a:solidFill>
            </a:endParaRPr>
          </a:p>
          <a:p>
            <a:pPr marL="0" indent="0" algn="r" rtl="1">
              <a:buNone/>
            </a:pPr>
            <a:r>
              <a:rPr lang="ar-IQ" dirty="0"/>
              <a:t>	بدأ الإنسان يُلاحظ النظام الذي يضبط الكون وبعض علاقات السبب بالنتيجة واكتشف أنه بموجب شروط معينة يمكن التنبؤ بالأحداث بدقة معقولة. فكان يُرجِعْ أي ظاهرة لأسباب معينة دون تفسير منطقي لها ومن ثم يصل إلى تعميم تلك الظاهرة مع أسبابها. لإفتقار ذلك التفكير إلى الطريقة الموضوعية وإعتماده على الخبرة المبتورة والدليل الناقص.</a:t>
            </a:r>
            <a:endParaRPr lang="en-US" dirty="0"/>
          </a:p>
          <a:p>
            <a:pPr marL="0" indent="0" algn="r" rtl="1">
              <a:buNone/>
            </a:pPr>
            <a:r>
              <a:rPr lang="ar-IQ" b="1" u="sng" dirty="0">
                <a:solidFill>
                  <a:srgbClr val="FF0000"/>
                </a:solidFill>
              </a:rPr>
              <a:t>3. التفكير الإستنباطي (الإستدلالي):</a:t>
            </a:r>
            <a:endParaRPr lang="en-US" b="1" dirty="0">
              <a:solidFill>
                <a:srgbClr val="FF0000"/>
              </a:solidFill>
            </a:endParaRPr>
          </a:p>
          <a:p>
            <a:pPr marL="0" indent="0" algn="r" rtl="1">
              <a:buNone/>
            </a:pPr>
            <a:r>
              <a:rPr lang="ar-IQ" dirty="0"/>
              <a:t>	لم يظهر عصر المنطق إلا عندما بدأ الإنسان التفكير بصورة منتظمة، وكان أول منحى نظامي لعملية التفكير في المحاكاة تُنسب إلى أرسطو والإغريق ألا وهي الطريقة الإستدلالية التي تبدأ من الإفتراض العام إلى التطبيق المحدد، وبمعنى أدق الإنتقال من الحكم الكلي ثم التعميم على الأجزاء منطلقاً من التصنيف الأرسطي للقياس والتوصّل إلى نتيجة حتمية.</a:t>
            </a:r>
            <a:endParaRPr lang="en-US" dirty="0"/>
          </a:p>
          <a:p>
            <a:pPr algn="r"/>
            <a:endParaRPr lang="en-US" dirty="0"/>
          </a:p>
        </p:txBody>
      </p:sp>
    </p:spTree>
    <p:extLst>
      <p:ext uri="{BB962C8B-B14F-4D97-AF65-F5344CB8AC3E}">
        <p14:creationId xmlns:p14="http://schemas.microsoft.com/office/powerpoint/2010/main" val="1518319913"/>
      </p:ext>
    </p:extLst>
  </p:cSld>
  <p:clrMapOvr>
    <a:masterClrMapping/>
  </p:clrMapOvr>
  <mc:AlternateContent xmlns:mc="http://schemas.openxmlformats.org/markup-compatibility/2006">
    <mc:Choice xmlns:p14="http://schemas.microsoft.com/office/powerpoint/2010/main" Requires="p14">
      <p:transition spd="slow" p14:dur="1750" advTm="30000">
        <p:cover/>
      </p:transition>
    </mc:Choice>
    <mc:Fallback>
      <p:transition spd="slow" advTm="30000">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50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50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50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50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50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883" y="2182483"/>
            <a:ext cx="10360325" cy="2993366"/>
          </a:xfrm>
        </p:spPr>
        <p:txBody>
          <a:bodyPr>
            <a:noAutofit/>
          </a:bodyPr>
          <a:lstStyle/>
          <a:p>
            <a:pPr algn="r" rtl="1"/>
            <a:r>
              <a:rPr lang="ar-IQ" sz="1600" dirty="0">
                <a:cs typeface="+mn-cs"/>
              </a:rPr>
              <a:t>. ا</a:t>
            </a:r>
            <a:r>
              <a:rPr lang="ar-IQ" sz="1600" b="1" dirty="0">
                <a:solidFill>
                  <a:srgbClr val="FF0000"/>
                </a:solidFill>
                <a:cs typeface="+mn-cs"/>
              </a:rPr>
              <a:t>لتفكير الإستقرائي:</a:t>
            </a:r>
            <a:r>
              <a:rPr lang="ar-IQ" sz="1600" dirty="0">
                <a:cs typeface="+mn-cs"/>
              </a:rPr>
              <a:t/>
            </a:r>
            <a:br>
              <a:rPr lang="ar-IQ" sz="1600" dirty="0">
                <a:cs typeface="+mn-cs"/>
              </a:rPr>
            </a:br>
            <a:r>
              <a:rPr lang="ar-IQ" sz="1600" dirty="0">
                <a:cs typeface="+mn-cs"/>
              </a:rPr>
              <a:t>دعا (فرانسيس بيكون) إلى تطبيق الملاحظة المباشرة للظواهر، والتوصل إلى إستنتاجات أو  تعميمات. هذه العملية في التفكير تتمثل بالإنتقال من الملاحظات المحدودة إلى التعميم الكلي، أي الإنتقال من الحكم الجزئي لظاهرةٍ ما إلى الحُكم الكلي.</a:t>
            </a:r>
            <a:br>
              <a:rPr lang="ar-IQ" sz="1600" dirty="0">
                <a:cs typeface="+mn-cs"/>
              </a:rPr>
            </a:br>
            <a:r>
              <a:rPr lang="ar-IQ" sz="1600" b="1" dirty="0">
                <a:solidFill>
                  <a:srgbClr val="FF0000"/>
                </a:solidFill>
                <a:cs typeface="+mn-cs"/>
              </a:rPr>
              <a:t>5. التفكير العلمي:</a:t>
            </a:r>
            <a:r>
              <a:rPr lang="ar-IQ" sz="1600" dirty="0">
                <a:cs typeface="+mn-cs"/>
              </a:rPr>
              <a:t/>
            </a:r>
            <a:br>
              <a:rPr lang="ar-IQ" sz="1600" dirty="0">
                <a:cs typeface="+mn-cs"/>
              </a:rPr>
            </a:br>
            <a:r>
              <a:rPr lang="ar-IQ" sz="1600" dirty="0">
                <a:cs typeface="+mn-cs"/>
              </a:rPr>
              <a:t>دعا (دارون) إلى نظرية تكاملية بين طريقة (أرسطو) الإستدلالية وطريقة (بيكون) الإستقرائية سُميت بالطريقة العلمية في التفكير، وأقترح (جون ديوي) نموذجاً لها تبدأ بتحديد المشكلة وتنتهي بالنتائج.</a:t>
            </a:r>
            <a:br>
              <a:rPr lang="ar-IQ" sz="1600" dirty="0">
                <a:cs typeface="+mn-cs"/>
              </a:rPr>
            </a:br>
            <a:r>
              <a:rPr lang="ar-IQ" sz="1600" dirty="0" smtClean="0">
                <a:latin typeface="Times New Roman" panose="02020603050405020304" pitchFamily="18" charset="0"/>
                <a:ea typeface="Times New Roman" panose="02020603050405020304" pitchFamily="18" charset="0"/>
                <a:cs typeface="+mn-cs"/>
              </a:rPr>
              <a:t>  </a:t>
            </a:r>
            <a:endParaRPr lang="en-US" sz="1600" dirty="0">
              <a:cs typeface="+mn-c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1568525"/>
              </p:ext>
            </p:extLst>
          </p:nvPr>
        </p:nvGraphicFramePr>
        <p:xfrm>
          <a:off x="3460630" y="992040"/>
          <a:ext cx="5029200" cy="1173190"/>
        </p:xfrm>
        <a:graphic>
          <a:graphicData uri="http://schemas.openxmlformats.org/drawingml/2006/table">
            <a:tbl>
              <a:tblPr rtl="1" firstRow="1" firstCol="1" lastRow="1" lastCol="1" bandRow="1" bandCol="1">
                <a:tableStyleId>{5C22544A-7EE6-4342-B048-85BDC9FD1C3A}</a:tableStyleId>
              </a:tblPr>
              <a:tblGrid>
                <a:gridCol w="5029200"/>
              </a:tblGrid>
              <a:tr h="1173190">
                <a:tc>
                  <a:txBody>
                    <a:bodyPr/>
                    <a:lstStyle/>
                    <a:p>
                      <a:pPr marL="342900" lvl="0" indent="-342900" algn="r" rtl="1">
                        <a:spcAft>
                          <a:spcPts val="0"/>
                        </a:spcAft>
                        <a:buFont typeface="Wingdings" panose="05000000000000000000" pitchFamily="2" charset="2"/>
                        <a:buChar char=""/>
                        <a:tabLst>
                          <a:tab pos="457200" algn="l"/>
                        </a:tabLst>
                      </a:pPr>
                      <a:r>
                        <a:rPr lang="ar-IQ" sz="1800" u="sng" dirty="0">
                          <a:effectLst/>
                          <a:cs typeface="+mn-cs"/>
                        </a:rPr>
                        <a:t>كل إنسان فان                         </a:t>
                      </a:r>
                      <a:r>
                        <a:rPr lang="ar-IQ" sz="1800" u="sng" dirty="0" smtClean="0">
                          <a:effectLst/>
                          <a:cs typeface="+mn-cs"/>
                        </a:rPr>
                        <a:t>     </a:t>
                      </a:r>
                      <a:r>
                        <a:rPr lang="ar-IQ" sz="1800" u="sng" dirty="0">
                          <a:effectLst/>
                          <a:cs typeface="+mn-cs"/>
                        </a:rPr>
                        <a:t>مقدمة كبرى ( حكم كلي )</a:t>
                      </a:r>
                      <a:endParaRPr lang="en-US" sz="1600" dirty="0">
                        <a:effectLst/>
                        <a:cs typeface="+mn-cs"/>
                      </a:endParaRPr>
                    </a:p>
                    <a:p>
                      <a:pPr marL="342900" lvl="0" indent="-342900" algn="r" rtl="1">
                        <a:spcAft>
                          <a:spcPts val="0"/>
                        </a:spcAft>
                        <a:buFont typeface="Wingdings" panose="05000000000000000000" pitchFamily="2" charset="2"/>
                        <a:buChar char=""/>
                        <a:tabLst>
                          <a:tab pos="160020" algn="l"/>
                          <a:tab pos="457200" algn="l"/>
                        </a:tabLst>
                      </a:pPr>
                      <a:r>
                        <a:rPr lang="ar-IQ" sz="1800" u="sng" dirty="0">
                          <a:effectLst/>
                          <a:cs typeface="+mn-cs"/>
                        </a:rPr>
                        <a:t>سقراط إنسان                                  مقدمة صغرى</a:t>
                      </a:r>
                      <a:endParaRPr lang="en-US" sz="1600" dirty="0">
                        <a:effectLst/>
                        <a:cs typeface="+mn-cs"/>
                      </a:endParaRPr>
                    </a:p>
                    <a:p>
                      <a:pPr marL="342900" lvl="0" indent="-342900" algn="r" rtl="1">
                        <a:spcAft>
                          <a:spcPts val="0"/>
                        </a:spcAft>
                        <a:buFont typeface="Wingdings" panose="05000000000000000000" pitchFamily="2" charset="2"/>
                        <a:buChar char=""/>
                        <a:tabLst>
                          <a:tab pos="457200" algn="l"/>
                        </a:tabLst>
                      </a:pPr>
                      <a:r>
                        <a:rPr lang="ar-IQ" sz="1800" u="sng" dirty="0">
                          <a:effectLst/>
                          <a:cs typeface="+mn-cs"/>
                        </a:rPr>
                        <a:t>إذاً سقراط فان                                النتيجة ( حكم جزئي )</a:t>
                      </a:r>
                      <a:endParaRPr lang="en-US" sz="1600" dirty="0">
                        <a:effectLst/>
                        <a:latin typeface="Times New Roman" panose="02020603050405020304" pitchFamily="18" charset="0"/>
                        <a:ea typeface="Times New Roman" panose="02020603050405020304" pitchFamily="18" charset="0"/>
                        <a:cs typeface="+mn-cs"/>
                      </a:endParaRPr>
                    </a:p>
                  </a:txBody>
                  <a:tcPr marL="68580" marR="68580" marT="0" marB="0">
                    <a:solidFill>
                      <a:srgbClr val="0070C0"/>
                    </a:solidFill>
                  </a:tcPr>
                </a:tc>
              </a:tr>
            </a:tbl>
          </a:graphicData>
        </a:graphic>
      </p:graphicFrame>
    </p:spTree>
    <p:extLst>
      <p:ext uri="{BB962C8B-B14F-4D97-AF65-F5344CB8AC3E}">
        <p14:creationId xmlns:p14="http://schemas.microsoft.com/office/powerpoint/2010/main" val="2409174955"/>
      </p:ext>
    </p:extLst>
  </p:cSld>
  <p:clrMapOvr>
    <a:masterClrMapping/>
  </p:clrMapOvr>
  <mc:AlternateContent xmlns:mc="http://schemas.openxmlformats.org/markup-compatibility/2006">
    <mc:Choice xmlns:p14="http://schemas.microsoft.com/office/powerpoint/2010/main" Requires="p14">
      <p:transition spd="slow" p14:dur="3900" advTm="30000">
        <p14:glitter pattern="hexagon"/>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u="sng" dirty="0" smtClean="0">
                <a:solidFill>
                  <a:srgbClr val="00B050"/>
                </a:solidFill>
                <a:latin typeface="Simplified Arabic" panose="02020603050405020304" pitchFamily="18" charset="-78"/>
                <a:ea typeface="Times New Roman" panose="02020603050405020304" pitchFamily="18" charset="0"/>
              </a:rPr>
              <a:t>[ </a:t>
            </a:r>
            <a:r>
              <a:rPr lang="ar-IQ" b="1" u="sng" dirty="0">
                <a:solidFill>
                  <a:srgbClr val="00B050"/>
                </a:solidFill>
                <a:latin typeface="Simplified Arabic" panose="02020603050405020304" pitchFamily="18" charset="-78"/>
                <a:ea typeface="Times New Roman" panose="02020603050405020304" pitchFamily="18" charset="0"/>
              </a:rPr>
              <a:t>معنى العلم والبحث العلمي ]</a:t>
            </a:r>
            <a:endParaRPr lang="en-US" dirty="0"/>
          </a:p>
        </p:txBody>
      </p:sp>
      <p:sp>
        <p:nvSpPr>
          <p:cNvPr id="3" name="Content Placeholder 2"/>
          <p:cNvSpPr>
            <a:spLocks noGrp="1"/>
          </p:cNvSpPr>
          <p:nvPr>
            <p:ph idx="1"/>
          </p:nvPr>
        </p:nvSpPr>
        <p:spPr/>
        <p:txBody>
          <a:bodyPr>
            <a:normAutofit lnSpcReduction="10000"/>
          </a:bodyPr>
          <a:lstStyle/>
          <a:p>
            <a:pPr marL="0" indent="0" algn="r" rtl="1">
              <a:buNone/>
            </a:pPr>
            <a:r>
              <a:rPr lang="en-US" sz="1600" dirty="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
            </a:r>
            <a:br>
              <a:rPr lang="en-US" sz="1600" dirty="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br>
            <a:r>
              <a:rPr lang="ar-IQ" sz="1600" b="1" u="sng" dirty="0">
                <a:ln w="3175" cmpd="sng">
                  <a:noFill/>
                </a:ln>
                <a:solidFill>
                  <a:srgbClr val="FF0000"/>
                </a:solidFill>
                <a:latin typeface="Times New Roman" panose="02020603050405020304" pitchFamily="18" charset="0"/>
                <a:ea typeface="Times New Roman" panose="02020603050405020304" pitchFamily="18" charset="0"/>
              </a:rPr>
              <a:t>العلم:</a:t>
            </a:r>
            <a:r>
              <a:rPr lang="en-US" sz="1600" dirty="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
            </a:r>
            <a:br>
              <a:rPr lang="en-US" sz="1600" dirty="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br>
            <a:r>
              <a:rPr lang="ar-IQ" sz="1600" dirty="0" smtClean="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      هو </a:t>
            </a:r>
            <a:r>
              <a:rPr lang="ar-IQ" sz="1600" dirty="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تراكمات من المعرفة والقوانين والنظريات والأنظمة والقواعد والأسس الثابتة نسبياً والتي يتوصل إليها الإنسان عن طريق البحث العلمي</a:t>
            </a:r>
            <a:r>
              <a:rPr lang="ar-IQ" sz="1600" dirty="0" smtClean="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a:t>
            </a:r>
          </a:p>
          <a:p>
            <a:pPr marL="0" indent="0" algn="r" rtl="1">
              <a:buNone/>
            </a:pPr>
            <a:r>
              <a:rPr lang="en-US" sz="1600" dirty="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
            </a:r>
            <a:br>
              <a:rPr lang="en-US" sz="1600" dirty="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br>
            <a:r>
              <a:rPr lang="ar-IQ" sz="1600" b="1" u="sng" dirty="0">
                <a:ln w="3175" cmpd="sng">
                  <a:noFill/>
                </a:ln>
                <a:solidFill>
                  <a:srgbClr val="FF0000"/>
                </a:solidFill>
                <a:latin typeface="Times New Roman" panose="02020603050405020304" pitchFamily="18" charset="0"/>
                <a:ea typeface="Times New Roman" panose="02020603050405020304" pitchFamily="18" charset="0"/>
              </a:rPr>
              <a:t>أهداف العلم</a:t>
            </a:r>
            <a:r>
              <a:rPr lang="ar-IQ" sz="1600" dirty="0">
                <a:ln w="3175" cmpd="sng">
                  <a:noFill/>
                </a:ln>
                <a:solidFill>
                  <a:srgbClr val="FF0000"/>
                </a:solidFill>
                <a:latin typeface="Times New Roman" panose="02020603050405020304" pitchFamily="18" charset="0"/>
                <a:ea typeface="Times New Roman" panose="02020603050405020304" pitchFamily="18" charset="0"/>
              </a:rPr>
              <a:t>: </a:t>
            </a:r>
            <a:r>
              <a:rPr lang="ar-IQ" sz="1600" dirty="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للعلم ثلاث أهداف رئيسة. هي كالآتي</a:t>
            </a:r>
            <a:r>
              <a:rPr lang="ar-IQ" sz="1600" dirty="0" smtClean="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a:t>
            </a:r>
          </a:p>
          <a:p>
            <a:pPr marL="0" indent="0" algn="r" rtl="1">
              <a:buNone/>
            </a:pPr>
            <a:r>
              <a:rPr lang="en-US" sz="1600" dirty="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
            </a:r>
            <a:br>
              <a:rPr lang="en-US" sz="1600" dirty="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br>
            <a:r>
              <a:rPr lang="ar-IQ" sz="1600" dirty="0" smtClean="0">
                <a:ln w="3175" cmpd="sng">
                  <a:noFill/>
                </a:ln>
                <a:solidFill>
                  <a:srgbClr val="FF0000"/>
                </a:solidFill>
                <a:latin typeface="Times New Roman" panose="02020603050405020304" pitchFamily="18" charset="0"/>
                <a:ea typeface="Times New Roman" panose="02020603050405020304" pitchFamily="18" charset="0"/>
              </a:rPr>
              <a:t>1. </a:t>
            </a:r>
            <a:r>
              <a:rPr lang="ar-IQ" sz="1600" b="1" u="dbl" dirty="0">
                <a:ln w="3175" cmpd="sng">
                  <a:noFill/>
                </a:ln>
                <a:solidFill>
                  <a:srgbClr val="FF0000"/>
                </a:solidFill>
                <a:latin typeface="Times New Roman" panose="02020603050405020304" pitchFamily="18" charset="0"/>
                <a:ea typeface="Times New Roman" panose="02020603050405020304" pitchFamily="18" charset="0"/>
              </a:rPr>
              <a:t>الفهم</a:t>
            </a:r>
            <a:r>
              <a:rPr lang="ar-IQ" sz="1600" dirty="0">
                <a:ln w="3175" cmpd="sng">
                  <a:noFill/>
                </a:ln>
                <a:solidFill>
                  <a:srgbClr val="FF0000"/>
                </a:solidFill>
                <a:latin typeface="Times New Roman" panose="02020603050405020304" pitchFamily="18" charset="0"/>
                <a:ea typeface="Times New Roman" panose="02020603050405020304" pitchFamily="18" charset="0"/>
              </a:rPr>
              <a:t>: </a:t>
            </a:r>
            <a:endParaRPr lang="ar-IQ" sz="1600" dirty="0" smtClean="0">
              <a:ln w="3175" cmpd="sng">
                <a:noFill/>
              </a:ln>
              <a:solidFill>
                <a:srgbClr val="FF0000"/>
              </a:solidFill>
              <a:latin typeface="Times New Roman" panose="02020603050405020304" pitchFamily="18" charset="0"/>
              <a:ea typeface="Times New Roman" panose="02020603050405020304" pitchFamily="18" charset="0"/>
            </a:endParaRPr>
          </a:p>
          <a:p>
            <a:pPr marL="0" indent="0" algn="r" rtl="1">
              <a:buNone/>
            </a:pPr>
            <a:r>
              <a:rPr lang="ar-IQ" sz="1600" dirty="0">
                <a:ln w="3175" cmpd="sng">
                  <a:noFill/>
                </a:ln>
                <a:solidFill>
                  <a:srgbClr val="FF0000"/>
                </a:solidFill>
                <a:latin typeface="Times New Roman" panose="02020603050405020304" pitchFamily="18" charset="0"/>
                <a:ea typeface="Times New Roman" panose="02020603050405020304" pitchFamily="18" charset="0"/>
              </a:rPr>
              <a:t> </a:t>
            </a:r>
            <a:r>
              <a:rPr lang="ar-IQ" sz="1600" dirty="0" smtClean="0">
                <a:ln w="3175" cmpd="sng">
                  <a:noFill/>
                </a:ln>
                <a:solidFill>
                  <a:srgbClr val="FF0000"/>
                </a:solidFill>
                <a:latin typeface="Times New Roman" panose="02020603050405020304" pitchFamily="18" charset="0"/>
                <a:ea typeface="Times New Roman" panose="02020603050405020304" pitchFamily="18" charset="0"/>
              </a:rPr>
              <a:t>      </a:t>
            </a:r>
            <a:r>
              <a:rPr lang="ar-IQ" sz="1600" dirty="0" smtClean="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يتميز </a:t>
            </a:r>
            <a:r>
              <a:rPr lang="ar-IQ" sz="1600" dirty="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العلم بوصفه نشاط إنساني </a:t>
            </a:r>
            <a:r>
              <a:rPr lang="ar-IQ" sz="1600" dirty="0" smtClean="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يــستهدف </a:t>
            </a:r>
            <a:r>
              <a:rPr lang="ar-IQ" sz="1600" dirty="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كشف </a:t>
            </a:r>
            <a:r>
              <a:rPr lang="ar-IQ" sz="1600" dirty="0" smtClean="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العـلاقات </a:t>
            </a:r>
            <a:r>
              <a:rPr lang="ar-IQ" sz="1600" dirty="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الموجودة بين الظواهر المختلفة. ففهم </a:t>
            </a:r>
            <a:r>
              <a:rPr lang="ar-IQ" sz="1600" dirty="0" smtClean="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الظـــاهرة </a:t>
            </a:r>
            <a:r>
              <a:rPr lang="ar-IQ" sz="1600" dirty="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يعني </a:t>
            </a:r>
            <a:r>
              <a:rPr lang="ar-IQ" sz="1600" dirty="0" smtClean="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إيـجاد </a:t>
            </a:r>
            <a:r>
              <a:rPr lang="ar-IQ" sz="1600" dirty="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علاقة تربط </a:t>
            </a:r>
            <a:r>
              <a:rPr lang="ar-IQ" sz="1600" dirty="0" smtClean="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بينـها وبيـن </a:t>
            </a:r>
            <a:r>
              <a:rPr lang="ar-IQ" sz="1600" dirty="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ظواهر أخرى. وبعكس ذلك فإنها تظل غامضة. ويتم الفهم عن طريق ربط أو إدراك للعلاقات بين الظواهر المُراد تفسيرها وبين الأحداث المُلازمة لها أو التي سبقتها. وعليه فإن العلم لا يهدف إلى مجرد </a:t>
            </a:r>
            <a:r>
              <a:rPr lang="ar-IQ" sz="1600" dirty="0" smtClean="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جــمع البيانــات </a:t>
            </a:r>
            <a:r>
              <a:rPr lang="ar-IQ" sz="1600" dirty="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والمعلومات التي تصف الظاهرة بل </a:t>
            </a:r>
            <a:r>
              <a:rPr lang="ar-IQ" sz="1600" dirty="0" smtClean="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يهـدف </a:t>
            </a:r>
            <a:r>
              <a:rPr lang="ar-IQ" sz="1600" dirty="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أيضاً إلى </a:t>
            </a:r>
            <a:r>
              <a:rPr lang="ar-IQ" sz="1600" dirty="0" smtClean="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التــفسير </a:t>
            </a:r>
            <a:r>
              <a:rPr lang="ar-IQ" sz="1600" dirty="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أو الفهم الذي يعني البحث عن أحداث أو ظواهر أو متغيّرات يؤدي التغيير المنتظم فيها إلى تغيير منتظم في الظاهرة.</a:t>
            </a:r>
            <a:r>
              <a:rPr lang="en-US" sz="1600" dirty="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t/>
            </a:r>
            <a:br>
              <a:rPr lang="en-US" sz="1600" dirty="0">
                <a:ln w="3175" cmpd="sng">
                  <a:noFill/>
                </a:ln>
                <a:solidFill>
                  <a:prstClr val="black">
                    <a:lumMod val="85000"/>
                    <a:lumOff val="15000"/>
                  </a:prstClr>
                </a:solidFill>
                <a:latin typeface="Times New Roman" panose="02020603050405020304" pitchFamily="18" charset="0"/>
                <a:ea typeface="Times New Roman" panose="02020603050405020304" pitchFamily="18" charset="0"/>
              </a:rPr>
            </a:br>
            <a:endParaRPr lang="en-US" dirty="0"/>
          </a:p>
        </p:txBody>
      </p:sp>
    </p:spTree>
    <p:extLst>
      <p:ext uri="{BB962C8B-B14F-4D97-AF65-F5344CB8AC3E}">
        <p14:creationId xmlns:p14="http://schemas.microsoft.com/office/powerpoint/2010/main" val="3995822761"/>
      </p:ext>
    </p:extLst>
  </p:cSld>
  <p:clrMapOvr>
    <a:masterClrMapping/>
  </p:clrMapOvr>
  <mc:AlternateContent xmlns:mc="http://schemas.openxmlformats.org/markup-compatibility/2006">
    <mc:Choice xmlns:p14="http://schemas.microsoft.com/office/powerpoint/2010/main" Requires="p14">
      <p:transition spd="slow" p14:dur="2500" advTm="30000">
        <p:checker/>
      </p:transition>
    </mc:Choice>
    <mc:Fallback>
      <p:transition spd="slow" advTm="30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750"/>
                                  </p:stCondLst>
                                  <p:childTnLst>
                                    <p:set>
                                      <p:cBhvr>
                                        <p:cTn id="6" dur="1" fill="hold">
                                          <p:stCondLst>
                                            <p:cond delay="499"/>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50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5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50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172" y="1111528"/>
            <a:ext cx="9601196" cy="1303867"/>
          </a:xfrm>
        </p:spPr>
        <p:txBody>
          <a:bodyPr>
            <a:noAutofit/>
          </a:bodyPr>
          <a:lstStyle/>
          <a:p>
            <a:r>
              <a:rPr lang="ar-IQ" sz="1800" b="1" dirty="0">
                <a:solidFill>
                  <a:srgbClr val="0070C0"/>
                </a:solidFill>
                <a:latin typeface="Times New Roman" panose="02020603050405020304" pitchFamily="18" charset="0"/>
                <a:ea typeface="Times New Roman" panose="02020603050405020304" pitchFamily="18" charset="0"/>
              </a:rPr>
              <a:t> </a:t>
            </a:r>
            <a:r>
              <a:rPr lang="ar-IQ" sz="2000" b="1" dirty="0">
                <a:solidFill>
                  <a:srgbClr val="0070C0"/>
                </a:solidFill>
                <a:latin typeface="Times New Roman" panose="02020603050405020304" pitchFamily="18" charset="0"/>
                <a:ea typeface="Times New Roman" panose="02020603050405020304" pitchFamily="18" charset="0"/>
              </a:rPr>
              <a:t>إذاً </a:t>
            </a:r>
            <a:r>
              <a:rPr lang="ar-IQ" sz="2000" b="1" dirty="0">
                <a:solidFill>
                  <a:srgbClr val="FF0000"/>
                </a:solidFill>
                <a:latin typeface="Times New Roman" panose="02020603050405020304" pitchFamily="18" charset="0"/>
                <a:ea typeface="Times New Roman" panose="02020603050405020304" pitchFamily="18" charset="0"/>
              </a:rPr>
              <a:t>الفهم</a:t>
            </a:r>
            <a:r>
              <a:rPr lang="ar-IQ" sz="2000" dirty="0">
                <a:latin typeface="Times New Roman" panose="02020603050405020304" pitchFamily="18" charset="0"/>
                <a:ea typeface="Times New Roman" panose="02020603050405020304" pitchFamily="18" charset="0"/>
              </a:rPr>
              <a:t>: </a:t>
            </a:r>
            <a:r>
              <a:rPr lang="ar-IQ" sz="2000" b="1" dirty="0">
                <a:solidFill>
                  <a:srgbClr val="0070C0"/>
                </a:solidFill>
                <a:latin typeface="Times New Roman" panose="02020603050405020304" pitchFamily="18" charset="0"/>
                <a:ea typeface="Times New Roman" panose="02020603050405020304" pitchFamily="18" charset="0"/>
              </a:rPr>
              <a:t>هو تصوّر للحوادث أو الأحداث من حيث كيفية تلازمها زمانياً ومكانياً.</a:t>
            </a:r>
            <a:r>
              <a:rPr lang="en-US" sz="2000" b="1" dirty="0">
                <a:solidFill>
                  <a:srgbClr val="0070C0"/>
                </a:solidFill>
                <a:latin typeface="Times New Roman" panose="02020603050405020304" pitchFamily="18" charset="0"/>
                <a:ea typeface="Times New Roman" panose="02020603050405020304" pitchFamily="18" charset="0"/>
              </a:rPr>
              <a:t/>
            </a:r>
            <a:br>
              <a:rPr lang="en-US" sz="2000" b="1" dirty="0">
                <a:solidFill>
                  <a:srgbClr val="0070C0"/>
                </a:solidFill>
                <a:latin typeface="Times New Roman" panose="02020603050405020304" pitchFamily="18" charset="0"/>
                <a:ea typeface="Times New Roman" panose="02020603050405020304" pitchFamily="18" charset="0"/>
              </a:rPr>
            </a:br>
            <a:endParaRPr lang="en-US" sz="2000" b="1" dirty="0">
              <a:solidFill>
                <a:srgbClr val="0070C0"/>
              </a:solidFill>
            </a:endParaRPr>
          </a:p>
        </p:txBody>
      </p:sp>
      <p:sp>
        <p:nvSpPr>
          <p:cNvPr id="3" name="Content Placeholder 2"/>
          <p:cNvSpPr>
            <a:spLocks noGrp="1"/>
          </p:cNvSpPr>
          <p:nvPr>
            <p:ph idx="1"/>
          </p:nvPr>
        </p:nvSpPr>
        <p:spPr/>
        <p:txBody>
          <a:bodyPr>
            <a:normAutofit/>
          </a:bodyPr>
          <a:lstStyle/>
          <a:p>
            <a:pPr algn="r" rtl="1"/>
            <a:r>
              <a:rPr lang="ar-IQ" sz="1600" dirty="0"/>
              <a:t>. </a:t>
            </a:r>
            <a:r>
              <a:rPr lang="ar-IQ" sz="1600" b="1" u="dbl" dirty="0">
                <a:solidFill>
                  <a:srgbClr val="FF0000"/>
                </a:solidFill>
              </a:rPr>
              <a:t>التنبوء</a:t>
            </a:r>
            <a:r>
              <a:rPr lang="ar-IQ" sz="1600" dirty="0">
                <a:solidFill>
                  <a:srgbClr val="FF0000"/>
                </a:solidFill>
              </a:rPr>
              <a:t>: </a:t>
            </a:r>
            <a:r>
              <a:rPr lang="ar-IQ" sz="1600" dirty="0"/>
              <a:t>هو محاولة تطبيق النتائج التي يتم التوصّل إليها عن طريق تجربة معينة على مواقف جزئية أخرى. كي يتم تعميم هذه النتائج في مجال أوسع.</a:t>
            </a:r>
            <a:endParaRPr lang="en-US" sz="1600" dirty="0"/>
          </a:p>
          <a:p>
            <a:pPr algn="r" rtl="1"/>
            <a:r>
              <a:rPr lang="ar-IQ" sz="1600" dirty="0">
                <a:solidFill>
                  <a:srgbClr val="FF0000"/>
                </a:solidFill>
              </a:rPr>
              <a:t>و</a:t>
            </a:r>
            <a:r>
              <a:rPr lang="ar-IQ" sz="1600" b="1" dirty="0">
                <a:solidFill>
                  <a:srgbClr val="FF0000"/>
                </a:solidFill>
              </a:rPr>
              <a:t>التنبوء</a:t>
            </a:r>
            <a:r>
              <a:rPr lang="ar-IQ" sz="1600" dirty="0">
                <a:solidFill>
                  <a:srgbClr val="FF0000"/>
                </a:solidFill>
              </a:rPr>
              <a:t>: </a:t>
            </a:r>
            <a:r>
              <a:rPr lang="ar-IQ" sz="1600" dirty="0"/>
              <a:t>يعني التصوّر وأنطباق القانون أو القاعدة العامة في مواقف أخرى غير تلك التي تنشأ عنها أساساً.</a:t>
            </a:r>
            <a:endParaRPr lang="en-US" sz="1600" dirty="0"/>
          </a:p>
          <a:p>
            <a:pPr algn="r" rtl="1"/>
            <a:r>
              <a:rPr lang="ar-IQ" sz="1600" dirty="0"/>
              <a:t>     </a:t>
            </a:r>
            <a:r>
              <a:rPr lang="ar-IQ" sz="1600" u="dotted" dirty="0"/>
              <a:t>أو</a:t>
            </a:r>
            <a:r>
              <a:rPr lang="ar-IQ" sz="1600" dirty="0"/>
              <a:t>: هو تصوّر النتائج التي يُمكن أن تترتب على إستخدام المعلومات التي تم التوصّل إليها في موقف جديد.</a:t>
            </a:r>
            <a:endParaRPr lang="en-US" sz="1600" dirty="0"/>
          </a:p>
          <a:p>
            <a:pPr algn="r" rtl="1"/>
            <a:r>
              <a:rPr lang="ar-IQ" sz="1600" dirty="0"/>
              <a:t>3</a:t>
            </a:r>
            <a:r>
              <a:rPr lang="ar-IQ" sz="1600" b="1" dirty="0"/>
              <a:t>. </a:t>
            </a:r>
            <a:r>
              <a:rPr lang="ar-IQ" sz="1600" b="1" u="dbl" dirty="0">
                <a:solidFill>
                  <a:srgbClr val="FF0000"/>
                </a:solidFill>
              </a:rPr>
              <a:t>التحكّم</a:t>
            </a:r>
            <a:r>
              <a:rPr lang="ar-IQ" sz="1600" dirty="0">
                <a:solidFill>
                  <a:srgbClr val="FF0000"/>
                </a:solidFill>
              </a:rPr>
              <a:t>: </a:t>
            </a:r>
            <a:r>
              <a:rPr lang="ar-IQ" sz="1600" dirty="0"/>
              <a:t>هو تناول الظروف التي تحدد حدوث الظاهرة بشكل يحقق الوصول إلى الهدف المعني.</a:t>
            </a:r>
            <a:endParaRPr lang="en-US" sz="1600" dirty="0"/>
          </a:p>
          <a:p>
            <a:pPr algn="r" rtl="1"/>
            <a:r>
              <a:rPr lang="ar-IQ" sz="1600" dirty="0"/>
              <a:t>وتزداد القدرة على التحكّم كلما زاد التنبؤ بها. إذاً يمكن التوصّل من خلال هذا الهدف إلى أن العلم نشاط يهدف به الإنسان إلى  محاولة السيطرة على الطبيعة لتحقيق أحسن تكيّف ممكن</a:t>
            </a:r>
            <a:r>
              <a:rPr lang="ar-IQ" sz="1600" dirty="0" smtClean="0"/>
              <a:t>.</a:t>
            </a:r>
          </a:p>
          <a:p>
            <a:pPr algn="justLow" rtl="1">
              <a:spcAft>
                <a:spcPts val="0"/>
              </a:spcAft>
            </a:pPr>
            <a:r>
              <a:rPr lang="ar-IQ" sz="1600" b="1"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فمثلاً</a:t>
            </a:r>
            <a:r>
              <a:rPr lang="ar-IQ" sz="1600"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 </a:t>
            </a:r>
            <a:r>
              <a:rPr lang="ar-IQ" sz="1600" dirty="0">
                <a:latin typeface="Times New Roman" panose="02020603050405020304" pitchFamily="18" charset="0"/>
                <a:ea typeface="Times New Roman" panose="02020603050405020304" pitchFamily="18" charset="0"/>
                <a:cs typeface="Simplified Arabic" panose="02020603050405020304" pitchFamily="18" charset="-78"/>
              </a:rPr>
              <a:t>ترك فراغات بين قضبان سكك الحديد تجنباً لحدوث الأخطار التي قد تنجم عن ظاهرة التمدد الناتجة عن إحتكاك عجلات القطار أو حرارة الجو التي قد تؤدي إلى  إنحناءها.</a:t>
            </a:r>
            <a:endParaRPr lang="en-US" sz="1400" dirty="0">
              <a:latin typeface="Times New Roman" panose="02020603050405020304" pitchFamily="18" charset="0"/>
              <a:ea typeface="Times New Roman" panose="02020603050405020304" pitchFamily="18" charset="0"/>
            </a:endParaRPr>
          </a:p>
          <a:p>
            <a:pPr marL="16510" algn="justLow" rtl="1">
              <a:spcAft>
                <a:spcPts val="0"/>
              </a:spcAft>
            </a:pPr>
            <a:r>
              <a:rPr lang="ar-IQ" sz="1600" dirty="0">
                <a:latin typeface="Times New Roman" panose="02020603050405020304" pitchFamily="18" charset="0"/>
                <a:ea typeface="Times New Roman" panose="02020603050405020304" pitchFamily="18" charset="0"/>
                <a:cs typeface="Simplified Arabic" panose="02020603050405020304" pitchFamily="18" charset="-78"/>
              </a:rPr>
              <a:t> </a:t>
            </a:r>
            <a:endParaRPr lang="en-US" sz="1400" dirty="0">
              <a:latin typeface="Times New Roman" panose="02020603050405020304" pitchFamily="18" charset="0"/>
              <a:ea typeface="Times New Roman" panose="02020603050405020304" pitchFamily="18" charset="0"/>
            </a:endParaRPr>
          </a:p>
          <a:p>
            <a:pPr algn="r" rtl="1"/>
            <a:endParaRPr lang="en-US" sz="1600" dirty="0"/>
          </a:p>
          <a:p>
            <a:pPr algn="r"/>
            <a:endParaRPr lang="en-US" sz="1600" dirty="0"/>
          </a:p>
        </p:txBody>
      </p:sp>
      <p:sp>
        <p:nvSpPr>
          <p:cNvPr id="7" name="Curved Left Arrow 6"/>
          <p:cNvSpPr/>
          <p:nvPr/>
        </p:nvSpPr>
        <p:spPr>
          <a:xfrm>
            <a:off x="9894498" y="1111528"/>
            <a:ext cx="629729" cy="776378"/>
          </a:xfrm>
          <a:prstGeom prst="curved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31681777"/>
      </p:ext>
    </p:extLst>
  </p:cSld>
  <p:clrMapOvr>
    <a:masterClrMapping/>
  </p:clrMapOvr>
  <mc:AlternateContent xmlns:mc="http://schemas.openxmlformats.org/markup-compatibility/2006">
    <mc:Choice xmlns:p14="http://schemas.microsoft.com/office/powerpoint/2010/main" Requires="p14">
      <p:transition spd="slow" p14:dur="2000" advTm="30000"/>
    </mc:Choice>
    <mc:Fallback>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50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50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50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50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50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50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50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4023" y="5279366"/>
            <a:ext cx="8143335" cy="327804"/>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ar-IQ" b="1"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الـبحـث العلـمي</a:t>
            </a:r>
            <a:endParaRPr lang="en-US" dirty="0">
              <a:solidFill>
                <a:srgbClr val="0070C0"/>
              </a:solidFill>
            </a:endParaRPr>
          </a:p>
        </p:txBody>
      </p:sp>
      <p:sp>
        <p:nvSpPr>
          <p:cNvPr id="3" name="Content Placeholder 2"/>
          <p:cNvSpPr>
            <a:spLocks noGrp="1"/>
          </p:cNvSpPr>
          <p:nvPr>
            <p:ph idx="1"/>
          </p:nvPr>
        </p:nvSpPr>
        <p:spPr/>
        <p:txBody>
          <a:bodyPr>
            <a:normAutofit/>
          </a:bodyPr>
          <a:lstStyle/>
          <a:p>
            <a:pPr marL="16510" indent="440690" algn="justLow" rtl="1">
              <a:spcAft>
                <a:spcPts val="0"/>
              </a:spcAft>
            </a:pPr>
            <a:r>
              <a:rPr lang="ar-IQ" sz="2000" dirty="0">
                <a:latin typeface="Times New Roman" panose="02020603050405020304" pitchFamily="18" charset="0"/>
                <a:ea typeface="Times New Roman" panose="02020603050405020304" pitchFamily="18" charset="0"/>
                <a:cs typeface="Simplified Arabic" panose="02020603050405020304" pitchFamily="18" charset="-78"/>
              </a:rPr>
              <a:t>هو دراسة مستمرة للتعرّف على مشكلة أو ظاهرة وإيجاد الحلول المناسبة لها وتطبيقها لبيان صلاحيتها ومن ثم تعميمها بشكل قواعد صالحة للتطبيق.</a:t>
            </a:r>
            <a:endParaRPr lang="en-US" sz="1600" dirty="0">
              <a:latin typeface="Times New Roman" panose="02020603050405020304" pitchFamily="18" charset="0"/>
              <a:ea typeface="Times New Roman" panose="02020603050405020304" pitchFamily="18" charset="0"/>
            </a:endParaRPr>
          </a:p>
          <a:p>
            <a:pPr algn="justLow" rtl="1">
              <a:spcAft>
                <a:spcPts val="0"/>
              </a:spcAft>
            </a:pPr>
            <a:r>
              <a:rPr lang="ar-IQ" sz="2000"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أنواع البحوث العلمية (حسب الأهداف):</a:t>
            </a:r>
            <a:endParaRPr lang="en-US" sz="1600" dirty="0">
              <a:solidFill>
                <a:srgbClr val="FF0000"/>
              </a:solidFill>
              <a:latin typeface="Times New Roman" panose="02020603050405020304" pitchFamily="18" charset="0"/>
              <a:ea typeface="Times New Roman" panose="02020603050405020304" pitchFamily="18" charset="0"/>
            </a:endParaRPr>
          </a:p>
          <a:p>
            <a:pPr marL="0" lvl="0" indent="0" algn="justLow" rtl="1">
              <a:spcAft>
                <a:spcPts val="0"/>
              </a:spcAft>
              <a:buNone/>
              <a:tabLst>
                <a:tab pos="359410" algn="l"/>
              </a:tabLst>
            </a:pPr>
            <a:r>
              <a:rPr lang="ar-IQ" sz="2000" b="1"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أ. بحوث </a:t>
            </a:r>
            <a:r>
              <a:rPr lang="ar-IQ" sz="2000" b="1"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أساسية</a:t>
            </a:r>
            <a:r>
              <a:rPr lang="ar-IQ" sz="2000"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sz="2000" dirty="0">
                <a:latin typeface="Times New Roman" panose="02020603050405020304" pitchFamily="18" charset="0"/>
                <a:ea typeface="Times New Roman" panose="02020603050405020304" pitchFamily="18" charset="0"/>
                <a:cs typeface="Simplified Arabic" panose="02020603050405020304" pitchFamily="18" charset="-78"/>
              </a:rPr>
              <a:t>يدعى هذا النوع من البحوث بالبحوث النظرية الغرض منها الوصول إلى  حقائق وقوانين علمية. وهو يُسهم في نمو المعرفة العلمية لتحقيق فهم أشمل وأعمق لها دون الحاجة إلى تطبيقه كلياً.</a:t>
            </a:r>
            <a:endParaRPr lang="en-US" sz="1600" dirty="0">
              <a:latin typeface="Times New Roman" panose="02020603050405020304" pitchFamily="18" charset="0"/>
              <a:ea typeface="Times New Roman" panose="02020603050405020304" pitchFamily="18" charset="0"/>
              <a:cs typeface="Simplified Arabic" panose="02020603050405020304" pitchFamily="18" charset="-78"/>
            </a:endParaRPr>
          </a:p>
          <a:p>
            <a:pPr marL="0" lvl="0" indent="0" algn="justLow" rtl="1">
              <a:spcAft>
                <a:spcPts val="0"/>
              </a:spcAft>
              <a:buNone/>
              <a:tabLst>
                <a:tab pos="359410" algn="l"/>
              </a:tabLst>
            </a:pPr>
            <a:r>
              <a:rPr lang="ar-IQ" sz="2000" b="1"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ب. بحوث</a:t>
            </a:r>
            <a:r>
              <a:rPr lang="ar-IQ" sz="2000"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sz="2000" b="1"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تطبيقية</a:t>
            </a:r>
            <a:r>
              <a:rPr lang="ar-IQ" sz="2000"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sz="2000" dirty="0">
                <a:latin typeface="Times New Roman" panose="02020603050405020304" pitchFamily="18" charset="0"/>
                <a:ea typeface="Times New Roman" panose="02020603050405020304" pitchFamily="18" charset="0"/>
                <a:cs typeface="Simplified Arabic" panose="02020603050405020304" pitchFamily="18" charset="-78"/>
              </a:rPr>
              <a:t>تشير إلى أنواع النشاط العلمي الغرض منها تطبيق المعرفة العلمية المتوفرة أو التوصّل إلى المعرفة لحل بعض المشكلات المُلحّة. وتتجلّى قيمة هذا النوع من البحوث في حل المشكلات الميدانية وتطوير أساليب العمل وإنتاجيته في المجالات التطبيقية كالتربية والصناعة والزراعة والتجارة وإدارة </a:t>
            </a:r>
            <a:r>
              <a:rPr lang="ar-IQ" sz="2000" dirty="0" smtClean="0">
                <a:latin typeface="Times New Roman" panose="02020603050405020304" pitchFamily="18" charset="0"/>
                <a:ea typeface="Times New Roman" panose="02020603050405020304" pitchFamily="18" charset="0"/>
                <a:cs typeface="Simplified Arabic" panose="02020603050405020304" pitchFamily="18" charset="-78"/>
              </a:rPr>
              <a:t>الأعمال.</a:t>
            </a:r>
            <a:endParaRPr lang="ar-IQ" sz="1600" dirty="0" smtClean="0">
              <a:latin typeface="Times New Roman" panose="02020603050405020304" pitchFamily="18" charset="0"/>
              <a:ea typeface="Times New Roman" panose="02020603050405020304" pitchFamily="18" charset="0"/>
              <a:cs typeface="Simplified Arabic" panose="02020603050405020304" pitchFamily="18" charset="-78"/>
            </a:endParaRPr>
          </a:p>
          <a:p>
            <a:pPr marL="0" lvl="0" indent="0" algn="justLow" rtl="1">
              <a:spcAft>
                <a:spcPts val="0"/>
              </a:spcAft>
              <a:buNone/>
              <a:tabLst>
                <a:tab pos="359410" algn="l"/>
              </a:tabLst>
            </a:pPr>
            <a:r>
              <a:rPr lang="ar-IQ" sz="1600" b="1" dirty="0">
                <a:solidFill>
                  <a:srgbClr val="00206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sz="1600" b="1" dirty="0" smtClean="0">
                <a:solidFill>
                  <a:srgbClr val="00206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sz="1800" b="1" dirty="0" smtClean="0">
                <a:solidFill>
                  <a:srgbClr val="002060"/>
                </a:solidFill>
                <a:latin typeface="Times New Roman" panose="02020603050405020304" pitchFamily="18" charset="0"/>
                <a:ea typeface="Times New Roman" panose="02020603050405020304" pitchFamily="18" charset="0"/>
                <a:cs typeface="Simplified Arabic" panose="02020603050405020304" pitchFamily="18" charset="-78"/>
              </a:rPr>
              <a:t>إن </a:t>
            </a:r>
            <a:r>
              <a:rPr lang="ar-IQ" sz="1800" b="1" dirty="0">
                <a:solidFill>
                  <a:srgbClr val="002060"/>
                </a:solidFill>
                <a:latin typeface="Times New Roman" panose="02020603050405020304" pitchFamily="18" charset="0"/>
                <a:ea typeface="Times New Roman" panose="02020603050405020304" pitchFamily="18" charset="0"/>
                <a:cs typeface="Simplified Arabic" panose="02020603050405020304" pitchFamily="18" charset="-78"/>
              </a:rPr>
              <a:t>النوعين السابقين يتبعان وينهجان الأسلوب نفسه، ولكن الفرق هو في أهداف كل منهما وليس في الجوهر.</a:t>
            </a:r>
            <a:endParaRPr lang="en-US" sz="1600" b="1" dirty="0">
              <a:solidFill>
                <a:srgbClr val="002060"/>
              </a:solidFill>
              <a:latin typeface="Times New Roman" panose="02020603050405020304" pitchFamily="18" charset="0"/>
              <a:ea typeface="Times New Roman" panose="02020603050405020304" pitchFamily="18" charset="0"/>
            </a:endParaRPr>
          </a:p>
          <a:p>
            <a:endParaRPr lang="en-US" sz="2000" dirty="0"/>
          </a:p>
        </p:txBody>
      </p:sp>
    </p:spTree>
    <p:extLst>
      <p:ext uri="{BB962C8B-B14F-4D97-AF65-F5344CB8AC3E}">
        <p14:creationId xmlns:p14="http://schemas.microsoft.com/office/powerpoint/2010/main" val="40940405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Tm="30000">
        <p15:prstTrans prst="curtains"/>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125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500"/>
                                  </p:stCondLst>
                                  <p:childTnLst>
                                    <p:anim calcmode="lin" valueType="num">
                                      <p:cBhvr>
                                        <p:cTn id="10" dur="750"/>
                                        <p:tgtEl>
                                          <p:spTgt spid="3">
                                            <p:txEl>
                                              <p:pRg st="0" end="0"/>
                                            </p:txEl>
                                          </p:spTgt>
                                        </p:tgtEl>
                                        <p:attrNameLst>
                                          <p:attrName>ppt_w</p:attrName>
                                        </p:attrNameLst>
                                      </p:cBhvr>
                                      <p:tavLst>
                                        <p:tav tm="0">
                                          <p:val>
                                            <p:strVal val="ppt_w"/>
                                          </p:val>
                                        </p:tav>
                                        <p:tav tm="100000">
                                          <p:val>
                                            <p:fltVal val="0"/>
                                          </p:val>
                                        </p:tav>
                                      </p:tavLst>
                                    </p:anim>
                                    <p:anim calcmode="lin" valueType="num">
                                      <p:cBhvr>
                                        <p:cTn id="11" dur="750"/>
                                        <p:tgtEl>
                                          <p:spTgt spid="3">
                                            <p:txEl>
                                              <p:pRg st="0" end="0"/>
                                            </p:txEl>
                                          </p:spTgt>
                                        </p:tgtEl>
                                        <p:attrNameLst>
                                          <p:attrName>ppt_h</p:attrName>
                                        </p:attrNameLst>
                                      </p:cBhvr>
                                      <p:tavLst>
                                        <p:tav tm="0">
                                          <p:val>
                                            <p:strVal val="ppt_h"/>
                                          </p:val>
                                        </p:tav>
                                        <p:tav tm="100000">
                                          <p:val>
                                            <p:fltVal val="0"/>
                                          </p:val>
                                        </p:tav>
                                      </p:tavLst>
                                    </p:anim>
                                    <p:anim calcmode="lin" valueType="num">
                                      <p:cBhvr>
                                        <p:cTn id="12" dur="750"/>
                                        <p:tgtEl>
                                          <p:spTgt spid="3">
                                            <p:txEl>
                                              <p:pRg st="0" end="0"/>
                                            </p:txEl>
                                          </p:spTgt>
                                        </p:tgtEl>
                                        <p:attrNameLst>
                                          <p:attrName>style.rotation</p:attrName>
                                        </p:attrNameLst>
                                      </p:cBhvr>
                                      <p:tavLst>
                                        <p:tav tm="0">
                                          <p:val>
                                            <p:fltVal val="0"/>
                                          </p:val>
                                        </p:tav>
                                        <p:tav tm="100000">
                                          <p:val>
                                            <p:fltVal val="90"/>
                                          </p:val>
                                        </p:tav>
                                      </p:tavLst>
                                    </p:anim>
                                    <p:animEffect transition="out" filter="fade">
                                      <p:cBhvr>
                                        <p:cTn id="13" dur="750"/>
                                        <p:tgtEl>
                                          <p:spTgt spid="3">
                                            <p:txEl>
                                              <p:pRg st="0" end="0"/>
                                            </p:txEl>
                                          </p:spTgt>
                                        </p:tgtEl>
                                      </p:cBhvr>
                                    </p:animEffect>
                                    <p:set>
                                      <p:cBhvr>
                                        <p:cTn id="14" dur="1" fill="hold">
                                          <p:stCondLst>
                                            <p:cond delay="749"/>
                                          </p:stCondLst>
                                        </p:cTn>
                                        <p:tgtEl>
                                          <p:spTgt spid="3">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1" presetClass="exit" presetSubtype="0" fill="hold" grpId="0" nodeType="clickEffect">
                                  <p:stCondLst>
                                    <p:cond delay="500"/>
                                  </p:stCondLst>
                                  <p:childTnLst>
                                    <p:anim calcmode="lin" valueType="num">
                                      <p:cBhvr>
                                        <p:cTn id="18" dur="750"/>
                                        <p:tgtEl>
                                          <p:spTgt spid="3">
                                            <p:txEl>
                                              <p:pRg st="1" end="1"/>
                                            </p:txEl>
                                          </p:spTgt>
                                        </p:tgtEl>
                                        <p:attrNameLst>
                                          <p:attrName>ppt_w</p:attrName>
                                        </p:attrNameLst>
                                      </p:cBhvr>
                                      <p:tavLst>
                                        <p:tav tm="0">
                                          <p:val>
                                            <p:strVal val="ppt_w"/>
                                          </p:val>
                                        </p:tav>
                                        <p:tav tm="100000">
                                          <p:val>
                                            <p:fltVal val="0"/>
                                          </p:val>
                                        </p:tav>
                                      </p:tavLst>
                                    </p:anim>
                                    <p:anim calcmode="lin" valueType="num">
                                      <p:cBhvr>
                                        <p:cTn id="19" dur="750"/>
                                        <p:tgtEl>
                                          <p:spTgt spid="3">
                                            <p:txEl>
                                              <p:pRg st="1" end="1"/>
                                            </p:txEl>
                                          </p:spTgt>
                                        </p:tgtEl>
                                        <p:attrNameLst>
                                          <p:attrName>ppt_h</p:attrName>
                                        </p:attrNameLst>
                                      </p:cBhvr>
                                      <p:tavLst>
                                        <p:tav tm="0">
                                          <p:val>
                                            <p:strVal val="ppt_h"/>
                                          </p:val>
                                        </p:tav>
                                        <p:tav tm="100000">
                                          <p:val>
                                            <p:fltVal val="0"/>
                                          </p:val>
                                        </p:tav>
                                      </p:tavLst>
                                    </p:anim>
                                    <p:anim calcmode="lin" valueType="num">
                                      <p:cBhvr>
                                        <p:cTn id="20" dur="750"/>
                                        <p:tgtEl>
                                          <p:spTgt spid="3">
                                            <p:txEl>
                                              <p:pRg st="1" end="1"/>
                                            </p:txEl>
                                          </p:spTgt>
                                        </p:tgtEl>
                                        <p:attrNameLst>
                                          <p:attrName>style.rotation</p:attrName>
                                        </p:attrNameLst>
                                      </p:cBhvr>
                                      <p:tavLst>
                                        <p:tav tm="0">
                                          <p:val>
                                            <p:fltVal val="0"/>
                                          </p:val>
                                        </p:tav>
                                        <p:tav tm="100000">
                                          <p:val>
                                            <p:fltVal val="90"/>
                                          </p:val>
                                        </p:tav>
                                      </p:tavLst>
                                    </p:anim>
                                    <p:animEffect transition="out" filter="fade">
                                      <p:cBhvr>
                                        <p:cTn id="21" dur="750"/>
                                        <p:tgtEl>
                                          <p:spTgt spid="3">
                                            <p:txEl>
                                              <p:pRg st="1" end="1"/>
                                            </p:txEl>
                                          </p:spTgt>
                                        </p:tgtEl>
                                      </p:cBhvr>
                                    </p:animEffect>
                                    <p:set>
                                      <p:cBhvr>
                                        <p:cTn id="22" dur="1" fill="hold">
                                          <p:stCondLst>
                                            <p:cond delay="749"/>
                                          </p:stCondLst>
                                        </p:cTn>
                                        <p:tgtEl>
                                          <p:spTgt spid="3">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grpId="0" nodeType="clickEffect">
                                  <p:stCondLst>
                                    <p:cond delay="500"/>
                                  </p:stCondLst>
                                  <p:childTnLst>
                                    <p:anim calcmode="lin" valueType="num">
                                      <p:cBhvr>
                                        <p:cTn id="26" dur="750"/>
                                        <p:tgtEl>
                                          <p:spTgt spid="3">
                                            <p:txEl>
                                              <p:pRg st="2" end="2"/>
                                            </p:txEl>
                                          </p:spTgt>
                                        </p:tgtEl>
                                        <p:attrNameLst>
                                          <p:attrName>ppt_w</p:attrName>
                                        </p:attrNameLst>
                                      </p:cBhvr>
                                      <p:tavLst>
                                        <p:tav tm="0">
                                          <p:val>
                                            <p:strVal val="ppt_w"/>
                                          </p:val>
                                        </p:tav>
                                        <p:tav tm="100000">
                                          <p:val>
                                            <p:fltVal val="0"/>
                                          </p:val>
                                        </p:tav>
                                      </p:tavLst>
                                    </p:anim>
                                    <p:anim calcmode="lin" valueType="num">
                                      <p:cBhvr>
                                        <p:cTn id="27" dur="750"/>
                                        <p:tgtEl>
                                          <p:spTgt spid="3">
                                            <p:txEl>
                                              <p:pRg st="2" end="2"/>
                                            </p:txEl>
                                          </p:spTgt>
                                        </p:tgtEl>
                                        <p:attrNameLst>
                                          <p:attrName>ppt_h</p:attrName>
                                        </p:attrNameLst>
                                      </p:cBhvr>
                                      <p:tavLst>
                                        <p:tav tm="0">
                                          <p:val>
                                            <p:strVal val="ppt_h"/>
                                          </p:val>
                                        </p:tav>
                                        <p:tav tm="100000">
                                          <p:val>
                                            <p:fltVal val="0"/>
                                          </p:val>
                                        </p:tav>
                                      </p:tavLst>
                                    </p:anim>
                                    <p:anim calcmode="lin" valueType="num">
                                      <p:cBhvr>
                                        <p:cTn id="28" dur="750"/>
                                        <p:tgtEl>
                                          <p:spTgt spid="3">
                                            <p:txEl>
                                              <p:pRg st="2" end="2"/>
                                            </p:txEl>
                                          </p:spTgt>
                                        </p:tgtEl>
                                        <p:attrNameLst>
                                          <p:attrName>style.rotation</p:attrName>
                                        </p:attrNameLst>
                                      </p:cBhvr>
                                      <p:tavLst>
                                        <p:tav tm="0">
                                          <p:val>
                                            <p:fltVal val="0"/>
                                          </p:val>
                                        </p:tav>
                                        <p:tav tm="100000">
                                          <p:val>
                                            <p:fltVal val="90"/>
                                          </p:val>
                                        </p:tav>
                                      </p:tavLst>
                                    </p:anim>
                                    <p:animEffect transition="out" filter="fade">
                                      <p:cBhvr>
                                        <p:cTn id="29" dur="750"/>
                                        <p:tgtEl>
                                          <p:spTgt spid="3">
                                            <p:txEl>
                                              <p:pRg st="2" end="2"/>
                                            </p:txEl>
                                          </p:spTgt>
                                        </p:tgtEl>
                                      </p:cBhvr>
                                    </p:animEffect>
                                    <p:set>
                                      <p:cBhvr>
                                        <p:cTn id="30" dur="1" fill="hold">
                                          <p:stCondLst>
                                            <p:cond delay="749"/>
                                          </p:stCondLst>
                                        </p:cTn>
                                        <p:tgtEl>
                                          <p:spTgt spid="3">
                                            <p:txEl>
                                              <p:pRg st="2" end="2"/>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31" presetClass="exit" presetSubtype="0" fill="hold" grpId="0" nodeType="clickEffect">
                                  <p:stCondLst>
                                    <p:cond delay="500"/>
                                  </p:stCondLst>
                                  <p:childTnLst>
                                    <p:anim calcmode="lin" valueType="num">
                                      <p:cBhvr>
                                        <p:cTn id="34" dur="750"/>
                                        <p:tgtEl>
                                          <p:spTgt spid="3">
                                            <p:txEl>
                                              <p:pRg st="3" end="3"/>
                                            </p:txEl>
                                          </p:spTgt>
                                        </p:tgtEl>
                                        <p:attrNameLst>
                                          <p:attrName>ppt_w</p:attrName>
                                        </p:attrNameLst>
                                      </p:cBhvr>
                                      <p:tavLst>
                                        <p:tav tm="0">
                                          <p:val>
                                            <p:strVal val="ppt_w"/>
                                          </p:val>
                                        </p:tav>
                                        <p:tav tm="100000">
                                          <p:val>
                                            <p:fltVal val="0"/>
                                          </p:val>
                                        </p:tav>
                                      </p:tavLst>
                                    </p:anim>
                                    <p:anim calcmode="lin" valueType="num">
                                      <p:cBhvr>
                                        <p:cTn id="35" dur="750"/>
                                        <p:tgtEl>
                                          <p:spTgt spid="3">
                                            <p:txEl>
                                              <p:pRg st="3" end="3"/>
                                            </p:txEl>
                                          </p:spTgt>
                                        </p:tgtEl>
                                        <p:attrNameLst>
                                          <p:attrName>ppt_h</p:attrName>
                                        </p:attrNameLst>
                                      </p:cBhvr>
                                      <p:tavLst>
                                        <p:tav tm="0">
                                          <p:val>
                                            <p:strVal val="ppt_h"/>
                                          </p:val>
                                        </p:tav>
                                        <p:tav tm="100000">
                                          <p:val>
                                            <p:fltVal val="0"/>
                                          </p:val>
                                        </p:tav>
                                      </p:tavLst>
                                    </p:anim>
                                    <p:anim calcmode="lin" valueType="num">
                                      <p:cBhvr>
                                        <p:cTn id="36" dur="750"/>
                                        <p:tgtEl>
                                          <p:spTgt spid="3">
                                            <p:txEl>
                                              <p:pRg st="3" end="3"/>
                                            </p:txEl>
                                          </p:spTgt>
                                        </p:tgtEl>
                                        <p:attrNameLst>
                                          <p:attrName>style.rotation</p:attrName>
                                        </p:attrNameLst>
                                      </p:cBhvr>
                                      <p:tavLst>
                                        <p:tav tm="0">
                                          <p:val>
                                            <p:fltVal val="0"/>
                                          </p:val>
                                        </p:tav>
                                        <p:tav tm="100000">
                                          <p:val>
                                            <p:fltVal val="90"/>
                                          </p:val>
                                        </p:tav>
                                      </p:tavLst>
                                    </p:anim>
                                    <p:animEffect transition="out" filter="fade">
                                      <p:cBhvr>
                                        <p:cTn id="37" dur="750"/>
                                        <p:tgtEl>
                                          <p:spTgt spid="3">
                                            <p:txEl>
                                              <p:pRg st="3" end="3"/>
                                            </p:txEl>
                                          </p:spTgt>
                                        </p:tgtEl>
                                      </p:cBhvr>
                                    </p:animEffect>
                                    <p:set>
                                      <p:cBhvr>
                                        <p:cTn id="38" dur="1" fill="hold">
                                          <p:stCondLst>
                                            <p:cond delay="749"/>
                                          </p:stCondLst>
                                        </p:cTn>
                                        <p:tgtEl>
                                          <p:spTgt spid="3">
                                            <p:txEl>
                                              <p:pRg st="3" end="3"/>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1" presetClass="exit" presetSubtype="0" fill="hold" grpId="0" nodeType="clickEffect">
                                  <p:stCondLst>
                                    <p:cond delay="500"/>
                                  </p:stCondLst>
                                  <p:childTnLst>
                                    <p:anim calcmode="lin" valueType="num">
                                      <p:cBhvr>
                                        <p:cTn id="42" dur="750"/>
                                        <p:tgtEl>
                                          <p:spTgt spid="3">
                                            <p:txEl>
                                              <p:pRg st="4" end="4"/>
                                            </p:txEl>
                                          </p:spTgt>
                                        </p:tgtEl>
                                        <p:attrNameLst>
                                          <p:attrName>ppt_w</p:attrName>
                                        </p:attrNameLst>
                                      </p:cBhvr>
                                      <p:tavLst>
                                        <p:tav tm="0">
                                          <p:val>
                                            <p:strVal val="ppt_w"/>
                                          </p:val>
                                        </p:tav>
                                        <p:tav tm="100000">
                                          <p:val>
                                            <p:fltVal val="0"/>
                                          </p:val>
                                        </p:tav>
                                      </p:tavLst>
                                    </p:anim>
                                    <p:anim calcmode="lin" valueType="num">
                                      <p:cBhvr>
                                        <p:cTn id="43" dur="750"/>
                                        <p:tgtEl>
                                          <p:spTgt spid="3">
                                            <p:txEl>
                                              <p:pRg st="4" end="4"/>
                                            </p:txEl>
                                          </p:spTgt>
                                        </p:tgtEl>
                                        <p:attrNameLst>
                                          <p:attrName>ppt_h</p:attrName>
                                        </p:attrNameLst>
                                      </p:cBhvr>
                                      <p:tavLst>
                                        <p:tav tm="0">
                                          <p:val>
                                            <p:strVal val="ppt_h"/>
                                          </p:val>
                                        </p:tav>
                                        <p:tav tm="100000">
                                          <p:val>
                                            <p:fltVal val="0"/>
                                          </p:val>
                                        </p:tav>
                                      </p:tavLst>
                                    </p:anim>
                                    <p:anim calcmode="lin" valueType="num">
                                      <p:cBhvr>
                                        <p:cTn id="44" dur="750"/>
                                        <p:tgtEl>
                                          <p:spTgt spid="3">
                                            <p:txEl>
                                              <p:pRg st="4" end="4"/>
                                            </p:txEl>
                                          </p:spTgt>
                                        </p:tgtEl>
                                        <p:attrNameLst>
                                          <p:attrName>style.rotation</p:attrName>
                                        </p:attrNameLst>
                                      </p:cBhvr>
                                      <p:tavLst>
                                        <p:tav tm="0">
                                          <p:val>
                                            <p:fltVal val="0"/>
                                          </p:val>
                                        </p:tav>
                                        <p:tav tm="100000">
                                          <p:val>
                                            <p:fltVal val="90"/>
                                          </p:val>
                                        </p:tav>
                                      </p:tavLst>
                                    </p:anim>
                                    <p:animEffect transition="out" filter="fade">
                                      <p:cBhvr>
                                        <p:cTn id="45" dur="750"/>
                                        <p:tgtEl>
                                          <p:spTgt spid="3">
                                            <p:txEl>
                                              <p:pRg st="4" end="4"/>
                                            </p:txEl>
                                          </p:spTgt>
                                        </p:tgtEl>
                                      </p:cBhvr>
                                    </p:animEffect>
                                    <p:set>
                                      <p:cBhvr>
                                        <p:cTn id="46" dur="1" fill="hold">
                                          <p:stCondLst>
                                            <p:cond delay="74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ingle Corner Rectangle 5"/>
          <p:cNvSpPr/>
          <p:nvPr/>
        </p:nvSpPr>
        <p:spPr>
          <a:xfrm>
            <a:off x="2087592" y="1224951"/>
            <a:ext cx="7806906" cy="1009291"/>
          </a:xfrm>
          <a:prstGeom prst="round1Rect">
            <a:avLst/>
          </a:prstGeom>
          <a:solidFill>
            <a:schemeClr val="accent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marL="285750" lvl="0" indent="130810" rtl="1">
              <a:spcBef>
                <a:spcPct val="20000"/>
              </a:spcBef>
            </a:pPr>
            <a:r>
              <a:rPr lang="ar-IQ" sz="2400" b="1" dirty="0">
                <a:ln>
                  <a:noFill/>
                </a:ln>
                <a:solidFill>
                  <a:srgbClr val="002060"/>
                </a:solidFill>
                <a:latin typeface="Times New Roman" panose="02020603050405020304" pitchFamily="18" charset="0"/>
                <a:ea typeface="Times New Roman" panose="02020603050405020304" pitchFamily="18" charset="0"/>
                <a:cs typeface="Simplified Arabic" panose="02020603050405020304" pitchFamily="18" charset="-78"/>
              </a:rPr>
              <a:t>فهدف البحث الأساسي </a:t>
            </a:r>
            <a:r>
              <a:rPr lang="ar-IQ" sz="2400" dirty="0">
                <a:ln>
                  <a:noFill/>
                </a:ln>
                <a:solidFill>
                  <a:srgbClr val="002060"/>
                </a:solidFill>
                <a:latin typeface="Times New Roman" panose="02020603050405020304" pitchFamily="18" charset="0"/>
                <a:ea typeface="Times New Roman" panose="02020603050405020304" pitchFamily="18" charset="0"/>
                <a:cs typeface="Simplified Arabic" panose="02020603050405020304" pitchFamily="18" charset="-78"/>
              </a:rPr>
              <a:t>هــو</a:t>
            </a:r>
            <a:r>
              <a:rPr lang="ar-IQ" sz="2400" b="1" dirty="0">
                <a:ln>
                  <a:noFill/>
                </a:ln>
                <a:solidFill>
                  <a:srgbClr val="00206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sz="2400" b="1" u="sng" dirty="0">
                <a:ln>
                  <a:noFill/>
                </a:ln>
                <a:solidFill>
                  <a:srgbClr val="002060"/>
                </a:solidFill>
                <a:latin typeface="Times New Roman" panose="02020603050405020304" pitchFamily="18" charset="0"/>
                <a:ea typeface="Times New Roman" panose="02020603050405020304" pitchFamily="18" charset="0"/>
                <a:cs typeface="Simplified Arabic" panose="02020603050405020304" pitchFamily="18" charset="-78"/>
              </a:rPr>
              <a:t>السعي وراء الحقيقة</a:t>
            </a:r>
            <a:r>
              <a:rPr lang="ar-IQ" sz="2400" b="1" dirty="0">
                <a:ln>
                  <a:noFill/>
                </a:ln>
                <a:solidFill>
                  <a:srgbClr val="002060"/>
                </a:solidFill>
                <a:latin typeface="Times New Roman" panose="02020603050405020304" pitchFamily="18" charset="0"/>
                <a:ea typeface="Times New Roman" panose="02020603050405020304" pitchFamily="18" charset="0"/>
                <a:cs typeface="Simplified Arabic" panose="02020603050405020304" pitchFamily="18" charset="-78"/>
              </a:rPr>
              <a:t>).</a:t>
            </a:r>
            <a:r>
              <a:rPr lang="en-US" sz="1800" dirty="0">
                <a:ln>
                  <a:noFill/>
                </a:ln>
                <a:solidFill>
                  <a:srgbClr val="002060"/>
                </a:solidFill>
                <a:latin typeface="Times New Roman" panose="02020603050405020304" pitchFamily="18" charset="0"/>
                <a:ea typeface="Times New Roman" panose="02020603050405020304" pitchFamily="18" charset="0"/>
              </a:rPr>
              <a:t/>
            </a:r>
            <a:br>
              <a:rPr lang="en-US" sz="1800" dirty="0">
                <a:ln>
                  <a:noFill/>
                </a:ln>
                <a:solidFill>
                  <a:srgbClr val="002060"/>
                </a:solidFill>
                <a:latin typeface="Times New Roman" panose="02020603050405020304" pitchFamily="18" charset="0"/>
                <a:ea typeface="Times New Roman" panose="02020603050405020304" pitchFamily="18" charset="0"/>
              </a:rPr>
            </a:br>
            <a:r>
              <a:rPr lang="ar-IQ" sz="2400" dirty="0">
                <a:ln>
                  <a:noFill/>
                </a:ln>
                <a:solidFill>
                  <a:srgbClr val="002060"/>
                </a:solidFill>
                <a:latin typeface="Times New Roman" panose="02020603050405020304" pitchFamily="18" charset="0"/>
                <a:ea typeface="Times New Roman" panose="02020603050405020304" pitchFamily="18" charset="0"/>
                <a:cs typeface="Simplified Arabic" panose="02020603050405020304" pitchFamily="18" charset="-78"/>
              </a:rPr>
              <a:t>أما </a:t>
            </a:r>
            <a:r>
              <a:rPr lang="ar-IQ" sz="2400" b="1" dirty="0">
                <a:ln>
                  <a:noFill/>
                </a:ln>
                <a:solidFill>
                  <a:srgbClr val="002060"/>
                </a:solidFill>
                <a:latin typeface="Times New Roman" panose="02020603050405020304" pitchFamily="18" charset="0"/>
                <a:ea typeface="Times New Roman" panose="02020603050405020304" pitchFamily="18" charset="0"/>
                <a:cs typeface="Simplified Arabic" panose="02020603050405020304" pitchFamily="18" charset="-78"/>
              </a:rPr>
              <a:t>هدف البحث التطبيقي</a:t>
            </a:r>
            <a:r>
              <a:rPr lang="ar-IQ" sz="2400" dirty="0">
                <a:ln>
                  <a:noFill/>
                </a:ln>
                <a:solidFill>
                  <a:srgbClr val="002060"/>
                </a:solidFill>
                <a:latin typeface="Times New Roman" panose="02020603050405020304" pitchFamily="18" charset="0"/>
                <a:ea typeface="Times New Roman" panose="02020603050405020304" pitchFamily="18" charset="0"/>
                <a:cs typeface="Simplified Arabic" panose="02020603050405020304" pitchFamily="18" charset="-78"/>
              </a:rPr>
              <a:t> هـو: (</a:t>
            </a:r>
            <a:r>
              <a:rPr lang="ar-IQ" sz="2400" b="1" u="sng" dirty="0">
                <a:ln>
                  <a:noFill/>
                </a:ln>
                <a:solidFill>
                  <a:srgbClr val="002060"/>
                </a:solidFill>
                <a:latin typeface="Times New Roman" panose="02020603050405020304" pitchFamily="18" charset="0"/>
                <a:ea typeface="Times New Roman" panose="02020603050405020304" pitchFamily="18" charset="0"/>
                <a:cs typeface="Simplified Arabic" panose="02020603050405020304" pitchFamily="18" charset="-78"/>
              </a:rPr>
              <a:t>حل مشكلة تتطلب إتخاذ إجراء تطبيقي معين</a:t>
            </a:r>
            <a:r>
              <a:rPr lang="ar-IQ" sz="2400" dirty="0">
                <a:ln>
                  <a:noFill/>
                </a:ln>
                <a:solidFill>
                  <a:srgbClr val="002060"/>
                </a:solidFill>
                <a:latin typeface="Times New Roman" panose="02020603050405020304" pitchFamily="18" charset="0"/>
                <a:ea typeface="Times New Roman" panose="02020603050405020304" pitchFamily="18" charset="0"/>
                <a:cs typeface="Simplified Arabic" panose="02020603050405020304" pitchFamily="18" charset="-78"/>
              </a:rPr>
              <a:t>).</a:t>
            </a:r>
            <a:endParaRPr lang="en-US" sz="1800" dirty="0">
              <a:ln>
                <a:noFill/>
              </a:ln>
              <a:solidFill>
                <a:srgbClr val="002060"/>
              </a:solidFill>
              <a:latin typeface="Times New Roman" panose="02020603050405020304" pitchFamily="18" charset="0"/>
              <a:ea typeface="Times New Roman" panose="02020603050405020304" pitchFamily="18" charset="0"/>
            </a:endParaRPr>
          </a:p>
        </p:txBody>
      </p:sp>
      <p:sp>
        <p:nvSpPr>
          <p:cNvPr id="3" name="Content Placeholder 2"/>
          <p:cNvSpPr>
            <a:spLocks noGrp="1"/>
          </p:cNvSpPr>
          <p:nvPr>
            <p:ph idx="1"/>
          </p:nvPr>
        </p:nvSpPr>
        <p:spPr/>
        <p:txBody>
          <a:bodyPr>
            <a:normAutofit fontScale="92500" lnSpcReduction="20000"/>
          </a:bodyPr>
          <a:lstStyle/>
          <a:p>
            <a:pPr marL="0" indent="0" algn="justLow" rtl="1">
              <a:spcAft>
                <a:spcPts val="0"/>
              </a:spcAft>
              <a:buNone/>
            </a:pPr>
            <a:r>
              <a:rPr lang="ar-IQ" b="1" u="sng" dirty="0" smtClean="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أنواع </a:t>
            </a:r>
            <a:r>
              <a:rPr lang="ar-IQ"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البحوث العلمية (حسب طريقة الحصول على المعلومات والبيانات)</a:t>
            </a:r>
            <a:endParaRPr lang="en-US" sz="1800" dirty="0">
              <a:solidFill>
                <a:srgbClr val="FF0000"/>
              </a:solidFill>
              <a:latin typeface="Times New Roman" panose="02020603050405020304" pitchFamily="18" charset="0"/>
              <a:ea typeface="Times New Roman" panose="02020603050405020304" pitchFamily="18" charset="0"/>
            </a:endParaRPr>
          </a:p>
          <a:p>
            <a:pPr marL="342900" lvl="0" indent="-342900" algn="justLow" rtl="1">
              <a:spcAft>
                <a:spcPts val="0"/>
              </a:spcAft>
              <a:buFont typeface="+mj-cs"/>
              <a:buAutoNum type="arabic1Minus"/>
              <a:tabLst>
                <a:tab pos="359410" algn="l"/>
              </a:tabLst>
            </a:pPr>
            <a:r>
              <a:rPr lang="ar-IQ" b="1" dirty="0">
                <a:solidFill>
                  <a:schemeClr val="accent1">
                    <a:lumMod val="75000"/>
                  </a:schemeClr>
                </a:solidFill>
                <a:latin typeface="Times New Roman" panose="02020603050405020304" pitchFamily="18" charset="0"/>
                <a:ea typeface="Times New Roman" panose="02020603050405020304" pitchFamily="18" charset="0"/>
                <a:cs typeface="Simplified Arabic" panose="02020603050405020304" pitchFamily="18" charset="-78"/>
              </a:rPr>
              <a:t>بحوث مكتبية</a:t>
            </a:r>
            <a:r>
              <a:rPr lang="ar-IQ" dirty="0">
                <a:solidFill>
                  <a:schemeClr val="accent1">
                    <a:lumMod val="75000"/>
                  </a:schemeClr>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dirty="0">
                <a:latin typeface="Times New Roman" panose="02020603050405020304" pitchFamily="18" charset="0"/>
                <a:ea typeface="Times New Roman" panose="02020603050405020304" pitchFamily="18" charset="0"/>
                <a:cs typeface="Simplified Arabic" panose="02020603050405020304" pitchFamily="18" charset="-78"/>
              </a:rPr>
              <a:t>هي التي يعتمد الباحث في إنجازها على جمع المعلومات من المصادر المكتوبة كالمؤلفات والبحوث والإحصاءات والوثائق المحفوظة في المكتبات. وينتمي إلى  هذا النوع العديد من البحوث الإنسانية.</a:t>
            </a:r>
            <a:endParaRPr lang="en-US" sz="1800" dirty="0">
              <a:latin typeface="Times New Roman" panose="02020603050405020304" pitchFamily="18" charset="0"/>
              <a:ea typeface="Times New Roman" panose="02020603050405020304" pitchFamily="18" charset="0"/>
            </a:endParaRPr>
          </a:p>
          <a:p>
            <a:pPr marL="342900" lvl="0" indent="-342900" algn="justLow" rtl="1">
              <a:spcAft>
                <a:spcPts val="0"/>
              </a:spcAft>
              <a:buFont typeface="+mj-cs"/>
              <a:buAutoNum type="arabic1Minus"/>
            </a:pPr>
            <a:r>
              <a:rPr lang="ar-IQ" b="1" dirty="0">
                <a:solidFill>
                  <a:schemeClr val="accent1">
                    <a:lumMod val="75000"/>
                  </a:schemeClr>
                </a:solidFill>
                <a:latin typeface="Times New Roman" panose="02020603050405020304" pitchFamily="18" charset="0"/>
                <a:ea typeface="Times New Roman" panose="02020603050405020304" pitchFamily="18" charset="0"/>
                <a:cs typeface="Simplified Arabic" panose="02020603050405020304" pitchFamily="18" charset="-78"/>
              </a:rPr>
              <a:t>بحوث ميدانية</a:t>
            </a:r>
            <a:r>
              <a:rPr lang="ar-IQ" dirty="0">
                <a:solidFill>
                  <a:schemeClr val="accent1">
                    <a:lumMod val="75000"/>
                  </a:schemeClr>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dirty="0">
                <a:latin typeface="Times New Roman" panose="02020603050405020304" pitchFamily="18" charset="0"/>
                <a:ea typeface="Times New Roman" panose="02020603050405020304" pitchFamily="18" charset="0"/>
                <a:cs typeface="Simplified Arabic" panose="02020603050405020304" pitchFamily="18" charset="-78"/>
              </a:rPr>
              <a:t>هي التي يجمع فيها الباحث معلوماته وبياناته من ميدان العمل ومن الواقع.   كأن تكون مصادره بشرية أو مادية. ومع أن هذا النوع يتجلّى في بحوث الطبيعيات، إلا أن معظم البحوث أخذت تعتمد هذا النوع في دراسة المشكلات الإجتماعية والنفسية.</a:t>
            </a:r>
            <a:endParaRPr lang="en-US" sz="1800" dirty="0">
              <a:latin typeface="Times New Roman" panose="02020603050405020304" pitchFamily="18" charset="0"/>
              <a:ea typeface="Times New Roman" panose="02020603050405020304" pitchFamily="18" charset="0"/>
            </a:endParaRPr>
          </a:p>
          <a:p>
            <a:pPr indent="130810" algn="justLow" rtl="1">
              <a:spcAft>
                <a:spcPts val="0"/>
              </a:spcAft>
            </a:pPr>
            <a:r>
              <a:rPr lang="ar-IQ" dirty="0">
                <a:latin typeface="Times New Roman" panose="02020603050405020304" pitchFamily="18" charset="0"/>
                <a:ea typeface="Times New Roman" panose="02020603050405020304" pitchFamily="18" charset="0"/>
                <a:cs typeface="Simplified Arabic" panose="02020603050405020304" pitchFamily="18" charset="-78"/>
              </a:rPr>
              <a:t>   لابُد من الإشارة هنا إلى  </a:t>
            </a:r>
            <a:r>
              <a:rPr lang="ar-IQ" b="1" u="sng" dirty="0">
                <a:latin typeface="Times New Roman" panose="02020603050405020304" pitchFamily="18" charset="0"/>
                <a:ea typeface="Times New Roman" panose="02020603050405020304" pitchFamily="18" charset="0"/>
                <a:cs typeface="Simplified Arabic" panose="02020603050405020304" pitchFamily="18" charset="-78"/>
              </a:rPr>
              <a:t>عدم</a:t>
            </a:r>
            <a:r>
              <a:rPr lang="ar-IQ" dirty="0">
                <a:latin typeface="Times New Roman" panose="02020603050405020304" pitchFamily="18" charset="0"/>
                <a:ea typeface="Times New Roman" panose="02020603050405020304" pitchFamily="18" charset="0"/>
                <a:cs typeface="Simplified Arabic" panose="02020603050405020304" pitchFamily="18" charset="-78"/>
              </a:rPr>
              <a:t>  وجود حد فاصل بين هذين النوعين من البحوث، أي يمكن أن يُجرى البحث مكتبياً مع الإستعانة بطريقة البحث الميداني وبالعكس.</a:t>
            </a:r>
            <a:endParaRPr lang="en-US" sz="1800"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Simplified Arabic" panose="02020603050405020304" pitchFamily="18" charset="-78"/>
              </a:rPr>
              <a:t/>
            </a:r>
            <a:br>
              <a:rPr lang="en-US" dirty="0">
                <a:latin typeface="Times New Roman" panose="02020603050405020304" pitchFamily="18" charset="0"/>
                <a:ea typeface="Times New Roman" panose="02020603050405020304" pitchFamily="18" charset="0"/>
                <a:cs typeface="Simplified Arabic" panose="02020603050405020304" pitchFamily="18" charset="-78"/>
              </a:rPr>
            </a:br>
            <a:endParaRPr lang="en-US" dirty="0"/>
          </a:p>
        </p:txBody>
      </p:sp>
      <p:sp>
        <p:nvSpPr>
          <p:cNvPr id="5" name="Curved Left Arrow 4"/>
          <p:cNvSpPr/>
          <p:nvPr/>
        </p:nvSpPr>
        <p:spPr>
          <a:xfrm>
            <a:off x="10215110" y="1306901"/>
            <a:ext cx="681487" cy="845389"/>
          </a:xfrm>
          <a:prstGeom prst="curved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18820639"/>
      </p:ext>
    </p:extLst>
  </p:cSld>
  <p:clrMapOvr>
    <a:masterClrMapping/>
  </p:clrMapOvr>
  <p:transition spd="slow" advTm="3000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500"/>
                                  </p:stCondLst>
                                  <p:childTnLst>
                                    <p:animEffect transition="out" filter="randombar(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750"/>
                                  </p:stCondLst>
                                  <p:childTnLst>
                                    <p:animEffect transition="out" filter="fade">
                                      <p:cBhvr>
                                        <p:cTn id="16" dur="500" tmFilter="0, 0; .2, .5; .8, .5; 1, 0"/>
                                        <p:tgtEl>
                                          <p:spTgt spid="3">
                                            <p:txEl>
                                              <p:pRg st="4" end="4"/>
                                            </p:txEl>
                                          </p:spTgt>
                                        </p:tgtEl>
                                      </p:cBhvr>
                                    </p:animEffect>
                                    <p:animScale>
                                      <p:cBhvr>
                                        <p:cTn id="17" dur="250" autoRev="1" fill="hold"/>
                                        <p:tgtEl>
                                          <p:spTgt spid="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1318562"/>
            <a:ext cx="9601196" cy="1303867"/>
          </a:xfrm>
        </p:spPr>
        <p:txBody>
          <a:bodyPr>
            <a:normAutofit fontScale="90000"/>
          </a:bodyPr>
          <a:lstStyle/>
          <a:p>
            <a:r>
              <a:rPr lang="ar-IQ" sz="2700" b="1" i="1" u="sng" dirty="0">
                <a:solidFill>
                  <a:srgbClr val="0070C0"/>
                </a:solidFill>
                <a:latin typeface="Times New Roman" panose="02020603050405020304" pitchFamily="18" charset="0"/>
                <a:ea typeface="Times New Roman" panose="02020603050405020304" pitchFamily="18" charset="0"/>
                <a:cs typeface="Andalus" panose="02020603050405020304" pitchFamily="18" charset="-78"/>
              </a:rPr>
              <a:t>الجـزء الأو ل : اصـول البحـث </a:t>
            </a:r>
            <a:r>
              <a:rPr lang="ar-IQ" sz="2700" b="1" i="1" u="sng" dirty="0" smtClean="0">
                <a:solidFill>
                  <a:srgbClr val="0070C0"/>
                </a:solidFill>
                <a:latin typeface="Times New Roman" panose="02020603050405020304" pitchFamily="18" charset="0"/>
                <a:ea typeface="Times New Roman" panose="02020603050405020304" pitchFamily="18" charset="0"/>
                <a:cs typeface="Andalus" panose="02020603050405020304" pitchFamily="18" charset="-78"/>
              </a:rPr>
              <a:t>العلمـــي</a:t>
            </a:r>
            <a:br>
              <a:rPr lang="ar-IQ" sz="2700" b="1" i="1" u="sng" dirty="0" smtClean="0">
                <a:solidFill>
                  <a:srgbClr val="0070C0"/>
                </a:solidFill>
                <a:latin typeface="Times New Roman" panose="02020603050405020304" pitchFamily="18" charset="0"/>
                <a:ea typeface="Times New Roman" panose="02020603050405020304" pitchFamily="18" charset="0"/>
                <a:cs typeface="Andalus" panose="02020603050405020304" pitchFamily="18" charset="-78"/>
              </a:rPr>
            </a:br>
            <a:r>
              <a:rPr lang="en-US" sz="2200" dirty="0">
                <a:solidFill>
                  <a:prstClr val="black">
                    <a:lumMod val="85000"/>
                    <a:lumOff val="15000"/>
                  </a:prstClr>
                </a:solidFill>
                <a:latin typeface="Times New Roman" panose="02020603050405020304" pitchFamily="18" charset="0"/>
                <a:ea typeface="Times New Roman" panose="02020603050405020304" pitchFamily="18" charset="0"/>
              </a:rPr>
              <a:t/>
            </a:r>
            <a:br>
              <a:rPr lang="en-US" sz="2200" dirty="0">
                <a:solidFill>
                  <a:prstClr val="black">
                    <a:lumMod val="85000"/>
                    <a:lumOff val="15000"/>
                  </a:prstClr>
                </a:solidFill>
                <a:latin typeface="Times New Roman" panose="02020603050405020304" pitchFamily="18" charset="0"/>
                <a:ea typeface="Times New Roman" panose="02020603050405020304" pitchFamily="18" charset="0"/>
              </a:rPr>
            </a:br>
            <a:r>
              <a:rPr lang="ar-IQ" sz="2700" dirty="0">
                <a:solidFill>
                  <a:prstClr val="black">
                    <a:lumMod val="85000"/>
                    <a:lumOff val="15000"/>
                  </a:prstClr>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sz="2700" b="1" u="sng" dirty="0" smtClean="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a:t>
            </a:r>
            <a:r>
              <a:rPr lang="ar-IQ" sz="2700"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خطوات الطريقة العلمية)</a:t>
            </a:r>
            <a:r>
              <a:rPr lang="en-US" sz="3200" dirty="0">
                <a:solidFill>
                  <a:prstClr val="black">
                    <a:lumMod val="85000"/>
                    <a:lumOff val="15000"/>
                  </a:prstClr>
                </a:solidFill>
                <a:latin typeface="Times New Roman" panose="02020603050405020304" pitchFamily="18" charset="0"/>
                <a:ea typeface="Times New Roman" panose="02020603050405020304" pitchFamily="18" charset="0"/>
              </a:rPr>
              <a:t/>
            </a:r>
            <a:br>
              <a:rPr lang="en-US" sz="3200" dirty="0">
                <a:solidFill>
                  <a:prstClr val="black">
                    <a:lumMod val="85000"/>
                    <a:lumOff val="15000"/>
                  </a:prstClr>
                </a:solidFill>
                <a:latin typeface="Times New Roman" panose="02020603050405020304" pitchFamily="18" charset="0"/>
                <a:ea typeface="Times New Roman" panose="02020603050405020304" pitchFamily="18" charset="0"/>
              </a:rPr>
            </a:br>
            <a:endParaRPr lang="en-US" dirty="0"/>
          </a:p>
        </p:txBody>
      </p:sp>
      <p:sp>
        <p:nvSpPr>
          <p:cNvPr id="3" name="Content Placeholder 2"/>
          <p:cNvSpPr>
            <a:spLocks noGrp="1"/>
          </p:cNvSpPr>
          <p:nvPr>
            <p:ph idx="1"/>
          </p:nvPr>
        </p:nvSpPr>
        <p:spPr/>
        <p:txBody>
          <a:bodyPr>
            <a:noAutofit/>
          </a:bodyPr>
          <a:lstStyle/>
          <a:p>
            <a:pPr algn="r"/>
            <a:r>
              <a:rPr lang="ar-IQ" sz="1600" b="1" dirty="0" smtClean="0"/>
              <a:t>تحديد </a:t>
            </a:r>
            <a:r>
              <a:rPr lang="ar-IQ" sz="1600" b="1" dirty="0"/>
              <a:t>المشكلة أو  الظاهرة المراد بحثها – وهذا يتطلب:</a:t>
            </a:r>
            <a:br>
              <a:rPr lang="ar-IQ" sz="1600" b="1" dirty="0"/>
            </a:br>
            <a:r>
              <a:rPr lang="ar-IQ" sz="1600" b="1" dirty="0">
                <a:solidFill>
                  <a:srgbClr val="FF0000"/>
                </a:solidFill>
              </a:rPr>
              <a:t>تحديد طبيعة المشكلة وحجمها</a:t>
            </a:r>
            <a:br>
              <a:rPr lang="ar-IQ" sz="1600" b="1" dirty="0">
                <a:solidFill>
                  <a:srgbClr val="FF0000"/>
                </a:solidFill>
              </a:rPr>
            </a:br>
            <a:r>
              <a:rPr lang="ar-IQ" sz="1600" b="1" dirty="0">
                <a:solidFill>
                  <a:srgbClr val="FF0000"/>
                </a:solidFill>
              </a:rPr>
              <a:t>تحديد مجتمع البحث</a:t>
            </a:r>
            <a:br>
              <a:rPr lang="ar-IQ" sz="1600" b="1" dirty="0">
                <a:solidFill>
                  <a:srgbClr val="FF0000"/>
                </a:solidFill>
              </a:rPr>
            </a:br>
            <a:r>
              <a:rPr lang="ar-IQ" sz="1600" b="1" dirty="0">
                <a:solidFill>
                  <a:srgbClr val="FF0000"/>
                </a:solidFill>
              </a:rPr>
              <a:t>تحديد الزمان والمكان</a:t>
            </a:r>
            <a:br>
              <a:rPr lang="ar-IQ" sz="1600" b="1" dirty="0">
                <a:solidFill>
                  <a:srgbClr val="FF0000"/>
                </a:solidFill>
              </a:rPr>
            </a:br>
            <a:r>
              <a:rPr lang="ar-IQ" sz="1600" b="1" dirty="0">
                <a:solidFill>
                  <a:srgbClr val="FF0000"/>
                </a:solidFill>
              </a:rPr>
              <a:t>تحديد عنوان البحث</a:t>
            </a:r>
            <a:br>
              <a:rPr lang="ar-IQ" sz="1600" b="1" dirty="0">
                <a:solidFill>
                  <a:srgbClr val="FF0000"/>
                </a:solidFill>
              </a:rPr>
            </a:br>
            <a:r>
              <a:rPr lang="ar-IQ" sz="1600" b="1" dirty="0">
                <a:solidFill>
                  <a:srgbClr val="FF0000"/>
                </a:solidFill>
              </a:rPr>
              <a:t>وضع عدد من الفرضيات المتعلقة بمشكلة البحث أو  الظاهرة المبحوثة.</a:t>
            </a:r>
            <a:br>
              <a:rPr lang="ar-IQ" sz="1600" b="1" dirty="0">
                <a:solidFill>
                  <a:srgbClr val="FF0000"/>
                </a:solidFill>
              </a:rPr>
            </a:br>
            <a:r>
              <a:rPr lang="ar-IQ" sz="1600" b="1" dirty="0"/>
              <a:t>بناء أو تبنّي او تكييف أداة لجمع المعلومات والبيانات من مجتمع البحث أو (العينة). وهذه الأدوات هي:</a:t>
            </a:r>
            <a:br>
              <a:rPr lang="ar-IQ" sz="1600" b="1" dirty="0"/>
            </a:br>
            <a:r>
              <a:rPr lang="ar-IQ" sz="1600" b="1" dirty="0">
                <a:solidFill>
                  <a:srgbClr val="FF0000"/>
                </a:solidFill>
              </a:rPr>
              <a:t>الإستبيان</a:t>
            </a:r>
            <a:br>
              <a:rPr lang="ar-IQ" sz="1600" b="1" dirty="0">
                <a:solidFill>
                  <a:srgbClr val="FF0000"/>
                </a:solidFill>
              </a:rPr>
            </a:br>
            <a:r>
              <a:rPr lang="ar-IQ" sz="1600" b="1" dirty="0">
                <a:solidFill>
                  <a:srgbClr val="FF0000"/>
                </a:solidFill>
              </a:rPr>
              <a:t>الملاحظة</a:t>
            </a:r>
            <a:br>
              <a:rPr lang="ar-IQ" sz="1600" b="1" dirty="0">
                <a:solidFill>
                  <a:srgbClr val="FF0000"/>
                </a:solidFill>
              </a:rPr>
            </a:br>
            <a:r>
              <a:rPr lang="ar-IQ" sz="1600" b="1" dirty="0">
                <a:solidFill>
                  <a:srgbClr val="FF0000"/>
                </a:solidFill>
              </a:rPr>
              <a:t>المقابلة</a:t>
            </a:r>
            <a:br>
              <a:rPr lang="ar-IQ" sz="1600" b="1" dirty="0">
                <a:solidFill>
                  <a:srgbClr val="FF0000"/>
                </a:solidFill>
              </a:rPr>
            </a:br>
            <a:r>
              <a:rPr lang="ar-IQ" sz="1600" b="1" dirty="0">
                <a:solidFill>
                  <a:srgbClr val="FF0000"/>
                </a:solidFill>
              </a:rPr>
              <a:t>الإختبار</a:t>
            </a:r>
            <a:r>
              <a:rPr lang="ar-IQ" sz="1600" b="1" dirty="0"/>
              <a:t/>
            </a:r>
            <a:br>
              <a:rPr lang="ar-IQ" sz="1600" b="1" dirty="0"/>
            </a:br>
            <a:r>
              <a:rPr lang="ar-IQ" sz="1600" b="1" dirty="0"/>
              <a:t>جمع المعلومات والبيانات من:</a:t>
            </a:r>
            <a:br>
              <a:rPr lang="ar-IQ" sz="1600" b="1" dirty="0"/>
            </a:br>
            <a:r>
              <a:rPr lang="ar-IQ" sz="1600" b="1" dirty="0">
                <a:solidFill>
                  <a:srgbClr val="FF0000"/>
                </a:solidFill>
              </a:rPr>
              <a:t>مجتمع البحث أو (العينة) باستخدام أداة البحث المعتمدة.</a:t>
            </a:r>
            <a:br>
              <a:rPr lang="ar-IQ" sz="1600" b="1" dirty="0">
                <a:solidFill>
                  <a:srgbClr val="FF0000"/>
                </a:solidFill>
              </a:rPr>
            </a:br>
            <a:r>
              <a:rPr lang="ar-IQ" sz="1600" b="1" dirty="0">
                <a:solidFill>
                  <a:srgbClr val="FF0000"/>
                </a:solidFill>
              </a:rPr>
              <a:t> المصادر والمراجع باستخدام ورقة الإقتباس</a:t>
            </a:r>
            <a:r>
              <a:rPr lang="ar-IQ" sz="1600" b="1" dirty="0"/>
              <a:t>.</a:t>
            </a:r>
            <a:r>
              <a:rPr lang="ar-IQ" sz="1400" b="1" dirty="0"/>
              <a:t/>
            </a:r>
            <a:br>
              <a:rPr lang="ar-IQ" sz="1400" b="1" dirty="0"/>
            </a:br>
            <a:r>
              <a:rPr lang="ar-IQ" sz="1400" b="1" dirty="0"/>
              <a:t/>
            </a:r>
            <a:br>
              <a:rPr lang="ar-IQ" sz="1400" b="1" dirty="0"/>
            </a:br>
            <a:endParaRPr lang="ar-IQ" sz="1400" b="1" dirty="0"/>
          </a:p>
          <a:p>
            <a:pPr algn="r"/>
            <a:endParaRPr lang="en-US" sz="1100" dirty="0"/>
          </a:p>
        </p:txBody>
      </p:sp>
    </p:spTree>
    <p:extLst>
      <p:ext uri="{BB962C8B-B14F-4D97-AF65-F5344CB8AC3E}">
        <p14:creationId xmlns:p14="http://schemas.microsoft.com/office/powerpoint/2010/main" val="3518121166"/>
      </p:ext>
    </p:extLst>
  </p:cSld>
  <p:clrMapOvr>
    <a:masterClrMapping/>
  </p:clrMapOvr>
  <mc:AlternateContent xmlns:mc="http://schemas.openxmlformats.org/markup-compatibility/2006">
    <mc:Choice xmlns:p14="http://schemas.microsoft.com/office/powerpoint/2010/main" Requires="p14">
      <p:transition spd="slow" p14:dur="1500" advTm="30000">
        <p14:window dir="vert"/>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500"/>
                                  </p:stCondLst>
                                  <p:childTnLst>
                                    <p:animEffect transition="out" filter="circle(out)">
                                      <p:cBhvr>
                                        <p:cTn id="11" dur="2000"/>
                                        <p:tgtEl>
                                          <p:spTgt spid="3">
                                            <p:txEl>
                                              <p:pRg st="0" end="0"/>
                                            </p:txEl>
                                          </p:spTgt>
                                        </p:tgtEl>
                                      </p:cBhvr>
                                    </p:animEffect>
                                    <p:set>
                                      <p:cBhvr>
                                        <p:cTn id="12" dur="1" fill="hold">
                                          <p:stCondLst>
                                            <p:cond delay="19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Template>Organic</Template>
  <TotalTime>205</TotalTime>
  <Words>697</Words>
  <Application>Microsoft Office PowerPoint</Application>
  <PresentationFormat>Widescreen</PresentationFormat>
  <Paragraphs>80</Paragraphs>
  <Slides>16</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Andalus</vt:lpstr>
      <vt:lpstr>Arial</vt:lpstr>
      <vt:lpstr>Garamond</vt:lpstr>
      <vt:lpstr>Simplified Arabic</vt:lpstr>
      <vt:lpstr>Symbol</vt:lpstr>
      <vt:lpstr>Times New Roman</vt:lpstr>
      <vt:lpstr>Wingdings</vt:lpstr>
      <vt:lpstr>Organic</vt:lpstr>
      <vt:lpstr>    جامعة بغداد  كلية الفنون الجميلة قسم التربية الفنية        مــادة اصـــول بحــث  </vt:lpstr>
      <vt:lpstr>التفكير البشري ومراحل تطوره</vt:lpstr>
      <vt:lpstr>  مراحل التفكير البشري  </vt:lpstr>
      <vt:lpstr>. التفكير الإستقرائي: دعا (فرانسيس بيكون) إلى تطبيق الملاحظة المباشرة للظواهر، والتوصل إلى إستنتاجات أو  تعميمات. هذه العملية في التفكير تتمثل بالإنتقال من الملاحظات المحدودة إلى التعميم الكلي، أي الإنتقال من الحكم الجزئي لظاهرةٍ ما إلى الحُكم الكلي. 5. التفكير العلمي: دعا (دارون) إلى نظرية تكاملية بين طريقة (أرسطو) الإستدلالية وطريقة (بيكون) الإستقرائية سُميت بالطريقة العلمية في التفكير، وأقترح (جون ديوي) نموذجاً لها تبدأ بتحديد المشكلة وتنتهي بالنتائج.   </vt:lpstr>
      <vt:lpstr>[ معنى العلم والبحث العلمي ]</vt:lpstr>
      <vt:lpstr> إذاً الفهم: هو تصوّر للحوادث أو الأحداث من حيث كيفية تلازمها زمانياً ومكانياً. </vt:lpstr>
      <vt:lpstr>الـبحـث العلـمي</vt:lpstr>
      <vt:lpstr>فهدف البحث الأساسي هــو: (السعي وراء الحقيقة). أما هدف البحث التطبيقي هـو: (حل مشكلة تتطلب إتخاذ إجراء تطبيقي معين).</vt:lpstr>
      <vt:lpstr>الجـزء الأو ل : اصـول البحـث العلمـــي   (خطوات الطريقة العلمية) </vt:lpstr>
      <vt:lpstr>  تحليل المعلومات والبيانات الواردة من مجتمع البحث أو (العينة) ومن المصادر والمراجع. التوصّل إلى  نتائج البحث من خلال التحليل ثم مناقشتها ومن ثم إعطاء الإستنتاجات. إعطاء التوصيات والمقترحات في ضوء نتائج البحث. </vt:lpstr>
      <vt:lpstr>  (هيكليـة البحـث) </vt:lpstr>
      <vt:lpstr>- فرضيات البحـث - حدود البحث ( المادية – البشرية – الزمانية – المكانية ) - مصطلحات البحث</vt:lpstr>
      <vt:lpstr> الفصل الثاني: </vt:lpstr>
      <vt:lpstr> الفــصل الثالـث  (الاجراءآت): </vt:lpstr>
      <vt:lpstr> الفصل الرابـع: </vt:lpstr>
      <vt:lpstr>PowerPoint Presentation</vt:lpstr>
    </vt:vector>
  </TitlesOfParts>
  <Company>SACC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جامعة بغداد  كلية الفنون الجميلة قسم التربية الفنية        مــادة اصـــول بحــث  </dc:title>
  <dc:creator>Maher</dc:creator>
  <cp:lastModifiedBy>Maher</cp:lastModifiedBy>
  <cp:revision>25</cp:revision>
  <dcterms:created xsi:type="dcterms:W3CDTF">2026-03-04T10:25:35Z</dcterms:created>
  <dcterms:modified xsi:type="dcterms:W3CDTF">2026-03-27T13:04:57Z</dcterms:modified>
</cp:coreProperties>
</file>