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3" r:id="rId1"/>
  </p:sldMasterIdLst>
  <p:sldIdLst>
    <p:sldId id="279" r:id="rId2"/>
    <p:sldId id="256" r:id="rId3"/>
    <p:sldId id="257" r:id="rId4"/>
    <p:sldId id="258" r:id="rId5"/>
    <p:sldId id="259" r:id="rId6"/>
    <p:sldId id="260" r:id="rId7"/>
    <p:sldId id="274" r:id="rId8"/>
    <p:sldId id="275" r:id="rId9"/>
    <p:sldId id="262" r:id="rId10"/>
    <p:sldId id="261" r:id="rId11"/>
    <p:sldId id="263" r:id="rId12"/>
    <p:sldId id="264" r:id="rId13"/>
    <p:sldId id="265" r:id="rId14"/>
    <p:sldId id="273" r:id="rId15"/>
    <p:sldId id="276" r:id="rId16"/>
    <p:sldId id="266" r:id="rId17"/>
    <p:sldId id="272" r:id="rId18"/>
    <p:sldId id="277" r:id="rId19"/>
    <p:sldId id="267" r:id="rId20"/>
    <p:sldId id="278" r:id="rId21"/>
    <p:sldId id="268" r:id="rId22"/>
    <p:sldId id="269" r:id="rId23"/>
    <p:sldId id="270" r:id="rId24"/>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4" d="100"/>
          <a:sy n="74" d="100"/>
        </p:scale>
        <p:origin x="376" y="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 al" userId="c590a59ec1abfe90" providerId="LiveId" clId="{5CCBC2A0-1A42-49E8-94D6-F37695CC508F}"/>
    <pc:docChg chg="custSel addSld modSld sldOrd">
      <pc:chgData name="mo al" userId="c590a59ec1abfe90" providerId="LiveId" clId="{5CCBC2A0-1A42-49E8-94D6-F37695CC508F}" dt="2026-05-16T22:23:33.147" v="122" actId="113"/>
      <pc:docMkLst>
        <pc:docMk/>
      </pc:docMkLst>
      <pc:sldChg chg="ord">
        <pc:chgData name="mo al" userId="c590a59ec1abfe90" providerId="LiveId" clId="{5CCBC2A0-1A42-49E8-94D6-F37695CC508F}" dt="2026-05-16T22:21:45.888" v="1"/>
        <pc:sldMkLst>
          <pc:docMk/>
          <pc:sldMk cId="3482315389" sldId="256"/>
        </pc:sldMkLst>
      </pc:sldChg>
      <pc:sldChg chg="modSp new mod">
        <pc:chgData name="mo al" userId="c590a59ec1abfe90" providerId="LiveId" clId="{5CCBC2A0-1A42-49E8-94D6-F37695CC508F}" dt="2026-05-16T22:23:33.147" v="122" actId="113"/>
        <pc:sldMkLst>
          <pc:docMk/>
          <pc:sldMk cId="4244708558" sldId="279"/>
        </pc:sldMkLst>
        <pc:spChg chg="mod">
          <ac:chgData name="mo al" userId="c590a59ec1abfe90" providerId="LiveId" clId="{5CCBC2A0-1A42-49E8-94D6-F37695CC508F}" dt="2026-05-16T22:23:20.705" v="115" actId="20577"/>
          <ac:spMkLst>
            <pc:docMk/>
            <pc:sldMk cId="4244708558" sldId="279"/>
            <ac:spMk id="2" creationId="{270C0196-188A-8661-E63D-FC0928F3AB59}"/>
          </ac:spMkLst>
        </pc:spChg>
        <pc:spChg chg="mod">
          <ac:chgData name="mo al" userId="c590a59ec1abfe90" providerId="LiveId" clId="{5CCBC2A0-1A42-49E8-94D6-F37695CC508F}" dt="2026-05-16T22:23:33.147" v="122" actId="113"/>
          <ac:spMkLst>
            <pc:docMk/>
            <pc:sldMk cId="4244708558" sldId="279"/>
            <ac:spMk id="3" creationId="{E40FB052-24A1-0358-6D73-6A07BE47C95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ar-SA"/>
              <a:t>انقر لتحرير نمط العنوان الرئيسي</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5BF9E802-2427-4E64-82AF-B364BCA52C2C}" type="datetimeFigureOut">
              <a:rPr lang="ar-IQ" smtClean="0"/>
              <a:t>01/12/1447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30370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5BF9E802-2427-4E64-82AF-B364BCA52C2C}" type="datetimeFigureOut">
              <a:rPr lang="ar-IQ" smtClean="0"/>
              <a:t>01/12/1447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3671801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ar-SA"/>
              <a:t>انقر لتحرير نمط العنوان الرئيسي</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النص الرئيسي</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5BF9E802-2427-4E64-82AF-B364BCA52C2C}" type="datetimeFigureOut">
              <a:rPr lang="ar-IQ" smtClean="0"/>
              <a:t>01/12/1447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60302B-BD6D-4E75-8BDC-F15CA82AC8D1}" type="slidenum">
              <a:rPr lang="ar-IQ" smtClean="0"/>
              <a:t>‹#›</a:t>
            </a:fld>
            <a:endParaRPr lang="ar-IQ"/>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981379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5BF9E802-2427-4E64-82AF-B364BCA52C2C}" type="datetimeFigureOut">
              <a:rPr lang="ar-IQ" smtClean="0"/>
              <a:t>01/12/1447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29040781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ar-SA"/>
              <a:t>انقر لتحرير نمط العنوان الرئيسي</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النص الرئيسي</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5BF9E802-2427-4E64-82AF-B364BCA52C2C}" type="datetimeFigureOut">
              <a:rPr lang="ar-IQ" smtClean="0"/>
              <a:t>01/12/1447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60302B-BD6D-4E75-8BDC-F15CA82AC8D1}" type="slidenum">
              <a:rPr lang="ar-IQ" smtClean="0"/>
              <a:t>‹#›</a:t>
            </a:fld>
            <a:endParaRPr lang="ar-IQ"/>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360225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ar-SA"/>
              <a:t>انقر لتحرير نمط العنوان الرئيسي</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النص الرئيسي</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5BF9E802-2427-4E64-82AF-B364BCA52C2C}" type="datetimeFigureOut">
              <a:rPr lang="ar-IQ" smtClean="0"/>
              <a:t>01/12/1447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41443173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BF9E802-2427-4E64-82AF-B364BCA52C2C}" type="datetimeFigureOut">
              <a:rPr lang="ar-IQ" smtClean="0"/>
              <a:t>01/12/1447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8017486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BF9E802-2427-4E64-82AF-B364BCA52C2C}" type="datetimeFigureOut">
              <a:rPr lang="ar-IQ" smtClean="0"/>
              <a:t>01/12/1447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194395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Content Placeholder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BF9E802-2427-4E64-82AF-B364BCA52C2C}" type="datetimeFigureOut">
              <a:rPr lang="ar-IQ" smtClean="0"/>
              <a:t>01/12/1447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3863085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5BF9E802-2427-4E64-82AF-B364BCA52C2C}" type="datetimeFigureOut">
              <a:rPr lang="ar-IQ" smtClean="0"/>
              <a:t>01/12/1447</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1177162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5BF9E802-2427-4E64-82AF-B364BCA52C2C}" type="datetimeFigureOut">
              <a:rPr lang="ar-IQ" smtClean="0"/>
              <a:t>01/12/1447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2205642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5BF9E802-2427-4E64-82AF-B364BCA52C2C}" type="datetimeFigureOut">
              <a:rPr lang="ar-IQ" smtClean="0"/>
              <a:t>01/12/1447</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3858317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ar-SA"/>
              <a:t>انقر لتحرير نمط العنوان الرئيسي</a:t>
            </a:r>
            <a:endParaRPr lang="en-US" dirty="0"/>
          </a:p>
        </p:txBody>
      </p:sp>
      <p:sp>
        <p:nvSpPr>
          <p:cNvPr id="3" name="Date Placeholder 2"/>
          <p:cNvSpPr>
            <a:spLocks noGrp="1"/>
          </p:cNvSpPr>
          <p:nvPr>
            <p:ph type="dt" sz="half" idx="10"/>
          </p:nvPr>
        </p:nvSpPr>
        <p:spPr/>
        <p:txBody>
          <a:bodyPr/>
          <a:lstStyle/>
          <a:p>
            <a:fld id="{5BF9E802-2427-4E64-82AF-B364BCA52C2C}" type="datetimeFigureOut">
              <a:rPr lang="ar-IQ" smtClean="0"/>
              <a:t>01/12/1447</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219696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F9E802-2427-4E64-82AF-B364BCA52C2C}" type="datetimeFigureOut">
              <a:rPr lang="ar-IQ" smtClean="0"/>
              <a:t>01/12/1447</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1949509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ar-SA"/>
              <a:t>انقر لتحرير نمط العنوان الرئيسي</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ar-SA"/>
              <a:t>انقر لتحرير أنماط النص الرئيسي</a:t>
            </a:r>
          </a:p>
        </p:txBody>
      </p:sp>
      <p:sp>
        <p:nvSpPr>
          <p:cNvPr id="5" name="Date Placeholder 4"/>
          <p:cNvSpPr>
            <a:spLocks noGrp="1"/>
          </p:cNvSpPr>
          <p:nvPr>
            <p:ph type="dt" sz="half" idx="10"/>
          </p:nvPr>
        </p:nvSpPr>
        <p:spPr/>
        <p:txBody>
          <a:bodyPr/>
          <a:lstStyle/>
          <a:p>
            <a:fld id="{5BF9E802-2427-4E64-82AF-B364BCA52C2C}" type="datetimeFigureOut">
              <a:rPr lang="ar-IQ" smtClean="0"/>
              <a:t>01/12/1447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748327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ar-SA"/>
              <a:t>انقر لتحرير نمط العنوان الرئيسي</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Date Placeholder 4"/>
          <p:cNvSpPr>
            <a:spLocks noGrp="1"/>
          </p:cNvSpPr>
          <p:nvPr>
            <p:ph type="dt" sz="half" idx="10"/>
          </p:nvPr>
        </p:nvSpPr>
        <p:spPr/>
        <p:txBody>
          <a:bodyPr/>
          <a:lstStyle/>
          <a:p>
            <a:fld id="{5BF9E802-2427-4E64-82AF-B364BCA52C2C}" type="datetimeFigureOut">
              <a:rPr lang="ar-IQ" smtClean="0"/>
              <a:t>01/12/1447</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060302B-BD6D-4E75-8BDC-F15CA82AC8D1}" type="slidenum">
              <a:rPr lang="ar-IQ" smtClean="0"/>
              <a:t>‹#›</a:t>
            </a:fld>
            <a:endParaRPr lang="ar-IQ"/>
          </a:p>
        </p:txBody>
      </p:sp>
    </p:spTree>
    <p:extLst>
      <p:ext uri="{BB962C8B-B14F-4D97-AF65-F5344CB8AC3E}">
        <p14:creationId xmlns:p14="http://schemas.microsoft.com/office/powerpoint/2010/main" val="439046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ar-SA"/>
              <a:t>انقر لتحرير نمط العنوان الرئيسي</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BF9E802-2427-4E64-82AF-B364BCA52C2C}" type="datetimeFigureOut">
              <a:rPr lang="ar-IQ" smtClean="0"/>
              <a:t>01/12/1447</a:t>
            </a:fld>
            <a:endParaRPr lang="ar-IQ"/>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A060302B-BD6D-4E75-8BDC-F15CA82AC8D1}" type="slidenum">
              <a:rPr lang="ar-IQ" smtClean="0"/>
              <a:t>‹#›</a:t>
            </a:fld>
            <a:endParaRPr lang="ar-IQ"/>
          </a:p>
        </p:txBody>
      </p:sp>
    </p:spTree>
    <p:extLst>
      <p:ext uri="{BB962C8B-B14F-4D97-AF65-F5344CB8AC3E}">
        <p14:creationId xmlns:p14="http://schemas.microsoft.com/office/powerpoint/2010/main" val="4025481321"/>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56" r:id="rId13"/>
    <p:sldLayoutId id="2147483757" r:id="rId14"/>
    <p:sldLayoutId id="2147483758" r:id="rId15"/>
    <p:sldLayoutId id="2147483759" r:id="rId16"/>
  </p:sldLayoutIdLst>
  <p:txStyles>
    <p:title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C0196-188A-8661-E63D-FC0928F3AB59}"/>
              </a:ext>
            </a:extLst>
          </p:cNvPr>
          <p:cNvSpPr>
            <a:spLocks noGrp="1"/>
          </p:cNvSpPr>
          <p:nvPr>
            <p:ph type="ctrTitle"/>
          </p:nvPr>
        </p:nvSpPr>
        <p:spPr>
          <a:xfrm>
            <a:off x="1300033" y="1026543"/>
            <a:ext cx="8396058" cy="2222036"/>
          </a:xfrm>
        </p:spPr>
        <p:txBody>
          <a:bodyPr/>
          <a:lstStyle/>
          <a:p>
            <a:pPr algn="ctr"/>
            <a:r>
              <a:rPr lang="ar-IQ" dirty="0"/>
              <a:t>عناصر الفن التشكيلي</a:t>
            </a:r>
            <a:br>
              <a:rPr lang="ar-IQ" dirty="0"/>
            </a:br>
            <a:br>
              <a:rPr lang="ar-IQ" dirty="0"/>
            </a:br>
            <a:r>
              <a:rPr lang="ar-IQ" sz="2800" dirty="0"/>
              <a:t>الفئة المستهدفة: الصف الأول الصباحي والمسائي</a:t>
            </a:r>
            <a:endParaRPr lang="en-US" dirty="0"/>
          </a:p>
        </p:txBody>
      </p:sp>
      <p:sp>
        <p:nvSpPr>
          <p:cNvPr id="3" name="Subtitle 2">
            <a:extLst>
              <a:ext uri="{FF2B5EF4-FFF2-40B4-BE49-F238E27FC236}">
                <a16:creationId xmlns:a16="http://schemas.microsoft.com/office/drawing/2014/main" id="{E40FB052-24A1-0358-6D73-6A07BE47C95F}"/>
              </a:ext>
            </a:extLst>
          </p:cNvPr>
          <p:cNvSpPr>
            <a:spLocks noGrp="1"/>
          </p:cNvSpPr>
          <p:nvPr>
            <p:ph type="subTitle" idx="1"/>
          </p:nvPr>
        </p:nvSpPr>
        <p:spPr>
          <a:xfrm>
            <a:off x="1507066" y="4050833"/>
            <a:ext cx="9206941" cy="1096899"/>
          </a:xfrm>
        </p:spPr>
        <p:txBody>
          <a:bodyPr>
            <a:normAutofit lnSpcReduction="10000"/>
          </a:bodyPr>
          <a:lstStyle/>
          <a:p>
            <a:pPr algn="ctr"/>
            <a:r>
              <a:rPr lang="ar-IQ" sz="3200" b="1" dirty="0">
                <a:solidFill>
                  <a:schemeClr val="tx1"/>
                </a:solidFill>
              </a:rPr>
              <a:t>اعداد </a:t>
            </a:r>
          </a:p>
          <a:p>
            <a:pPr algn="ctr"/>
            <a:r>
              <a:rPr lang="ar-IQ" sz="3200" b="1" dirty="0" err="1">
                <a:solidFill>
                  <a:schemeClr val="tx1"/>
                </a:solidFill>
              </a:rPr>
              <a:t>أ.م.د</a:t>
            </a:r>
            <a:r>
              <a:rPr lang="ar-IQ" sz="3200" b="1" dirty="0">
                <a:solidFill>
                  <a:schemeClr val="tx1"/>
                </a:solidFill>
              </a:rPr>
              <a:t>. نجلاء خضير حسان</a:t>
            </a:r>
            <a:endParaRPr lang="en-US" sz="3200" b="1" dirty="0">
              <a:solidFill>
                <a:schemeClr val="tx1"/>
              </a:solidFill>
            </a:endParaRPr>
          </a:p>
        </p:txBody>
      </p:sp>
    </p:spTree>
    <p:extLst>
      <p:ext uri="{BB962C8B-B14F-4D97-AF65-F5344CB8AC3E}">
        <p14:creationId xmlns:p14="http://schemas.microsoft.com/office/powerpoint/2010/main" val="4244708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77334" y="381000"/>
            <a:ext cx="8596668" cy="1600200"/>
          </a:xfrm>
        </p:spPr>
        <p:txBody>
          <a:bodyPr anchor="b">
            <a:normAutofit fontScale="90000"/>
          </a:bodyPr>
          <a:lstStyle/>
          <a:p>
            <a:pPr algn="r"/>
            <a:r>
              <a:rPr lang="ar-IQ" dirty="0"/>
              <a:t> </a:t>
            </a:r>
            <a:br>
              <a:rPr lang="en-US" dirty="0"/>
            </a:br>
            <a:r>
              <a:rPr lang="ar-IQ" b="1" dirty="0"/>
              <a:t>طبيعة تكوين الخط في العمل الفني يتمثل بالاتي: </a:t>
            </a:r>
            <a:br>
              <a:rPr lang="en-US" dirty="0"/>
            </a:br>
            <a:endParaRPr lang="ar-IQ" dirty="0"/>
          </a:p>
        </p:txBody>
      </p:sp>
      <p:sp>
        <p:nvSpPr>
          <p:cNvPr id="3" name="عنصر نائب للمحتوى 2"/>
          <p:cNvSpPr>
            <a:spLocks noGrp="1"/>
          </p:cNvSpPr>
          <p:nvPr>
            <p:ph idx="1"/>
          </p:nvPr>
        </p:nvSpPr>
        <p:spPr>
          <a:xfrm>
            <a:off x="1121834" y="1690689"/>
            <a:ext cx="8596668" cy="4291011"/>
          </a:xfrm>
        </p:spPr>
        <p:txBody>
          <a:bodyPr>
            <a:normAutofit/>
          </a:bodyPr>
          <a:lstStyle/>
          <a:p>
            <a:pPr lvl="0">
              <a:buFont typeface="+mj-lt"/>
              <a:buAutoNum type="arabicPeriod"/>
            </a:pPr>
            <a:r>
              <a:rPr lang="ar-IQ" sz="2000" dirty="0"/>
              <a:t>قد تكون الخطوط ليست بفواصل بين السالب والموجب او بين الشكل والفراغ بل تكون درجة ضوئية فاتحة او قاتمة من اجل التعبير عن السطح بدرجة ضوئية معينة ليكمل سطحا اخر. </a:t>
            </a:r>
            <a:endParaRPr lang="en-US" sz="2000" dirty="0"/>
          </a:p>
          <a:p>
            <a:pPr lvl="0">
              <a:buFont typeface="+mj-lt"/>
              <a:buAutoNum type="arabicPeriod"/>
            </a:pPr>
            <a:r>
              <a:rPr lang="ar-IQ" sz="2000" dirty="0"/>
              <a:t>يمكن ان تكون الخطوط معبرة عن انسان او حيوان وربما ليعبر عن الانسان وهو بحالة غضب او مسترخياً او مهموماً و...الخ.</a:t>
            </a:r>
            <a:endParaRPr lang="en-US" sz="2000" dirty="0"/>
          </a:p>
          <a:p>
            <a:pPr lvl="0">
              <a:buFont typeface="+mj-lt"/>
              <a:buAutoNum type="arabicPeriod"/>
            </a:pPr>
            <a:r>
              <a:rPr lang="ar-IQ" sz="2000" dirty="0"/>
              <a:t>الخط هو الذي يلفت الانتباه نحو المركز ويجب ان لا تتحرك الخطوط الى خارج حدود اللوحة لكي لا يتشتت الانتباه والتركيز البصري الى اللوحة وهذا بدوره يشتت المعاني التي يراد تثبيتها ويضعف نقطة النظر. </a:t>
            </a:r>
            <a:endParaRPr lang="en-US" sz="2000" dirty="0"/>
          </a:p>
          <a:p>
            <a:pPr lvl="0">
              <a:buFont typeface="+mj-lt"/>
              <a:buAutoNum type="arabicPeriod"/>
            </a:pPr>
            <a:r>
              <a:rPr lang="ar-IQ" sz="2000" dirty="0"/>
              <a:t>يعتمد تكوين الخط على طبيعة الأسلوب الفني في التعبير، وعلى الوظيفة التي يقدمها الخط والأدوات التي تستعمل لإنتاجه وهي: </a:t>
            </a:r>
            <a:endParaRPr lang="en-US" sz="2000" dirty="0"/>
          </a:p>
          <a:p>
            <a:pPr>
              <a:buFont typeface="+mj-lt"/>
              <a:buAutoNum type="arabicPeriod"/>
            </a:pPr>
            <a:endParaRPr lang="ar-IQ" sz="2000" dirty="0"/>
          </a:p>
        </p:txBody>
      </p:sp>
    </p:spTree>
    <p:extLst>
      <p:ext uri="{BB962C8B-B14F-4D97-AF65-F5344CB8AC3E}">
        <p14:creationId xmlns:p14="http://schemas.microsoft.com/office/powerpoint/2010/main" val="1377379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93234" y="279400"/>
            <a:ext cx="8596668" cy="965200"/>
          </a:xfrm>
        </p:spPr>
        <p:txBody>
          <a:bodyPr>
            <a:normAutofit fontScale="90000"/>
          </a:bodyPr>
          <a:lstStyle/>
          <a:p>
            <a:pPr algn="ctr"/>
            <a:r>
              <a:rPr lang="ar-IQ" sz="2400" dirty="0"/>
              <a:t>ان الخطوط سواء كانت في الاعمال الفنية او الطبيعة والاشكال الهندسية تتحدد بنوعين أساسيين هما:</a:t>
            </a:r>
            <a:br>
              <a:rPr lang="en-US" sz="2400" dirty="0"/>
            </a:br>
            <a:endParaRPr lang="ar-IQ" sz="2400" dirty="0"/>
          </a:p>
        </p:txBody>
      </p:sp>
      <p:sp>
        <p:nvSpPr>
          <p:cNvPr id="3" name="عنصر نائب للنص 2"/>
          <p:cNvSpPr>
            <a:spLocks noGrp="1"/>
          </p:cNvSpPr>
          <p:nvPr>
            <p:ph type="body" idx="1"/>
          </p:nvPr>
        </p:nvSpPr>
        <p:spPr>
          <a:xfrm>
            <a:off x="675745" y="1244599"/>
            <a:ext cx="4412638" cy="2766220"/>
          </a:xfrm>
        </p:spPr>
        <p:txBody>
          <a:bodyPr anchor="ctr"/>
          <a:lstStyle/>
          <a:p>
            <a:r>
              <a:rPr lang="ar-IQ" dirty="0"/>
              <a:t>الخط المنحني </a:t>
            </a:r>
            <a:r>
              <a:rPr lang="en-US" dirty="0"/>
              <a:t>Curved Line</a:t>
            </a:r>
            <a:r>
              <a:rPr lang="ar-IQ" dirty="0"/>
              <a:t>: وهو الخط الذي تتشكل منه كافة التراكيب الخطية المحدبة والمقعرة والدائرية والبيضاوية واللولبية </a:t>
            </a:r>
            <a:r>
              <a:rPr lang="ar-IQ" dirty="0" err="1"/>
              <a:t>والتموجية</a:t>
            </a:r>
            <a:r>
              <a:rPr lang="ar-IQ" dirty="0"/>
              <a:t> والحلزونية.</a:t>
            </a:r>
            <a:endParaRPr lang="en-US" dirty="0"/>
          </a:p>
          <a:p>
            <a:endParaRPr lang="ar-IQ" dirty="0"/>
          </a:p>
        </p:txBody>
      </p:sp>
      <p:pic>
        <p:nvPicPr>
          <p:cNvPr id="10" name="عنصر نائب للمحتوى 9"/>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937825" y="3775139"/>
            <a:ext cx="3600838" cy="19431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عنصر نائب للنص 4"/>
          <p:cNvSpPr>
            <a:spLocks noGrp="1"/>
          </p:cNvSpPr>
          <p:nvPr>
            <p:ph type="body" sz="quarter" idx="3"/>
          </p:nvPr>
        </p:nvSpPr>
        <p:spPr>
          <a:xfrm>
            <a:off x="5088384" y="1117796"/>
            <a:ext cx="4401518" cy="2662636"/>
          </a:xfrm>
        </p:spPr>
        <p:txBody>
          <a:bodyPr/>
          <a:lstStyle/>
          <a:p>
            <a:r>
              <a:rPr lang="ar-IQ" sz="2000" dirty="0"/>
              <a:t>الخط المستقيم </a:t>
            </a:r>
            <a:r>
              <a:rPr lang="en-US" sz="2000" dirty="0"/>
              <a:t>Straight Line</a:t>
            </a:r>
            <a:r>
              <a:rPr lang="ar-IQ" sz="2000" dirty="0"/>
              <a:t>: هو الخط الذي تتكون منه معظم الخطوط المركبة الأخرى كالخطوط المنكسرة، والمثلثات والمربعات والمستطيلات وكل الاشكال الأخرى التي تنشأ من خلال اتصالها والتقاطع فيما بينها بزوايا (حادة وقائمة ومنفرجة)</a:t>
            </a:r>
            <a:endParaRPr lang="en-US" sz="2000" dirty="0"/>
          </a:p>
          <a:p>
            <a:endParaRPr lang="ar-IQ" sz="100" dirty="0"/>
          </a:p>
        </p:txBody>
      </p:sp>
      <p:pic>
        <p:nvPicPr>
          <p:cNvPr id="9" name="عنصر نائب للمحتوى 8"/>
          <p:cNvPicPr>
            <a:picLocks noGrp="1" noChangeAspect="1"/>
          </p:cNvPicPr>
          <p:nvPr>
            <p:ph sz="quarter" idx="4"/>
          </p:nvPr>
        </p:nvPicPr>
        <p:blipFill rotWithShape="1">
          <a:blip r:embed="rId3" cstate="print">
            <a:extLst>
              <a:ext uri="{28A0092B-C50C-407E-A947-70E740481C1C}">
                <a14:useLocalDpi xmlns:a14="http://schemas.microsoft.com/office/drawing/2010/main" val="0"/>
              </a:ext>
            </a:extLst>
          </a:blip>
          <a:srcRect b="16735"/>
          <a:stretch/>
        </p:blipFill>
        <p:spPr>
          <a:xfrm>
            <a:off x="5682516" y="3775139"/>
            <a:ext cx="3213253" cy="19431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958485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77334" y="609600"/>
            <a:ext cx="8596668" cy="876300"/>
          </a:xfrm>
        </p:spPr>
        <p:txBody>
          <a:bodyPr>
            <a:noAutofit/>
          </a:bodyPr>
          <a:lstStyle/>
          <a:p>
            <a:pPr algn="r"/>
            <a:r>
              <a:rPr lang="ar-IQ" sz="2000" b="1" dirty="0"/>
              <a:t>وظائف الخطوط :</a:t>
            </a:r>
            <a:r>
              <a:rPr lang="ar-IQ" sz="2000" dirty="0"/>
              <a:t> للخطوط وظائف شكلية متعددة في التصميم ويمكن حصرها بنقاط وعلى النحو الاتي:</a:t>
            </a:r>
            <a:br>
              <a:rPr lang="en-US" sz="2000" dirty="0"/>
            </a:br>
            <a:endParaRPr lang="ar-IQ" sz="2000" dirty="0"/>
          </a:p>
        </p:txBody>
      </p:sp>
      <p:sp>
        <p:nvSpPr>
          <p:cNvPr id="3" name="عنصر نائب للمحتوى 2"/>
          <p:cNvSpPr>
            <a:spLocks noGrp="1"/>
          </p:cNvSpPr>
          <p:nvPr>
            <p:ph idx="1"/>
          </p:nvPr>
        </p:nvSpPr>
        <p:spPr>
          <a:xfrm>
            <a:off x="677334" y="1485901"/>
            <a:ext cx="8596668" cy="4555462"/>
          </a:xfrm>
        </p:spPr>
        <p:txBody>
          <a:bodyPr>
            <a:normAutofit fontScale="92500" lnSpcReduction="20000"/>
          </a:bodyPr>
          <a:lstStyle/>
          <a:p>
            <a:pPr lvl="0"/>
            <a:r>
              <a:rPr lang="ar-IQ" dirty="0"/>
              <a:t>تحديد الاشكال وتعريفها.</a:t>
            </a:r>
            <a:endParaRPr lang="en-US" dirty="0"/>
          </a:p>
          <a:p>
            <a:pPr lvl="0"/>
            <a:r>
              <a:rPr lang="ar-IQ" dirty="0"/>
              <a:t>بناء هيكل التصميم.</a:t>
            </a:r>
            <a:endParaRPr lang="en-US" dirty="0"/>
          </a:p>
          <a:p>
            <a:pPr lvl="0"/>
            <a:r>
              <a:rPr lang="ar-IQ" dirty="0"/>
              <a:t>اعداد التخطيطات.</a:t>
            </a:r>
            <a:endParaRPr lang="en-US" dirty="0"/>
          </a:p>
          <a:p>
            <a:pPr lvl="0"/>
            <a:r>
              <a:rPr lang="ar-IQ" dirty="0"/>
              <a:t>الفصل بين المساحات اللونية.</a:t>
            </a:r>
            <a:endParaRPr lang="en-US" dirty="0"/>
          </a:p>
          <a:p>
            <a:pPr lvl="0"/>
            <a:r>
              <a:rPr lang="ar-IQ" dirty="0"/>
              <a:t>الإحساس والايهام بالبعد الثالث للتصميم.</a:t>
            </a:r>
            <a:endParaRPr lang="en-US" dirty="0"/>
          </a:p>
          <a:p>
            <a:pPr lvl="0"/>
            <a:r>
              <a:rPr lang="ar-IQ" dirty="0"/>
              <a:t>احداث القيم السطحية </a:t>
            </a:r>
            <a:r>
              <a:rPr lang="ar-IQ" dirty="0" err="1"/>
              <a:t>والملمسية</a:t>
            </a:r>
            <a:r>
              <a:rPr lang="ar-IQ" dirty="0"/>
              <a:t>.</a:t>
            </a:r>
            <a:endParaRPr lang="en-US" dirty="0"/>
          </a:p>
          <a:p>
            <a:pPr lvl="0"/>
            <a:r>
              <a:rPr lang="ar-IQ" dirty="0"/>
              <a:t>اغلاق الفراغ.</a:t>
            </a:r>
            <a:endParaRPr lang="en-US" dirty="0"/>
          </a:p>
          <a:p>
            <a:pPr lvl="0"/>
            <a:r>
              <a:rPr lang="ar-IQ" dirty="0"/>
              <a:t>تحقيق الاستقرار.</a:t>
            </a:r>
            <a:endParaRPr lang="en-US" dirty="0"/>
          </a:p>
          <a:p>
            <a:pPr lvl="0"/>
            <a:r>
              <a:rPr lang="ar-IQ" dirty="0"/>
              <a:t>تحقيق الإيقاع الخطي.</a:t>
            </a:r>
            <a:endParaRPr lang="en-US" dirty="0"/>
          </a:p>
          <a:p>
            <a:pPr lvl="0"/>
            <a:r>
              <a:rPr lang="ar-IQ" dirty="0"/>
              <a:t>احداث التدرج في الظلال.</a:t>
            </a:r>
            <a:endParaRPr lang="en-US" dirty="0"/>
          </a:p>
          <a:p>
            <a:pPr lvl="0"/>
            <a:r>
              <a:rPr lang="ar-IQ" dirty="0"/>
              <a:t>احداث الخداع البصري.</a:t>
            </a:r>
            <a:endParaRPr lang="en-US" dirty="0"/>
          </a:p>
          <a:p>
            <a:pPr lvl="0"/>
            <a:r>
              <a:rPr lang="ar-IQ" dirty="0"/>
              <a:t>تحقيق الشعور بالحركة.</a:t>
            </a:r>
            <a:endParaRPr lang="en-US" dirty="0"/>
          </a:p>
          <a:p>
            <a:pPr lvl="0"/>
            <a:r>
              <a:rPr lang="ar-IQ" dirty="0"/>
              <a:t>تحقيق التباين.</a:t>
            </a:r>
            <a:endParaRPr lang="en-US" dirty="0"/>
          </a:p>
          <a:p>
            <a:endParaRPr lang="ar-IQ" dirty="0"/>
          </a:p>
        </p:txBody>
      </p:sp>
    </p:spTree>
    <p:extLst>
      <p:ext uri="{BB962C8B-B14F-4D97-AF65-F5344CB8AC3E}">
        <p14:creationId xmlns:p14="http://schemas.microsoft.com/office/powerpoint/2010/main" val="1409312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77334" y="609600"/>
            <a:ext cx="8596668" cy="901700"/>
          </a:xfrm>
        </p:spPr>
        <p:txBody>
          <a:bodyPr>
            <a:normAutofit fontScale="90000"/>
          </a:bodyPr>
          <a:lstStyle/>
          <a:p>
            <a:pPr algn="r"/>
            <a:r>
              <a:rPr lang="en-US" sz="2800" dirty="0"/>
              <a:t> </a:t>
            </a:r>
            <a:r>
              <a:rPr lang="ar-IQ" sz="2800" b="1" dirty="0"/>
              <a:t>أنواع الخطوط ودلالاتها التعبيرية:</a:t>
            </a:r>
            <a:br>
              <a:rPr lang="en-US" sz="2800" dirty="0"/>
            </a:br>
            <a:endParaRPr lang="ar-IQ" sz="2800" dirty="0"/>
          </a:p>
        </p:txBody>
      </p:sp>
      <p:sp>
        <p:nvSpPr>
          <p:cNvPr id="3" name="عنصر نائب للمحتوى 2"/>
          <p:cNvSpPr>
            <a:spLocks noGrp="1"/>
          </p:cNvSpPr>
          <p:nvPr>
            <p:ph idx="1"/>
          </p:nvPr>
        </p:nvSpPr>
        <p:spPr>
          <a:xfrm>
            <a:off x="677334" y="1511301"/>
            <a:ext cx="8596668" cy="4530062"/>
          </a:xfrm>
        </p:spPr>
        <p:txBody>
          <a:bodyPr>
            <a:normAutofit/>
          </a:bodyPr>
          <a:lstStyle/>
          <a:p>
            <a:pPr marL="0" indent="0" algn="just">
              <a:buNone/>
            </a:pPr>
            <a:r>
              <a:rPr lang="ar-IQ" sz="2800" b="1" dirty="0"/>
              <a:t>1- الخطوط الراسية:</a:t>
            </a:r>
            <a:r>
              <a:rPr lang="ar-IQ" sz="2800" dirty="0"/>
              <a:t> ترمز الى السمو والشموخ والوقار والنمو وهي مأخوذة من الطبيعة والخط الراسي يعبر عن الاستقرار والثبات وخاصة على ارض افقية فيثير فينا احساساً بالتوازن وان هذا الإحساس من الانسان نفسه فهو كائن عمودي يستقر على ارض افقية مستوية لذلك يفضل استخدام الخطوط الافقية كأساس ثابت للخطوط الراسية، وهنا تسمى هذه الخطوط بالخطوط الرابطة وكما توفر للإنسان الراحة والاستقرار لذلك يجب ان يتم التركيز على مبدأ الثبات والاستقرار في التصميم والعمل الفني. </a:t>
            </a:r>
            <a:endParaRPr lang="en-US" sz="2800" dirty="0"/>
          </a:p>
          <a:p>
            <a:pPr algn="just"/>
            <a:endParaRPr lang="ar-IQ" sz="2800" dirty="0"/>
          </a:p>
        </p:txBody>
      </p:sp>
    </p:spTree>
    <p:extLst>
      <p:ext uri="{BB962C8B-B14F-4D97-AF65-F5344CB8AC3E}">
        <p14:creationId xmlns:p14="http://schemas.microsoft.com/office/powerpoint/2010/main" val="2591440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78980" y="347494"/>
            <a:ext cx="5204619" cy="5274637"/>
          </a:xfrm>
        </p:spPr>
      </p:pic>
    </p:spTree>
    <p:extLst>
      <p:ext uri="{BB962C8B-B14F-4D97-AF65-F5344CB8AC3E}">
        <p14:creationId xmlns:p14="http://schemas.microsoft.com/office/powerpoint/2010/main" val="22165310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68695" y="1402068"/>
            <a:ext cx="7497335" cy="4592118"/>
          </a:xfrm>
        </p:spPr>
      </p:pic>
    </p:spTree>
    <p:extLst>
      <p:ext uri="{BB962C8B-B14F-4D97-AF65-F5344CB8AC3E}">
        <p14:creationId xmlns:p14="http://schemas.microsoft.com/office/powerpoint/2010/main" val="9905134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77334" y="520701"/>
            <a:ext cx="8596668" cy="5520662"/>
          </a:xfrm>
        </p:spPr>
        <p:txBody>
          <a:bodyPr>
            <a:normAutofit/>
          </a:bodyPr>
          <a:lstStyle/>
          <a:p>
            <a:pPr marL="0" lvl="0" indent="0" algn="just">
              <a:buNone/>
            </a:pPr>
            <a:r>
              <a:rPr lang="ar-IQ" sz="2400" b="1" dirty="0"/>
              <a:t>2- الخطوط الافقية:</a:t>
            </a:r>
            <a:r>
              <a:rPr lang="ar-IQ" sz="2400" dirty="0"/>
              <a:t> هي الخطوط التي توجه العين لليمين او اليسار، وتعمل كقاعدة في المستوى الافقي وتحمل العناصر فوقها، لذلك توحي بالثبات والاستقرار، تتميز الخطوط الافقية في التكوين او التصميم بخصائص مختلفة منها: </a:t>
            </a:r>
            <a:endParaRPr lang="en-US" sz="2400" dirty="0"/>
          </a:p>
          <a:p>
            <a:pPr lvl="0" algn="just"/>
            <a:r>
              <a:rPr lang="ar-IQ" sz="2400" b="1" dirty="0"/>
              <a:t>تعمل الخطوط الافقية </a:t>
            </a:r>
            <a:r>
              <a:rPr lang="ar-IQ" sz="2400" b="1" dirty="0" err="1"/>
              <a:t>كارضية</a:t>
            </a:r>
            <a:r>
              <a:rPr lang="ar-IQ" sz="2400" b="1" dirty="0"/>
              <a:t> او قاعدة لكل الاشكال او الخطوط.</a:t>
            </a:r>
            <a:endParaRPr lang="en-US" sz="2400" dirty="0"/>
          </a:p>
          <a:p>
            <a:pPr lvl="0" algn="just"/>
            <a:r>
              <a:rPr lang="ar-IQ" sz="2400" b="1" dirty="0"/>
              <a:t>الخطوط الافقية في التكوين او التصميم تعطي المشاهد الإحساس بالهدوء والثبات والاستقرار.</a:t>
            </a:r>
            <a:endParaRPr lang="en-US" sz="2400" dirty="0"/>
          </a:p>
          <a:p>
            <a:pPr lvl="0" algn="just"/>
            <a:r>
              <a:rPr lang="ar-IQ" sz="2400" b="1" dirty="0"/>
              <a:t>الخطوط الافقية تعمل في التصميم على زيادة الإحساس بالعرض والاتساع الافقي.</a:t>
            </a:r>
            <a:endParaRPr lang="en-US" sz="2400" dirty="0"/>
          </a:p>
          <a:p>
            <a:pPr lvl="0" algn="just"/>
            <a:r>
              <a:rPr lang="ar-IQ" sz="2400" b="1" dirty="0"/>
              <a:t>وضع الخطوط الافقية في التصميم او التكوين احياناً يكون وسيلة لتقدير مدى بعد الاشكال او قربها عن عين المشاهد.</a:t>
            </a:r>
            <a:endParaRPr lang="en-US" sz="2400" dirty="0"/>
          </a:p>
          <a:p>
            <a:pPr algn="just"/>
            <a:endParaRPr lang="ar-IQ" sz="2400" dirty="0"/>
          </a:p>
        </p:txBody>
      </p:sp>
    </p:spTree>
    <p:extLst>
      <p:ext uri="{BB962C8B-B14F-4D97-AF65-F5344CB8AC3E}">
        <p14:creationId xmlns:p14="http://schemas.microsoft.com/office/powerpoint/2010/main" val="21421400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46300" y="1207159"/>
            <a:ext cx="6388099" cy="4784908"/>
          </a:xfrm>
        </p:spPr>
      </p:pic>
    </p:spTree>
    <p:extLst>
      <p:ext uri="{BB962C8B-B14F-4D97-AF65-F5344CB8AC3E}">
        <p14:creationId xmlns:p14="http://schemas.microsoft.com/office/powerpoint/2010/main" val="32425489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39680" y="1157207"/>
            <a:ext cx="9336962" cy="4196862"/>
          </a:xfrm>
        </p:spPr>
      </p:pic>
    </p:spTree>
    <p:extLst>
      <p:ext uri="{BB962C8B-B14F-4D97-AF65-F5344CB8AC3E}">
        <p14:creationId xmlns:p14="http://schemas.microsoft.com/office/powerpoint/2010/main" val="35997150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77334" y="698500"/>
            <a:ext cx="8596668" cy="5638799"/>
          </a:xfrm>
        </p:spPr>
        <p:txBody>
          <a:bodyPr>
            <a:noAutofit/>
          </a:bodyPr>
          <a:lstStyle/>
          <a:p>
            <a:pPr marL="0" indent="0" algn="just">
              <a:buNone/>
            </a:pPr>
            <a:r>
              <a:rPr lang="ar-IQ" sz="3200" b="1" dirty="0"/>
              <a:t>3- الخطوط المنحنية والحلزونيات:</a:t>
            </a:r>
            <a:r>
              <a:rPr lang="ar-IQ" sz="3200" dirty="0"/>
              <a:t> توحي بالوداعة والرشاقة والدقة والسماحة والطراوة ولكن اذا ما زادت الانحناءات </a:t>
            </a:r>
            <a:r>
              <a:rPr lang="ar-IQ" sz="3200" dirty="0" err="1"/>
              <a:t>والاستدارات</a:t>
            </a:r>
            <a:r>
              <a:rPr lang="ar-IQ" sz="3200" dirty="0"/>
              <a:t> المتكررة في الكتل والمساحات المستخدمة في التكوين بكثرة دون استخدام الأركان والخطوط المستقيمة دل ذلك على الضعف، اما الخطوط ذات المنحنيات الواسعة فأنها توحي بالهدوء وان تعددت الزوايا الصغيرة فأنها توحي بالارتباك والضعف، والعناصر الطبيعية المأخوذة منها هذه الخطوط مثل الغيوم والجبال وامواج البحر فأنها تعطي ديناميكية وحيوية. </a:t>
            </a:r>
            <a:endParaRPr lang="en-US" sz="3200" dirty="0"/>
          </a:p>
          <a:p>
            <a:pPr algn="just"/>
            <a:endParaRPr lang="ar-IQ" sz="3200" dirty="0"/>
          </a:p>
        </p:txBody>
      </p:sp>
    </p:spTree>
    <p:extLst>
      <p:ext uri="{BB962C8B-B14F-4D97-AF65-F5344CB8AC3E}">
        <p14:creationId xmlns:p14="http://schemas.microsoft.com/office/powerpoint/2010/main" val="569967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557867" y="1739900"/>
            <a:ext cx="7766936" cy="4064000"/>
          </a:xfrm>
        </p:spPr>
        <p:txBody>
          <a:bodyPr anchor="ctr"/>
          <a:lstStyle/>
          <a:p>
            <a:pPr algn="ctr"/>
            <a:r>
              <a:rPr lang="ar-IQ" sz="8000" b="1" dirty="0"/>
              <a:t>ثانياً: الخط </a:t>
            </a:r>
            <a:r>
              <a:rPr lang="en-US" sz="8000" b="1" dirty="0"/>
              <a:t>line</a:t>
            </a:r>
            <a:br>
              <a:rPr lang="en-US" sz="8000" dirty="0"/>
            </a:br>
            <a:endParaRPr lang="ar-IQ" sz="8000" dirty="0"/>
          </a:p>
        </p:txBody>
      </p:sp>
    </p:spTree>
    <p:extLst>
      <p:ext uri="{BB962C8B-B14F-4D97-AF65-F5344CB8AC3E}">
        <p14:creationId xmlns:p14="http://schemas.microsoft.com/office/powerpoint/2010/main" val="3482315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86708" y="944501"/>
            <a:ext cx="8159261" cy="5061291"/>
          </a:xfrm>
        </p:spPr>
      </p:pic>
    </p:spTree>
    <p:extLst>
      <p:ext uri="{BB962C8B-B14F-4D97-AF65-F5344CB8AC3E}">
        <p14:creationId xmlns:p14="http://schemas.microsoft.com/office/powerpoint/2010/main" val="21378859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77334" y="444500"/>
            <a:ext cx="8596668" cy="5905500"/>
          </a:xfrm>
        </p:spPr>
        <p:txBody>
          <a:bodyPr>
            <a:noAutofit/>
          </a:bodyPr>
          <a:lstStyle/>
          <a:p>
            <a:pPr marL="0" lvl="0" indent="0">
              <a:buNone/>
            </a:pPr>
            <a:r>
              <a:rPr lang="ar-IQ" sz="2400" b="1" dirty="0"/>
              <a:t>4- لخطوط الدائرية:</a:t>
            </a:r>
            <a:r>
              <a:rPr lang="ar-IQ" sz="2400" dirty="0"/>
              <a:t> هي سلسلة من المنحنيات المتصلة مع بعضها وهي رموز للأبدية وللانهاية، ولا تشير الى اتجاه معين، اما الحلزونيات فهي من مشتقات المنحنيات والدوائر، كما في حركة الرياح والدوامات الهوائية. وتستعمل الخطوط الحلزونية لتوصيل النظر الى بؤرة الشيء، كما وتشير الى الضيق وفي الوقت نفسه الى الفرج.</a:t>
            </a:r>
          </a:p>
          <a:p>
            <a:pPr marL="0" lvl="0" indent="0">
              <a:buNone/>
            </a:pPr>
            <a:r>
              <a:rPr lang="ar-IQ" sz="2400" b="1" dirty="0"/>
              <a:t>5- </a:t>
            </a:r>
            <a:r>
              <a:rPr lang="ar-SA" sz="2400" b="1" dirty="0"/>
              <a:t>الخطوط</a:t>
            </a:r>
            <a:r>
              <a:rPr lang="ar-IQ" sz="2400" b="1" dirty="0"/>
              <a:t> الاشعاعية:</a:t>
            </a:r>
            <a:r>
              <a:rPr lang="ar-IQ" sz="2400" dirty="0"/>
              <a:t> نرى فيها خطوطاً رئيسة مائلة وقد تلاقت جميعها او اكثرها في نقطة واحدة في مكان ما داخل حدود اطار الصورة فتبدو هذه النقطة مركزاً تشع فيه الخطوط الرئيسة، فكلما زادت تعرجاً زادت حيويتها.</a:t>
            </a:r>
            <a:endParaRPr lang="en-US" sz="2400" dirty="0"/>
          </a:p>
          <a:p>
            <a:pPr marL="0" indent="0">
              <a:buNone/>
            </a:pPr>
            <a:r>
              <a:rPr lang="ar-IQ" sz="2400" dirty="0"/>
              <a:t>     فال</a:t>
            </a:r>
            <a:r>
              <a:rPr lang="ar-SA" sz="2400"/>
              <a:t>خطوط</a:t>
            </a:r>
            <a:r>
              <a:rPr lang="ar-IQ" sz="2400"/>
              <a:t> </a:t>
            </a:r>
            <a:r>
              <a:rPr lang="ar-IQ" sz="2400" dirty="0"/>
              <a:t>الاشعاعية تشكل نقطة تجمع وفي الوقت نفسه تعطي احساساً بالانطلاق من نقطة معينة الى اتجاهات مختلفة، وان الكثير من الاعمال الفنية تتميز بوجود التكوين الاشعاعي في منتصف اللوحة، وكما يمكن ان تكون هذه التكوينات في جانب من اللوحة وذلك بحسب خطوط الاشعاع ومركز تجمع الخطوط الاشعاعية. </a:t>
            </a:r>
            <a:endParaRPr lang="en-US" sz="2400" dirty="0"/>
          </a:p>
          <a:p>
            <a:pPr lvl="0"/>
            <a:endParaRPr lang="en-US" sz="2400" dirty="0"/>
          </a:p>
        </p:txBody>
      </p:sp>
    </p:spTree>
    <p:extLst>
      <p:ext uri="{BB962C8B-B14F-4D97-AF65-F5344CB8AC3E}">
        <p14:creationId xmlns:p14="http://schemas.microsoft.com/office/powerpoint/2010/main" val="6489830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77334" y="406401"/>
            <a:ext cx="8596668" cy="5634962"/>
          </a:xfrm>
        </p:spPr>
        <p:txBody>
          <a:bodyPr>
            <a:noAutofit/>
          </a:bodyPr>
          <a:lstStyle/>
          <a:p>
            <a:pPr marL="0" indent="0" algn="just">
              <a:buNone/>
            </a:pPr>
            <a:r>
              <a:rPr lang="ar-IQ" sz="2800" b="1" dirty="0"/>
              <a:t>6- الخطوط المائلة:</a:t>
            </a:r>
            <a:r>
              <a:rPr lang="ar-IQ" sz="2800" dirty="0"/>
              <a:t> تثير الإحساس بالحركة التصاعدية والتنازلية تنحرف عن الأوضاع المستقرة الراسية او الافقية ذو طاقة وهو وضع يثير الترقب والانتظار لكن الخط في الوضع الراسي او الافقي غير متزن يثير التوتر الداخلي ويختلف احساسنا بشدة الحركة تبعا لدرجة ميل الخط واذا تجاوزت درجة الميل اكثر من (45) فهو يثير احساساً بالسقوط، فهذا النوع من الخطوط يعطي احساساً وترقباً بانه ايل للسقوط لأنه غير مستقر وينحرف عن الوضع المستقر، لذلك يكون الخط المائل معبأ بطاقة حركية فهو متحرك كما في ميلان الأشجار في حالة العاصفة، ومن الممكن معالجة عدم اتزانه بوضع سند او دعامة مائلة في الاتجاه المعاكس للميل الأول، فتعد هذه الدعامة سنداً للجسم المائل فتعمل على استعادة حالة التوزان. </a:t>
            </a:r>
            <a:endParaRPr lang="en-US" sz="2800" dirty="0"/>
          </a:p>
          <a:p>
            <a:pPr algn="just"/>
            <a:endParaRPr lang="ar-IQ" sz="2800" dirty="0"/>
          </a:p>
        </p:txBody>
      </p:sp>
    </p:spTree>
    <p:extLst>
      <p:ext uri="{BB962C8B-B14F-4D97-AF65-F5344CB8AC3E}">
        <p14:creationId xmlns:p14="http://schemas.microsoft.com/office/powerpoint/2010/main" val="4083982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40100" y="274334"/>
            <a:ext cx="4775200" cy="6251171"/>
          </a:xfrm>
        </p:spPr>
      </p:pic>
    </p:spTree>
    <p:extLst>
      <p:ext uri="{BB962C8B-B14F-4D97-AF65-F5344CB8AC3E}">
        <p14:creationId xmlns:p14="http://schemas.microsoft.com/office/powerpoint/2010/main" val="1328196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77334" y="1219200"/>
            <a:ext cx="8796866" cy="4965699"/>
          </a:xfrm>
        </p:spPr>
        <p:txBody>
          <a:bodyPr>
            <a:noAutofit/>
          </a:bodyPr>
          <a:lstStyle/>
          <a:p>
            <a:pPr algn="just"/>
            <a:r>
              <a:rPr lang="ar-IQ" sz="2800" b="1" dirty="0"/>
              <a:t>هو مجموعة من النقاط المتعاقبة والمتصلة مع بعضها البعض، وهو عنصر هندسي هام يقسم الفضاء ويحدد الاشكال ويجزئ المساحات.</a:t>
            </a:r>
            <a:endParaRPr lang="en-US" sz="2800" dirty="0"/>
          </a:p>
          <a:p>
            <a:pPr algn="just"/>
            <a:r>
              <a:rPr lang="ar-IQ" sz="2800" dirty="0"/>
              <a:t>       يعد الخط من أقدم الوسائل التي استخدمت في التعبير الفني، استخدمها الانسان الأول ليجسد من خلالها هواجسه وافكاره ومكنوناته، اذ كان انسان الكهف يخط بأصابعه علامات في الطين الرطب او يقوم برسم خطوط بقطعة من الخشب المحروق على الاسطح الصلبة ليحدد مساحات يعبر بواسطتها عن الاشكال التي يراها في عالمه ويحاول ان يقلدها عن طريق رسم الخطوط باي طريقة من طرائقه البدائية. </a:t>
            </a:r>
          </a:p>
        </p:txBody>
      </p:sp>
    </p:spTree>
    <p:extLst>
      <p:ext uri="{BB962C8B-B14F-4D97-AF65-F5344CB8AC3E}">
        <p14:creationId xmlns:p14="http://schemas.microsoft.com/office/powerpoint/2010/main" val="1905963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918634" y="674689"/>
            <a:ext cx="8596668" cy="5599111"/>
          </a:xfrm>
        </p:spPr>
        <p:txBody>
          <a:bodyPr>
            <a:noAutofit/>
          </a:bodyPr>
          <a:lstStyle/>
          <a:p>
            <a:pPr marL="0" indent="0" algn="just">
              <a:buNone/>
            </a:pPr>
            <a:r>
              <a:rPr lang="ar-IQ" sz="3200" dirty="0"/>
              <a:t>    ولقد تم العثور على العديد من الكهوف التي زينت جدرانها بالرسوم التي يعود تاريخها الى العصور الحجرية القديمة على سبيل المثال:</a:t>
            </a:r>
            <a:endParaRPr lang="en-US" sz="3200" dirty="0"/>
          </a:p>
          <a:p>
            <a:pPr lvl="0" algn="just"/>
            <a:r>
              <a:rPr lang="ar-IQ" sz="3200" dirty="0"/>
              <a:t>كهوف </a:t>
            </a:r>
            <a:r>
              <a:rPr lang="ar-IQ" sz="3200" dirty="0" err="1"/>
              <a:t>التاميرا</a:t>
            </a:r>
            <a:r>
              <a:rPr lang="ar-IQ" sz="3200" dirty="0"/>
              <a:t> في اسبانيا التي تم اكتشافها عام 1879.</a:t>
            </a:r>
            <a:endParaRPr lang="en-US" sz="3200" dirty="0"/>
          </a:p>
          <a:p>
            <a:pPr lvl="0" algn="just"/>
            <a:r>
              <a:rPr lang="ar-IQ" sz="3200" dirty="0"/>
              <a:t>كهوف الدور دونيه في فرنسا التي اكتشفت عام 1901، وعثر فيها على اكثر من (30رسماً)</a:t>
            </a:r>
            <a:endParaRPr lang="en-US" sz="3200" dirty="0"/>
          </a:p>
          <a:p>
            <a:pPr algn="just"/>
            <a:r>
              <a:rPr lang="ar-IQ" sz="3200" dirty="0"/>
              <a:t>كهوف </a:t>
            </a:r>
            <a:r>
              <a:rPr lang="ar-IQ" sz="3200" dirty="0" err="1"/>
              <a:t>لاسكو</a:t>
            </a:r>
            <a:r>
              <a:rPr lang="ar-IQ" sz="3200" dirty="0"/>
              <a:t> في فرنسا التي اكتشفت عام 1902، فضلا عن كهوف أخرى في افريقيا </a:t>
            </a:r>
            <a:r>
              <a:rPr lang="ar-IQ" sz="3200" dirty="0" err="1"/>
              <a:t>واوربا</a:t>
            </a:r>
            <a:r>
              <a:rPr lang="ar-IQ" sz="3200" dirty="0"/>
              <a:t>.</a:t>
            </a:r>
          </a:p>
        </p:txBody>
      </p:sp>
    </p:spTree>
    <p:extLst>
      <p:ext uri="{BB962C8B-B14F-4D97-AF65-F5344CB8AC3E}">
        <p14:creationId xmlns:p14="http://schemas.microsoft.com/office/powerpoint/2010/main" val="2337877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944034" y="865189"/>
            <a:ext cx="8596668" cy="5065711"/>
          </a:xfrm>
        </p:spPr>
        <p:txBody>
          <a:bodyPr>
            <a:noAutofit/>
          </a:bodyPr>
          <a:lstStyle/>
          <a:p>
            <a:pPr marL="0" indent="0" algn="just">
              <a:buNone/>
            </a:pPr>
            <a:r>
              <a:rPr lang="ar-IQ" sz="2400" dirty="0"/>
              <a:t>    يتألف الخط من مجموعة نقاط متلاصقة، فالنقطة هي بداية الخط ويتكون الخط من النقطة، أي انه اذ تحركت النقطة في أي اتجاه فانه ينشأ عنها الخط، وللخط طول وليس له عرض ولا عمق ويستخدم للفصل بين مناطق الظل والنور، </a:t>
            </a:r>
            <a:r>
              <a:rPr lang="ar-IQ" sz="2400" b="1" dirty="0"/>
              <a:t>ومن مميزات الخطوط بكل أنواعها، انها تعبر عن موضوعات مختلفة ولها القدرة للتعبير عن العمق في اللوحة، وكما تشكل فواصل في العمل الفني بين الاشكال المختلفة وتحديدها وتحقيق الاتزان.</a:t>
            </a:r>
            <a:endParaRPr lang="en-US" sz="2400" dirty="0"/>
          </a:p>
          <a:p>
            <a:pPr marL="0" indent="0" algn="just">
              <a:buNone/>
            </a:pPr>
            <a:r>
              <a:rPr lang="ar-IQ" sz="2400" b="1" dirty="0"/>
              <a:t>     وللخطوط وظيفة أخرى حيث تكون دليل توجه الانتباه الى مركز العمل الفني، فالخطوط هي التي تقود العين بالانتقال حول التكوين، وتكون مسؤولة عن نقل المعلومات من خلال طابع الخطوط واتجاهها.</a:t>
            </a:r>
            <a:endParaRPr lang="ar-IQ" sz="2400" dirty="0"/>
          </a:p>
        </p:txBody>
      </p:sp>
    </p:spTree>
    <p:extLst>
      <p:ext uri="{BB962C8B-B14F-4D97-AF65-F5344CB8AC3E}">
        <p14:creationId xmlns:p14="http://schemas.microsoft.com/office/powerpoint/2010/main" val="1660417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67834" y="636589"/>
            <a:ext cx="8596668" cy="5764211"/>
          </a:xfrm>
        </p:spPr>
        <p:txBody>
          <a:bodyPr>
            <a:normAutofit/>
          </a:bodyPr>
          <a:lstStyle/>
          <a:p>
            <a:pPr marL="0" indent="0" algn="just">
              <a:buNone/>
            </a:pPr>
            <a:r>
              <a:rPr lang="ar-IQ" sz="2400" dirty="0"/>
              <a:t>     تعد الخطوط من العناصر الأساسية التي تدخل في بناء الاعمال الفنية، فالخط هو أساس كل الاعمال الفنية وهو الذي يبرز التكوين الفني للموضوعات، ويحدد اشكال تلك الموضوعات الى جانب تحديد كل جزيئات العمل الفني من مساحة ولون وكتلة. ولا تقتصر الخطوط بالفنون التشكيلية ذات البعدين (الرسم) وانما ينطبق ايضاً على الفنون الأخرى التي تتميز بأبعادها الثلاثة، فالتمثال او المبنى يتكون من مسطحات او كتل محددة بخطوط فاصلة بين اجزائها.</a:t>
            </a:r>
            <a:endParaRPr lang="en-US" sz="2400" dirty="0"/>
          </a:p>
          <a:p>
            <a:pPr algn="just"/>
            <a:r>
              <a:rPr lang="ar-IQ" sz="2400" dirty="0"/>
              <a:t>    </a:t>
            </a:r>
            <a:r>
              <a:rPr lang="ar-IQ" sz="2400" b="1" dirty="0"/>
              <a:t>والخط في العمل الفني لا يقتصر على ما هو مرئي، بل ان العين اثناء متابعتها العناصر المرسومة تنشئ خطوط اتصال تربط بينها، وهذه الخطوط الوهمية الناشئة عن حركة العين، ربما تكون اشد تأثيرا من الخطوط المرئية.</a:t>
            </a:r>
            <a:endParaRPr lang="en-US" sz="2400" dirty="0"/>
          </a:p>
          <a:p>
            <a:pPr algn="just"/>
            <a:r>
              <a:rPr lang="ar-IQ" sz="2400" dirty="0"/>
              <a:t>   تكوَن الخطوط الهيكل البنائي الرئيس للصورة او قد تكون خطوطاً ثانوية وظيفتها تقوية الصلة بين الخطوط البنائية الرئيسية. </a:t>
            </a:r>
          </a:p>
        </p:txBody>
      </p:sp>
    </p:spTree>
    <p:extLst>
      <p:ext uri="{BB962C8B-B14F-4D97-AF65-F5344CB8AC3E}">
        <p14:creationId xmlns:p14="http://schemas.microsoft.com/office/powerpoint/2010/main" val="651620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61104" y="1476612"/>
            <a:ext cx="5107027" cy="3294856"/>
          </a:xfrm>
        </p:spPr>
      </p:pic>
      <p:pic>
        <p:nvPicPr>
          <p:cNvPr id="5" name="عنصر نائب للمحتوى 4"/>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847237" y="1476612"/>
            <a:ext cx="4612799" cy="3294856"/>
          </a:xfrm>
        </p:spPr>
      </p:pic>
    </p:spTree>
    <p:extLst>
      <p:ext uri="{BB962C8B-B14F-4D97-AF65-F5344CB8AC3E}">
        <p14:creationId xmlns:p14="http://schemas.microsoft.com/office/powerpoint/2010/main" val="2342560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عنصر نائب للمحتوى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25800" y="1373187"/>
            <a:ext cx="4267199" cy="4267199"/>
          </a:xfrm>
        </p:spPr>
      </p:pic>
    </p:spTree>
    <p:extLst>
      <p:ext uri="{BB962C8B-B14F-4D97-AF65-F5344CB8AC3E}">
        <p14:creationId xmlns:p14="http://schemas.microsoft.com/office/powerpoint/2010/main" val="2163286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17034" y="750889"/>
            <a:ext cx="8596668" cy="4938711"/>
          </a:xfrm>
        </p:spPr>
        <p:txBody>
          <a:bodyPr>
            <a:normAutofit/>
          </a:bodyPr>
          <a:lstStyle/>
          <a:p>
            <a:pPr lvl="0"/>
            <a:r>
              <a:rPr lang="ar-IQ" sz="2800" dirty="0"/>
              <a:t>الوسيلة المستخدمة فرشاة ، قلم .. الخ</a:t>
            </a:r>
            <a:endParaRPr lang="en-US" sz="2800" dirty="0"/>
          </a:p>
          <a:p>
            <a:pPr lvl="0"/>
            <a:r>
              <a:rPr lang="ar-IQ" sz="2800" dirty="0"/>
              <a:t>طبيعة السطح المراد رسم عليه الخط: سطح خشن، ناعم، ومادته: ورق، كارتون، خشب، زجاج.. الخ.</a:t>
            </a:r>
            <a:endParaRPr lang="en-US" sz="2800" dirty="0"/>
          </a:p>
          <a:p>
            <a:pPr lvl="0"/>
            <a:r>
              <a:rPr lang="ar-IQ" sz="2800" dirty="0"/>
              <a:t>لون الخط</a:t>
            </a:r>
            <a:endParaRPr lang="en-US" sz="2800" dirty="0"/>
          </a:p>
          <a:p>
            <a:pPr lvl="0"/>
            <a:r>
              <a:rPr lang="ar-IQ" sz="2800" dirty="0"/>
              <a:t>نوعية الخط من ناحية استقامته، انكساره، تعرجه، دورانه.</a:t>
            </a:r>
            <a:endParaRPr lang="en-US" sz="2800" dirty="0"/>
          </a:p>
          <a:p>
            <a:pPr lvl="0"/>
            <a:r>
              <a:rPr lang="ar-IQ" sz="2800" dirty="0"/>
              <a:t>سمك الخط وقيمته الضوئية كأن يكون فاتحاً ام غامقاً او متدرجاً من خلال سطحه. </a:t>
            </a:r>
            <a:endParaRPr lang="en-US" sz="2800" dirty="0"/>
          </a:p>
          <a:p>
            <a:endParaRPr lang="ar-IQ" sz="2800" dirty="0"/>
          </a:p>
        </p:txBody>
      </p:sp>
    </p:spTree>
    <p:extLst>
      <p:ext uri="{BB962C8B-B14F-4D97-AF65-F5344CB8AC3E}">
        <p14:creationId xmlns:p14="http://schemas.microsoft.com/office/powerpoint/2010/main" val="2669712487"/>
      </p:ext>
    </p:extLst>
  </p:cSld>
  <p:clrMapOvr>
    <a:masterClrMapping/>
  </p:clrMapOvr>
</p:sld>
</file>

<file path=ppt/theme/theme1.xml><?xml version="1.0" encoding="utf-8"?>
<a:theme xmlns:a="http://schemas.openxmlformats.org/drawingml/2006/main" name="واجهة">
  <a:themeElements>
    <a:clrScheme name="واجهة">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واجهة">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واجهة">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224</TotalTime>
  <Words>1271</Words>
  <Application>Microsoft Office PowerPoint</Application>
  <PresentationFormat>Widescreen</PresentationFormat>
  <Paragraphs>54</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Trebuchet MS</vt:lpstr>
      <vt:lpstr>Wingdings 3</vt:lpstr>
      <vt:lpstr>واجهة</vt:lpstr>
      <vt:lpstr>عناصر الفن التشكيلي  الفئة المستهدفة: الصف الأول الصباحي والمسائي</vt:lpstr>
      <vt:lpstr>ثانياً: الخط line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طبيعة تكوين الخط في العمل الفني يتمثل بالاتي:  </vt:lpstr>
      <vt:lpstr>ان الخطوط سواء كانت في الاعمال الفنية او الطبيعة والاشكال الهندسية تتحدد بنوعين أساسيين هما: </vt:lpstr>
      <vt:lpstr>وظائف الخطوط : للخطوط وظائف شكلية متعددة في التصميم ويمكن حصرها بنقاط وعلى النحو الاتي: </vt:lpstr>
      <vt:lpstr> أنواع الخطوط ودلالاتها التعبيرية: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ثانياً: الخط line</dc:title>
  <dc:creator>hu</dc:creator>
  <cp:lastModifiedBy>mo al</cp:lastModifiedBy>
  <cp:revision>15</cp:revision>
  <dcterms:created xsi:type="dcterms:W3CDTF">2023-01-14T20:11:34Z</dcterms:created>
  <dcterms:modified xsi:type="dcterms:W3CDTF">2026-05-16T22:23:36Z</dcterms:modified>
</cp:coreProperties>
</file>