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65" autoAdjust="0"/>
    <p:restoredTop sz="94660"/>
  </p:normalViewPr>
  <p:slideViewPr>
    <p:cSldViewPr snapToGrid="0">
      <p:cViewPr varScale="1">
        <p:scale>
          <a:sx n="74" d="100"/>
          <a:sy n="74" d="100"/>
        </p:scale>
        <p:origin x="33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 al" userId="c590a59ec1abfe90" providerId="LiveId" clId="{5CCBC2A0-1A42-49E8-94D6-F37695CC508F}"/>
    <pc:docChg chg="custSel modSld">
      <pc:chgData name="mo al" userId="c590a59ec1abfe90" providerId="LiveId" clId="{5CCBC2A0-1A42-49E8-94D6-F37695CC508F}" dt="2026-05-16T22:20:27.191" v="115" actId="14100"/>
      <pc:docMkLst>
        <pc:docMk/>
      </pc:docMkLst>
      <pc:sldChg chg="modSp mod">
        <pc:chgData name="mo al" userId="c590a59ec1abfe90" providerId="LiveId" clId="{5CCBC2A0-1A42-49E8-94D6-F37695CC508F}" dt="2026-05-16T22:20:27.191" v="115" actId="14100"/>
        <pc:sldMkLst>
          <pc:docMk/>
          <pc:sldMk cId="4157893787" sldId="256"/>
        </pc:sldMkLst>
        <pc:spChg chg="mod">
          <ac:chgData name="mo al" userId="c590a59ec1abfe90" providerId="LiveId" clId="{5CCBC2A0-1A42-49E8-94D6-F37695CC508F}" dt="2026-05-16T22:20:27.191" v="115" actId="14100"/>
          <ac:spMkLst>
            <pc:docMk/>
            <pc:sldMk cId="4157893787"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a:xfrm>
            <a:off x="5332412" y="5883275"/>
            <a:ext cx="4324044" cy="365125"/>
          </a:xfrm>
        </p:spPr>
        <p:txBody>
          <a:bodyPr/>
          <a:lstStyle/>
          <a:p>
            <a:endParaRPr lang="ar-IQ"/>
          </a:p>
        </p:txBody>
      </p:sp>
      <p:sp>
        <p:nvSpPr>
          <p:cNvPr id="6" name="Slide Number Placeholder 5"/>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261824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6237674-6291-4939-A23F-178CEC81BB9F}" type="datetimeFigureOut">
              <a:rPr lang="ar-IQ" smtClean="0"/>
              <a:t>01/12/1447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205349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221963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328578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169654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2245531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ar-SA"/>
              <a:t>انقر لتحرير نمط العنوان الرئيسي</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254630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2708235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113397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10951856" y="5867131"/>
            <a:ext cx="551167" cy="365125"/>
          </a:xfrm>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21364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36237674-6291-4939-A23F-178CEC81BB9F}" type="datetimeFigureOut">
              <a:rPr lang="ar-IQ" smtClean="0"/>
              <a:t>01/12/1447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225977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6237674-6291-4939-A23F-178CEC81BB9F}" type="datetimeFigureOut">
              <a:rPr lang="ar-IQ" smtClean="0"/>
              <a:t>01/12/1447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94779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6237674-6291-4939-A23F-178CEC81BB9F}" type="datetimeFigureOut">
              <a:rPr lang="ar-IQ" smtClean="0"/>
              <a:t>01/12/1447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328635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36237674-6291-4939-A23F-178CEC81BB9F}" type="datetimeFigureOut">
              <a:rPr lang="ar-IQ" smtClean="0"/>
              <a:t>01/12/1447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342823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37674-6291-4939-A23F-178CEC81BB9F}" type="datetimeFigureOut">
              <a:rPr lang="ar-IQ" smtClean="0"/>
              <a:t>01/12/1447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362458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6237674-6291-4939-A23F-178CEC81BB9F}" type="datetimeFigureOut">
              <a:rPr lang="ar-IQ" smtClean="0"/>
              <a:t>01/12/1447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415170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ar-SA"/>
              <a:t>انقر لتحرير نمط العنوان الرئيسي</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6237674-6291-4939-A23F-178CEC81BB9F}" type="datetimeFigureOut">
              <a:rPr lang="ar-IQ" smtClean="0"/>
              <a:t>01/12/1447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E64E36-3104-4DC7-A32C-5977C5AA55AE}" type="slidenum">
              <a:rPr lang="ar-IQ" smtClean="0"/>
              <a:t>‹#›</a:t>
            </a:fld>
            <a:endParaRPr lang="ar-IQ"/>
          </a:p>
        </p:txBody>
      </p:sp>
    </p:spTree>
    <p:extLst>
      <p:ext uri="{BB962C8B-B14F-4D97-AF65-F5344CB8AC3E}">
        <p14:creationId xmlns:p14="http://schemas.microsoft.com/office/powerpoint/2010/main" val="81377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237674-6291-4939-A23F-178CEC81BB9F}" type="datetimeFigureOut">
              <a:rPr lang="ar-IQ" smtClean="0"/>
              <a:t>01/12/1447</a:t>
            </a:fld>
            <a:endParaRPr lang="ar-IQ"/>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E64E36-3104-4DC7-A32C-5977C5AA55AE}" type="slidenum">
              <a:rPr lang="ar-IQ" smtClean="0"/>
              <a:t>‹#›</a:t>
            </a:fld>
            <a:endParaRPr lang="ar-IQ"/>
          </a:p>
        </p:txBody>
      </p:sp>
    </p:spTree>
    <p:extLst>
      <p:ext uri="{BB962C8B-B14F-4D97-AF65-F5344CB8AC3E}">
        <p14:creationId xmlns:p14="http://schemas.microsoft.com/office/powerpoint/2010/main" val="1965833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9400" y="2467155"/>
            <a:ext cx="9144000" cy="1868307"/>
          </a:xfrm>
        </p:spPr>
        <p:txBody>
          <a:bodyPr>
            <a:normAutofit fontScale="90000"/>
          </a:bodyPr>
          <a:lstStyle/>
          <a:p>
            <a:pPr algn="ctr"/>
            <a:r>
              <a:rPr lang="ar-IQ" sz="7300" dirty="0">
                <a:solidFill>
                  <a:srgbClr val="FF0000"/>
                </a:solidFill>
              </a:rPr>
              <a:t>عناصر الفن التشكيلي</a:t>
            </a:r>
            <a:br>
              <a:rPr lang="ar-IQ" dirty="0"/>
            </a:br>
            <a:r>
              <a:rPr lang="ar-IQ" sz="3100" dirty="0"/>
              <a:t>الفئة المستهدفة: طلبة الصف الأول الصباحي والمسائي</a:t>
            </a:r>
            <a:br>
              <a:rPr lang="ar-IQ" dirty="0"/>
            </a:br>
            <a:br>
              <a:rPr lang="en-US" dirty="0"/>
            </a:br>
            <a:r>
              <a:rPr lang="ar-IQ" dirty="0"/>
              <a:t>اعداد</a:t>
            </a:r>
            <a:br>
              <a:rPr lang="ar-IQ" dirty="0"/>
            </a:br>
            <a:r>
              <a:rPr lang="ar-IQ" dirty="0" err="1"/>
              <a:t>أ.م.د</a:t>
            </a:r>
            <a:r>
              <a:rPr lang="ar-IQ" dirty="0"/>
              <a:t>. نجلاء خضير حسان</a:t>
            </a:r>
          </a:p>
        </p:txBody>
      </p:sp>
    </p:spTree>
    <p:extLst>
      <p:ext uri="{BB962C8B-B14F-4D97-AF65-F5344CB8AC3E}">
        <p14:creationId xmlns:p14="http://schemas.microsoft.com/office/powerpoint/2010/main" val="415789378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566" y="0"/>
            <a:ext cx="6848868" cy="6858000"/>
          </a:xfrm>
          <a:prstGeom prst="rect">
            <a:avLst/>
          </a:prstGeom>
        </p:spPr>
      </p:pic>
    </p:spTree>
    <p:extLst>
      <p:ext uri="{BB962C8B-B14F-4D97-AF65-F5344CB8AC3E}">
        <p14:creationId xmlns:p14="http://schemas.microsoft.com/office/powerpoint/2010/main" val="13828483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578" y="0"/>
            <a:ext cx="10058400" cy="6812994"/>
          </a:xfrm>
          <a:prstGeom prst="rect">
            <a:avLst/>
          </a:prstGeom>
        </p:spPr>
      </p:pic>
    </p:spTree>
    <p:extLst>
      <p:ext uri="{BB962C8B-B14F-4D97-AF65-F5344CB8AC3E}">
        <p14:creationId xmlns:p14="http://schemas.microsoft.com/office/powerpoint/2010/main" val="402535346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220" y="0"/>
            <a:ext cx="5623560" cy="6858000"/>
          </a:xfrm>
          <a:prstGeom prst="rect">
            <a:avLst/>
          </a:prstGeom>
        </p:spPr>
      </p:pic>
    </p:spTree>
    <p:extLst>
      <p:ext uri="{BB962C8B-B14F-4D97-AF65-F5344CB8AC3E}">
        <p14:creationId xmlns:p14="http://schemas.microsoft.com/office/powerpoint/2010/main" val="309084848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9500" y="50800"/>
            <a:ext cx="10515600" cy="1019175"/>
          </a:xfrm>
        </p:spPr>
        <p:txBody>
          <a:bodyPr/>
          <a:lstStyle/>
          <a:p>
            <a:r>
              <a:rPr lang="ar-IQ" b="1" dirty="0"/>
              <a:t>النقطة </a:t>
            </a:r>
            <a:r>
              <a:rPr lang="en-US" b="1" dirty="0"/>
              <a:t>point</a:t>
            </a:r>
            <a:endParaRPr lang="ar-IQ" dirty="0"/>
          </a:p>
        </p:txBody>
      </p:sp>
      <p:sp>
        <p:nvSpPr>
          <p:cNvPr id="3" name="عنصر نائب للمحتوى 2"/>
          <p:cNvSpPr>
            <a:spLocks noGrp="1"/>
          </p:cNvSpPr>
          <p:nvPr>
            <p:ph idx="1"/>
          </p:nvPr>
        </p:nvSpPr>
        <p:spPr>
          <a:xfrm>
            <a:off x="838200" y="1384300"/>
            <a:ext cx="10515600" cy="5041900"/>
          </a:xfrm>
        </p:spPr>
        <p:txBody>
          <a:bodyPr>
            <a:noAutofit/>
          </a:bodyPr>
          <a:lstStyle/>
          <a:p>
            <a:pPr lvl="0" algn="just"/>
            <a:r>
              <a:rPr lang="ar-IQ" b="1" dirty="0"/>
              <a:t>هي اول العناصر التي يتكون منها العمل الفني وأصغرها، اذ تعد ابسط العناصر واهمها من الناحية البنائية والتعبيرية، وهي كمفردة أساسية يتكون منها الكثير من العناصر الأخرى.</a:t>
            </a:r>
          </a:p>
          <a:p>
            <a:pPr lvl="0" algn="just"/>
            <a:r>
              <a:rPr lang="ar-IQ" dirty="0"/>
              <a:t>فهي موضع في الفراغ وليس لها عرض او طول او عمق، وهي من ابسط العناصر التصميمية فقد تدل على المكان وحده، ولا ابعاد لها من الناحية الهندسية كما انه تحدد نهايات كل خط او مكان تتقابل عنده خطوط في ركن المسطح او زاوية شكل، واذا اصطفت النقط بجوار بعضها </a:t>
            </a:r>
            <a:r>
              <a:rPr lang="ar-IQ" dirty="0" err="1"/>
              <a:t>فانها</a:t>
            </a:r>
            <a:r>
              <a:rPr lang="ar-IQ" dirty="0"/>
              <a:t> تشير الى الخط البسيط الذي يحدد اتجاها معينا، واذا تقاربت وتجاورت نقطتان فان في ذلك تحديد لبعد بينهما وتحديد لاتجاه معين يتمثل بذلك الخط الوهمي الواصل بينهما، واذا تجمعت النقاط او تناثرت </a:t>
            </a:r>
            <a:r>
              <a:rPr lang="ar-IQ" dirty="0" err="1"/>
              <a:t>فانها</a:t>
            </a:r>
            <a:r>
              <a:rPr lang="ar-IQ" dirty="0"/>
              <a:t> بحكم طاقتها الكامنة باستطاعتها اثارة احاسيس حركية، لا تشتمل على المكان الذي تمثله فقط بل تتعداه الى ما يجاورها.  </a:t>
            </a:r>
            <a:endParaRPr lang="en-US" dirty="0"/>
          </a:p>
        </p:txBody>
      </p:sp>
    </p:spTree>
    <p:extLst>
      <p:ext uri="{BB962C8B-B14F-4D97-AF65-F5344CB8AC3E}">
        <p14:creationId xmlns:p14="http://schemas.microsoft.com/office/powerpoint/2010/main" val="4242192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33400"/>
            <a:ext cx="10515600" cy="5643563"/>
          </a:xfrm>
        </p:spPr>
        <p:txBody>
          <a:bodyPr>
            <a:normAutofit/>
          </a:bodyPr>
          <a:lstStyle/>
          <a:p>
            <a:pPr algn="just"/>
            <a:r>
              <a:rPr lang="ar-IQ" sz="3600" dirty="0"/>
              <a:t>تعد النقطة بالنسبة للفنان بانها من ابسط وأصغر وحدة من العناصر التي تستخدم على السطح المراد تنفيذ العمل عليه ولو كان للنقطة ابعاداً لتحولت الى شكل هندسي، وللنقطة أهمية كبيرة نستخدمها في العمل الفني وذلك من خلال التحكم بأحجامها الخاصة في أي تصميم اذ تعطي لمسة جمالية مميزة، ونستطيع ان نرى النقط في الاعمال وعلى مر التاريخ ابتداءً من العصور البدائية وحتى عصرنا الحاضر بأحجام والوان واشكال ومواقع متنوعة وعلى مختلف السطوح.</a:t>
            </a:r>
            <a:endParaRPr lang="en-US" sz="3600" dirty="0"/>
          </a:p>
        </p:txBody>
      </p:sp>
    </p:spTree>
    <p:extLst>
      <p:ext uri="{BB962C8B-B14F-4D97-AF65-F5344CB8AC3E}">
        <p14:creationId xmlns:p14="http://schemas.microsoft.com/office/powerpoint/2010/main" val="144094683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239" y="914401"/>
            <a:ext cx="7953161" cy="5315362"/>
          </a:xfrm>
        </p:spPr>
      </p:pic>
    </p:spTree>
    <p:extLst>
      <p:ext uri="{BB962C8B-B14F-4D97-AF65-F5344CB8AC3E}">
        <p14:creationId xmlns:p14="http://schemas.microsoft.com/office/powerpoint/2010/main" val="60323515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9994" y="1206500"/>
            <a:ext cx="6999005" cy="4880040"/>
          </a:xfrm>
        </p:spPr>
      </p:pic>
    </p:spTree>
    <p:extLst>
      <p:ext uri="{BB962C8B-B14F-4D97-AF65-F5344CB8AC3E}">
        <p14:creationId xmlns:p14="http://schemas.microsoft.com/office/powerpoint/2010/main" val="12147919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863600"/>
            <a:ext cx="10515600" cy="5313363"/>
          </a:xfrm>
        </p:spPr>
        <p:txBody>
          <a:bodyPr/>
          <a:lstStyle/>
          <a:p>
            <a:r>
              <a:rPr lang="ar-IQ" dirty="0"/>
              <a:t>ان النقطة هي المولد الابتدائي للشكل وتشير الى موقع في الفضاء، </a:t>
            </a:r>
            <a:r>
              <a:rPr lang="ar-IQ" b="1" dirty="0"/>
              <a:t>وتمتلك</a:t>
            </a:r>
            <a:r>
              <a:rPr lang="ar-IQ" dirty="0"/>
              <a:t> </a:t>
            </a:r>
            <a:r>
              <a:rPr lang="ar-IQ" b="1" dirty="0"/>
              <a:t>النقطة قدرتين احدهما وظيفية والأخرى جمالية</a:t>
            </a:r>
            <a:r>
              <a:rPr lang="ar-IQ" dirty="0"/>
              <a:t>، لذلك فان هذا العنصر البسيط يعطي إحساسا وتعبيراً عند تشكيله ضمن العمل الفني واضفاء الحيوية على سطح اللوحة، واذا حللنا اللوحة فان النقطة عنصر داخل الف</a:t>
            </a:r>
            <a:r>
              <a:rPr lang="ar-SA" dirty="0"/>
              <a:t>ض</a:t>
            </a:r>
            <a:r>
              <a:rPr lang="ar-IQ" dirty="0" err="1"/>
              <a:t>اء</a:t>
            </a:r>
            <a:r>
              <a:rPr lang="ar-IQ" dirty="0"/>
              <a:t> وهنا تتكون اللوحة من عنصرين:</a:t>
            </a:r>
            <a:endParaRPr lang="en-US" dirty="0"/>
          </a:p>
          <a:p>
            <a:pPr lvl="0"/>
            <a:r>
              <a:rPr lang="ar-IQ" dirty="0"/>
              <a:t>فضاء سطح اللوحة (العنصر السالب)</a:t>
            </a:r>
            <a:endParaRPr lang="en-US" dirty="0"/>
          </a:p>
          <a:p>
            <a:pPr lvl="0"/>
            <a:r>
              <a:rPr lang="ar-IQ" dirty="0"/>
              <a:t>النقطة (العنصر الموجب)</a:t>
            </a:r>
            <a:endParaRPr lang="en-US" dirty="0"/>
          </a:p>
          <a:p>
            <a:r>
              <a:rPr lang="ar-IQ" dirty="0"/>
              <a:t>ووجود احدهما من دون الاخر فانه لا يشير أي إحساس بالجمال لدى المتلقي. </a:t>
            </a:r>
          </a:p>
        </p:txBody>
      </p:sp>
    </p:spTree>
    <p:extLst>
      <p:ext uri="{BB962C8B-B14F-4D97-AF65-F5344CB8AC3E}">
        <p14:creationId xmlns:p14="http://schemas.microsoft.com/office/powerpoint/2010/main" val="280748690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النقطة في الفن التشكيلي </a:t>
            </a:r>
            <a:endParaRPr lang="ar-IQ" dirty="0"/>
          </a:p>
        </p:txBody>
      </p:sp>
      <p:sp>
        <p:nvSpPr>
          <p:cNvPr id="3" name="عنصر نائب للمحتوى 2"/>
          <p:cNvSpPr>
            <a:spLocks noGrp="1"/>
          </p:cNvSpPr>
          <p:nvPr>
            <p:ph idx="1"/>
          </p:nvPr>
        </p:nvSpPr>
        <p:spPr/>
        <p:txBody>
          <a:bodyPr>
            <a:normAutofit lnSpcReduction="10000"/>
          </a:bodyPr>
          <a:lstStyle/>
          <a:p>
            <a:pPr algn="just"/>
            <a:r>
              <a:rPr lang="ar-IQ" dirty="0"/>
              <a:t>النقطة لها دور مميز وكبير في الفن التشكيلي ولا سيما المدرسة التنقيطية، وهو أسلوب فني ابتكره (بول </a:t>
            </a:r>
            <a:r>
              <a:rPr lang="ar-IQ" dirty="0" err="1"/>
              <a:t>سيناك</a:t>
            </a:r>
            <a:r>
              <a:rPr lang="ar-IQ" dirty="0"/>
              <a:t>) و (جورج سورا) الذين استعملوا نقاط لونية صافية ونقية بجوار بعضها البعض لتشكل نسيج اللوحة بإيقاع جذاب يعتمد على نظريات الألوان العلمية المختلفة وعلاقتها بدور وعمل النقطة، ويعد (سورا) رائد بهذا الأسلوب التقني الجمالي، اذ استعاض الانطباعيون الجدد من مزج الألوان بالمزج البصري، ووضعوا الوانهم جنبا الى جنب من اجل ان تبقى على قماش اللوحة، ولتتجمع بعين المشاهد محافظة على بريقها واشراقها، كما ركزوا على النقطة ومن هنا سنت كلمة (التنقيطية)، كما ان مزج الألوان يحصل بصرياً في عين المشاهد بفضل تجاور النقاط اللونية على اللوحة.</a:t>
            </a:r>
          </a:p>
        </p:txBody>
      </p:sp>
    </p:spTree>
    <p:extLst>
      <p:ext uri="{BB962C8B-B14F-4D97-AF65-F5344CB8AC3E}">
        <p14:creationId xmlns:p14="http://schemas.microsoft.com/office/powerpoint/2010/main" val="36635621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5" y="576262"/>
            <a:ext cx="7143750" cy="5705475"/>
          </a:xfrm>
          <a:prstGeom prst="rect">
            <a:avLst/>
          </a:prstGeom>
        </p:spPr>
      </p:pic>
    </p:spTree>
    <p:extLst>
      <p:ext uri="{BB962C8B-B14F-4D97-AF65-F5344CB8AC3E}">
        <p14:creationId xmlns:p14="http://schemas.microsoft.com/office/powerpoint/2010/main" val="332353618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محتوى 10"/>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61126" b="53217"/>
          <a:stretch/>
        </p:blipFill>
        <p:spPr>
          <a:xfrm>
            <a:off x="936355" y="1879600"/>
            <a:ext cx="5066727" cy="2959099"/>
          </a:xfrm>
        </p:spPr>
      </p:pic>
      <p:sp>
        <p:nvSpPr>
          <p:cNvPr id="8" name="عنصر نائب للمحتوى 7"/>
          <p:cNvSpPr>
            <a:spLocks noGrp="1"/>
          </p:cNvSpPr>
          <p:nvPr>
            <p:ph sz="quarter" idx="4"/>
          </p:nvPr>
        </p:nvSpPr>
        <p:spPr>
          <a:xfrm>
            <a:off x="6172200" y="774700"/>
            <a:ext cx="5183188" cy="5414963"/>
          </a:xfrm>
        </p:spPr>
        <p:txBody>
          <a:bodyPr>
            <a:normAutofit/>
          </a:bodyPr>
          <a:lstStyle/>
          <a:p>
            <a:pPr algn="justLow"/>
            <a:r>
              <a:rPr lang="ar-IQ" sz="2400" dirty="0"/>
              <a:t>وكما اثرت التنقيطية بفعلها التقني والفني والجمالي وبالذات في تعاملها مع النقطة كوحدة أساسية لبناء العمل الفني، والتي تختلف </a:t>
            </a:r>
            <a:r>
              <a:rPr lang="ar-IQ" sz="2400" dirty="0" err="1"/>
              <a:t>بالوانها</a:t>
            </a:r>
            <a:r>
              <a:rPr lang="ar-IQ" sz="2400" dirty="0"/>
              <a:t> فضلا عن </a:t>
            </a:r>
            <a:r>
              <a:rPr lang="ar-IQ" sz="2400" dirty="0" err="1"/>
              <a:t>تاثيرها</a:t>
            </a:r>
            <a:r>
              <a:rPr lang="ar-IQ" sz="2400" dirty="0"/>
              <a:t> البصري الناجم من تباعدها او تقاربها مع بعضها، اذ جسد الفنانون التشكيليون ولا سيما المعاصرون منهم النقطة بعدة تشكيلات منفردة، ولتشكيلات النقطة في العمل الفني ثلاث حالات تبعاً للموضع وعلى النحو الاتي:  الموضع المركزي، الموضع اللامركزي، تعدد النقاط. </a:t>
            </a:r>
          </a:p>
        </p:txBody>
      </p:sp>
    </p:spTree>
    <p:extLst>
      <p:ext uri="{BB962C8B-B14F-4D97-AF65-F5344CB8AC3E}">
        <p14:creationId xmlns:p14="http://schemas.microsoft.com/office/powerpoint/2010/main" val="2996415085"/>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خداعي">
  <a:themeElements>
    <a:clrScheme name="خداعي">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خداعي">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خداعي">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خداعي</Template>
  <TotalTime>455</TotalTime>
  <Words>513</Words>
  <Application>Microsoft Office PowerPoint</Application>
  <PresentationFormat>Widescreen</PresentationFormat>
  <Paragraphs>12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Corbel</vt:lpstr>
      <vt:lpstr>خداعي</vt:lpstr>
      <vt:lpstr>عناصر الفن التشكيلي الفئة المستهدفة: طلبة الصف الأول الصباحي والمسائي  اعداد أ.م.د. نجلاء خضير حسان</vt:lpstr>
      <vt:lpstr>النقطة point</vt:lpstr>
      <vt:lpstr>PowerPoint Presentation</vt:lpstr>
      <vt:lpstr>PowerPoint Presentation</vt:lpstr>
      <vt:lpstr>PowerPoint Presentation</vt:lpstr>
      <vt:lpstr>PowerPoint Presentation</vt:lpstr>
      <vt:lpstr>النقطة في الفن التشكيلي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عناصر العمل الفني</dc:title>
  <dc:creator>hu</dc:creator>
  <cp:lastModifiedBy>mo al</cp:lastModifiedBy>
  <cp:revision>11</cp:revision>
  <dcterms:created xsi:type="dcterms:W3CDTF">2022-12-17T08:38:32Z</dcterms:created>
  <dcterms:modified xsi:type="dcterms:W3CDTF">2026-05-16T22:20:28Z</dcterms:modified>
</cp:coreProperties>
</file>