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654" autoAdjust="0"/>
    <p:restoredTop sz="94660"/>
  </p:normalViewPr>
  <p:slideViewPr>
    <p:cSldViewPr>
      <p:cViewPr varScale="1">
        <p:scale>
          <a:sx n="85" d="100"/>
          <a:sy n="85" d="100"/>
        </p:scale>
        <p:origin x="-1224"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919126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038158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39757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90516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43713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28972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B7CAF4F6-A6D4-4D7F-9D54-384A007B46E1}" type="datetimeFigureOut">
              <a:rPr lang="ar-IQ" smtClean="0"/>
              <a:t>02/12/1447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40879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B7CAF4F6-A6D4-4D7F-9D54-384A007B46E1}" type="datetimeFigureOut">
              <a:rPr lang="ar-IQ" smtClean="0"/>
              <a:t>02/12/1447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451775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7CAF4F6-A6D4-4D7F-9D54-384A007B46E1}" type="datetimeFigureOut">
              <a:rPr lang="ar-IQ" smtClean="0"/>
              <a:t>02/12/1447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2073059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3515718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7CAF4F6-A6D4-4D7F-9D54-384A007B46E1}" type="datetimeFigureOut">
              <a:rPr lang="ar-IQ" smtClean="0"/>
              <a:t>02/12/1447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F2C1B43-0DCA-48C2-B745-9107F9A0C761}" type="slidenum">
              <a:rPr lang="ar-IQ" smtClean="0"/>
              <a:t>‹#›</a:t>
            </a:fld>
            <a:endParaRPr lang="ar-IQ"/>
          </a:p>
        </p:txBody>
      </p:sp>
    </p:spTree>
    <p:extLst>
      <p:ext uri="{BB962C8B-B14F-4D97-AF65-F5344CB8AC3E}">
        <p14:creationId xmlns:p14="http://schemas.microsoft.com/office/powerpoint/2010/main" val="4033099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7CAF4F6-A6D4-4D7F-9D54-384A007B46E1}" type="datetimeFigureOut">
              <a:rPr lang="ar-IQ" smtClean="0"/>
              <a:t>02/12/1447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F2C1B43-0DCA-48C2-B745-9107F9A0C761}" type="slidenum">
              <a:rPr lang="ar-IQ" smtClean="0"/>
              <a:t>‹#›</a:t>
            </a:fld>
            <a:endParaRPr lang="ar-IQ"/>
          </a:p>
        </p:txBody>
      </p:sp>
    </p:spTree>
    <p:extLst>
      <p:ext uri="{BB962C8B-B14F-4D97-AF65-F5344CB8AC3E}">
        <p14:creationId xmlns:p14="http://schemas.microsoft.com/office/powerpoint/2010/main" val="2157288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2327582" y="457200"/>
            <a:ext cx="4502764" cy="1219199"/>
          </a:xfrm>
        </p:spPr>
        <p:txBody>
          <a:bodyPr>
            <a:noAutofit/>
          </a:bodyPr>
          <a:lstStyle/>
          <a:p>
            <a:r>
              <a:rPr lang="ar-IQ" sz="2800" dirty="0" smtClean="0"/>
              <a:t/>
            </a:r>
            <a:br>
              <a:rPr lang="ar-IQ" sz="2800" dirty="0" smtClean="0"/>
            </a:br>
            <a:r>
              <a:rPr lang="ar-IQ" sz="2000" dirty="0" smtClean="0">
                <a:latin typeface="Tahoma" pitchFamily="34" charset="0"/>
                <a:cs typeface="Tahoma" pitchFamily="34" charset="0"/>
              </a:rPr>
              <a:t>جامعة بغداد / كلية الفنون الجميلة </a:t>
            </a:r>
            <a:br>
              <a:rPr lang="ar-IQ" sz="2000" dirty="0" smtClean="0">
                <a:latin typeface="Tahoma" pitchFamily="34" charset="0"/>
                <a:cs typeface="Tahoma" pitchFamily="34" charset="0"/>
              </a:rPr>
            </a:br>
            <a:r>
              <a:rPr lang="ar-IQ" sz="2000" dirty="0" smtClean="0">
                <a:latin typeface="Tahoma" pitchFamily="34" charset="0"/>
                <a:cs typeface="Tahoma" pitchFamily="34" charset="0"/>
              </a:rPr>
              <a:t>قسم التربية الفنية</a:t>
            </a:r>
            <a:r>
              <a:rPr lang="ar-IQ" sz="2800" dirty="0" smtClean="0"/>
              <a:t/>
            </a:r>
            <a:br>
              <a:rPr lang="ar-IQ" sz="2800" dirty="0" smtClean="0"/>
            </a:br>
            <a:endParaRPr lang="ar-IQ" sz="2800" dirty="0"/>
          </a:p>
        </p:txBody>
      </p:sp>
      <p:sp>
        <p:nvSpPr>
          <p:cNvPr id="3" name="عنوان فرعي 2"/>
          <p:cNvSpPr>
            <a:spLocks noGrp="1"/>
          </p:cNvSpPr>
          <p:nvPr>
            <p:ph type="subTitle" idx="1"/>
          </p:nvPr>
        </p:nvSpPr>
        <p:spPr>
          <a:xfrm>
            <a:off x="838200" y="2286000"/>
            <a:ext cx="7620000" cy="1981200"/>
          </a:xfrm>
        </p:spPr>
        <p:txBody>
          <a:bodyPr>
            <a:normAutofit/>
          </a:bodyPr>
          <a:lstStyle/>
          <a:p>
            <a:r>
              <a:rPr lang="ar-IQ" sz="5400" dirty="0">
                <a:solidFill>
                  <a:prstClr val="black"/>
                </a:solidFill>
                <a:latin typeface="Tahoma" pitchFamily="34" charset="0"/>
                <a:ea typeface="+mj-ea"/>
                <a:cs typeface="Tahoma" pitchFamily="34" charset="0"/>
              </a:rPr>
              <a:t>م/ سمات و </a:t>
            </a:r>
            <a:r>
              <a:rPr lang="ar-IQ" sz="5400" dirty="0" smtClean="0">
                <a:solidFill>
                  <a:prstClr val="black"/>
                </a:solidFill>
                <a:latin typeface="Tahoma" pitchFamily="34" charset="0"/>
                <a:ea typeface="+mj-ea"/>
                <a:cs typeface="Tahoma" pitchFamily="34" charset="0"/>
              </a:rPr>
              <a:t>تحليل النظرية </a:t>
            </a:r>
          </a:p>
          <a:p>
            <a:r>
              <a:rPr lang="ar-IQ" sz="5400" dirty="0" smtClean="0">
                <a:solidFill>
                  <a:prstClr val="black"/>
                </a:solidFill>
                <a:latin typeface="Tahoma" pitchFamily="34" charset="0"/>
                <a:ea typeface="+mj-ea"/>
                <a:cs typeface="Tahoma" pitchFamily="34" charset="0"/>
              </a:rPr>
              <a:t>الوظيفية</a:t>
            </a:r>
            <a:endParaRPr lang="ar-IQ" sz="4400" dirty="0">
              <a:latin typeface="Tahoma" pitchFamily="34" charset="0"/>
              <a:cs typeface="Tahoma" pitchFamily="34" charset="0"/>
            </a:endParaRPr>
          </a:p>
        </p:txBody>
      </p:sp>
      <p:sp>
        <p:nvSpPr>
          <p:cNvPr id="5" name="عنوان 1"/>
          <p:cNvSpPr txBox="1">
            <a:spLocks/>
          </p:cNvSpPr>
          <p:nvPr/>
        </p:nvSpPr>
        <p:spPr>
          <a:xfrm>
            <a:off x="2822882" y="4724400"/>
            <a:ext cx="3512164" cy="990600"/>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r>
              <a:rPr lang="ar-IQ" sz="2800" b="1" dirty="0" smtClean="0">
                <a:latin typeface="Tahoma" pitchFamily="34" charset="0"/>
                <a:cs typeface="Tahoma" pitchFamily="34" charset="0"/>
              </a:rPr>
              <a:t>دكتورة </a:t>
            </a:r>
          </a:p>
          <a:p>
            <a:pPr rtl="0"/>
            <a:r>
              <a:rPr lang="ar-IQ" sz="2800" b="1" dirty="0" smtClean="0">
                <a:latin typeface="Tahoma" pitchFamily="34" charset="0"/>
                <a:cs typeface="Tahoma" pitchFamily="34" charset="0"/>
              </a:rPr>
              <a:t>طيف السامرائي </a:t>
            </a:r>
            <a:endParaRPr lang="ar-IQ" sz="2800" b="1" dirty="0">
              <a:latin typeface="Tahoma" pitchFamily="34" charset="0"/>
              <a:cs typeface="Tahoma" pitchFamily="34" charset="0"/>
            </a:endParaRPr>
          </a:p>
        </p:txBody>
      </p:sp>
      <p:pic>
        <p:nvPicPr>
          <p:cNvPr id="4" name="صورة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5700" y="457200"/>
            <a:ext cx="914400" cy="914400"/>
          </a:xfrm>
          <a:prstGeom prst="rect">
            <a:avLst/>
          </a:prstGeom>
        </p:spPr>
      </p:pic>
      <p:pic>
        <p:nvPicPr>
          <p:cNvPr id="6" name="صورة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4400" y="457200"/>
            <a:ext cx="990600" cy="1004193"/>
          </a:xfrm>
          <a:prstGeom prst="rect">
            <a:avLst/>
          </a:prstGeom>
        </p:spPr>
      </p:pic>
    </p:spTree>
    <p:extLst>
      <p:ext uri="{BB962C8B-B14F-4D97-AF65-F5344CB8AC3E}">
        <p14:creationId xmlns:p14="http://schemas.microsoft.com/office/powerpoint/2010/main" val="1939702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r>
              <a:rPr lang="ar-SA" sz="2800" dirty="0"/>
              <a:t>وفي حديثه عن أثر الهواء في أخلاق البشر يقول ابن خلدون "قد رأينا من خلق السودان على العموم الخفة والطيش وكثرة الطرب فنجدهم مولعين بالرقص على كل توقيع موصوفين بالحمق في كل قطر والسبب الصحيح في ذلك أنه لا تقرر في موضعه من الحكمة أن طبيعة الفرح والسرور هي انتشار الروح الحيواني وتفشيه وطبيعة الحزن بالعكس وهو انقباضه وتكاثفه، وتقرر أن الحرارة </a:t>
            </a:r>
            <a:r>
              <a:rPr lang="ar-SA" sz="2800" dirty="0" err="1"/>
              <a:t>مفشية</a:t>
            </a:r>
            <a:r>
              <a:rPr lang="ar-SA" sz="2800" dirty="0"/>
              <a:t> للهواء والبخار مخلخلة له زائدة في كميته...الخ" ولما كان </a:t>
            </a:r>
            <a:r>
              <a:rPr lang="ar-SA" sz="2800" dirty="0" err="1"/>
              <a:t>السودانببن</a:t>
            </a:r>
            <a:r>
              <a:rPr lang="ar-SA" sz="2800" dirty="0"/>
              <a:t> ساكنين في الإقليم الحار استولى الحر على أمزجتهم وفي أصل تكوينهم... </a:t>
            </a:r>
            <a:r>
              <a:rPr lang="ar-SA" sz="2800"/>
              <a:t>" .(عبد الرحمن ابن خلدون، المقدمة، ص95.)</a:t>
            </a:r>
            <a:endParaRPr lang="en-US" sz="2800"/>
          </a:p>
        </p:txBody>
      </p:sp>
    </p:spTree>
    <p:extLst>
      <p:ext uri="{BB962C8B-B14F-4D97-AF65-F5344CB8AC3E}">
        <p14:creationId xmlns:p14="http://schemas.microsoft.com/office/powerpoint/2010/main" val="2570443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pPr algn="just"/>
            <a:r>
              <a:rPr lang="ar-IQ" sz="3200" dirty="0" smtClean="0"/>
              <a:t>الحاجة الاجتماعية: و هي احد متطلبات النظام التي يبحث عن إشباعها بهدف البقاء في المجتمع بشكل فعال و المثال على ذلك أن النظام التربوي يعمل على إشباع حاجة المجتمع التعليمية و النظام الاقتصادي يشبع حاجة المجتمع الغذائية.</a:t>
            </a:r>
            <a:br>
              <a:rPr lang="ar-IQ" sz="3200" dirty="0" smtClean="0"/>
            </a:br>
            <a:r>
              <a:rPr lang="ar-IQ" sz="3200" dirty="0" smtClean="0"/>
              <a:t>•⁠  ⁠الأهداف الاجتماعية: و التي تشير إلى غايات بعيدة أو متوسطة أو قريبة المدى يضعها النظام أو احد فروعه لنفسه بهدف تنظيم العمل و ترتيبه و جعل السلوك فعلا هادفا و هي تبرر و جود النظام و سعيه و بقائه في المجتمع.</a:t>
            </a:r>
            <a:br>
              <a:rPr lang="ar-IQ" sz="3200" dirty="0" smtClean="0"/>
            </a:br>
            <a:endParaRPr lang="ar-IQ" sz="3200" dirty="0"/>
          </a:p>
        </p:txBody>
      </p:sp>
    </p:spTree>
    <p:extLst>
      <p:ext uri="{BB962C8B-B14F-4D97-AF65-F5344CB8AC3E}">
        <p14:creationId xmlns:p14="http://schemas.microsoft.com/office/powerpoint/2010/main" val="141565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fontScale="90000"/>
          </a:bodyPr>
          <a:lstStyle/>
          <a:p>
            <a:pPr algn="justLow"/>
            <a:r>
              <a:rPr lang="ar-SA" sz="3200" b="1" dirty="0" smtClean="0"/>
              <a:t>البناء </a:t>
            </a:r>
            <a:r>
              <a:rPr lang="ar-SA" sz="3200" b="1" dirty="0"/>
              <a:t>الاجتماعي: </a:t>
            </a:r>
            <a:r>
              <a:rPr lang="ar-SA" sz="3200" dirty="0"/>
              <a:t>و الذي يشير إلى ذلك الكل المؤلف من مجموعة الأنظمة المترابطة مع بعضها البعض و متكاملة وظيفيا فيما </a:t>
            </a:r>
            <a:r>
              <a:rPr lang="ar-SA" sz="3200" dirty="0" smtClean="0"/>
              <a:t>بينها.</a:t>
            </a:r>
            <a:r>
              <a:rPr lang="ar-IQ" sz="3200" dirty="0" smtClean="0"/>
              <a:t/>
            </a:r>
            <a:br>
              <a:rPr lang="ar-IQ" sz="3200" dirty="0" smtClean="0"/>
            </a:br>
            <a:r>
              <a:rPr lang="ar-SA" sz="3200" b="1" dirty="0" smtClean="0"/>
              <a:t>القيم </a:t>
            </a:r>
            <a:r>
              <a:rPr lang="ar-SA" sz="3200" b="1" dirty="0"/>
              <a:t>و الأعراف: </a:t>
            </a:r>
            <a:r>
              <a:rPr lang="ar-SA" sz="3200" dirty="0"/>
              <a:t>و التي تشير إلى مجموعة من أنماط السلوك المتوارثة داخل المجتمع تعكس تفكير الأفراد و طريقة عيشهم و توقعاتهم، و تبرر أفعالهم اتجاه بعضهم البعض و هي أدوات لتوجيه سلوك و تفكير الأفراد.</a:t>
            </a:r>
            <a:r>
              <a:rPr lang="en-US" sz="3200" dirty="0"/>
              <a:t/>
            </a:r>
            <a:br>
              <a:rPr lang="en-US" sz="3200" dirty="0"/>
            </a:br>
            <a:r>
              <a:rPr lang="ar-SA" sz="3200" b="1" dirty="0" smtClean="0"/>
              <a:t>الوظيفة </a:t>
            </a:r>
            <a:r>
              <a:rPr lang="ar-SA" sz="3200" b="1" dirty="0"/>
              <a:t>الاجتماعية: </a:t>
            </a:r>
            <a:r>
              <a:rPr lang="ar-SA" sz="3200" dirty="0"/>
              <a:t>و التي تتحدد في ذلك النشاط الاجتماعي الذي يقوم به النظام أو احد فروعه بهدف إشباع الحاجات أو الاجتماعية للأنظمة أو </a:t>
            </a:r>
            <a:r>
              <a:rPr lang="ar-SA" sz="3200" dirty="0" err="1"/>
              <a:t>الأنساق</a:t>
            </a:r>
            <a:r>
              <a:rPr lang="ar-SA" sz="3200" dirty="0"/>
              <a:t> أو الأنماط الأخرى بغرض المحافظة على بقائه و استمراره و قد حددها “روبرت </a:t>
            </a:r>
            <a:r>
              <a:rPr lang="ar-SA" sz="3200" dirty="0" err="1"/>
              <a:t>ميرتون</a:t>
            </a:r>
            <a:r>
              <a:rPr lang="ar-SA" sz="3200" dirty="0"/>
              <a:t>” في نوعين من الوظائف الظاهرة و الوظائف الكامنة</a:t>
            </a:r>
            <a:r>
              <a:rPr lang="ar-SA" sz="3200" dirty="0" smtClean="0"/>
              <a:t>.</a:t>
            </a:r>
            <a:r>
              <a:rPr lang="ar-IQ" sz="3200" dirty="0" smtClean="0"/>
              <a:t/>
            </a:r>
            <a:br>
              <a:rPr lang="ar-IQ" sz="3200" dirty="0" smtClean="0"/>
            </a:br>
            <a:endParaRPr lang="ar-IQ" sz="3200" dirty="0"/>
          </a:p>
        </p:txBody>
      </p:sp>
    </p:spTree>
    <p:extLst>
      <p:ext uri="{BB962C8B-B14F-4D97-AF65-F5344CB8AC3E}">
        <p14:creationId xmlns:p14="http://schemas.microsoft.com/office/powerpoint/2010/main" val="397779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fontScale="90000"/>
          </a:bodyPr>
          <a:lstStyle/>
          <a:p>
            <a:pPr algn="justLow"/>
            <a:r>
              <a:rPr lang="ar-SA" sz="2800" b="1" dirty="0"/>
              <a:t>النظام الاجتماعي: </a:t>
            </a:r>
            <a:r>
              <a:rPr lang="ar-SA" sz="2800" dirty="0"/>
              <a:t>يتكون النظام الاجتماعي من مجموعة من </a:t>
            </a:r>
            <a:r>
              <a:rPr lang="ar-SA" sz="2800" dirty="0" err="1"/>
              <a:t>الأنساق</a:t>
            </a:r>
            <a:r>
              <a:rPr lang="ar-SA" sz="2800" dirty="0"/>
              <a:t> الاجتماعية المترابطة و المتكونة من مجموعة من الأنماط المنظمة لمجموعة من العادات و القيم الاجتماعية و الخبرات الشخصية و لكل نظام أعضاؤه و أفكاره و تقاليده العلمية و الإيديولوجية.</a:t>
            </a:r>
            <a:r>
              <a:rPr lang="en-US" sz="2800" dirty="0"/>
              <a:t/>
            </a:r>
            <a:br>
              <a:rPr lang="en-US" sz="2800" dirty="0"/>
            </a:br>
            <a:r>
              <a:rPr lang="ar-SA" sz="2800" b="1" dirty="0" smtClean="0"/>
              <a:t>النسق </a:t>
            </a:r>
            <a:r>
              <a:rPr lang="ar-SA" sz="2800" b="1" dirty="0"/>
              <a:t>الاجتماعي: </a:t>
            </a:r>
            <a:r>
              <a:rPr lang="ar-SA" sz="2800" dirty="0"/>
              <a:t>و الذي يشير إلى مجموعة من الأنماط الاجتماعية المترابطة بشكل متكامل بنائيا و المتكافلة وظيفيا.</a:t>
            </a:r>
            <a:r>
              <a:rPr lang="en-US" sz="2800" dirty="0"/>
              <a:t/>
            </a:r>
            <a:br>
              <a:rPr lang="en-US" sz="2800" dirty="0"/>
            </a:br>
            <a:r>
              <a:rPr lang="ar-SA" sz="2800" b="1" dirty="0"/>
              <a:t>الوظيفة الاجتماعية الظاهرة: </a:t>
            </a:r>
            <a:r>
              <a:rPr lang="ar-SA" sz="2800" dirty="0"/>
              <a:t>و التي تشير إلى الأهداف و الغايات الظاهرة التي تهدف النظام إلى تحقيقها و تكون نتائجها واضحة و ظاهرة و يسهل التعرف عليها من قبل أي شخص في النظام.</a:t>
            </a:r>
            <a:r>
              <a:rPr lang="en-US" sz="2800" dirty="0"/>
              <a:t/>
            </a:r>
            <a:br>
              <a:rPr lang="en-US" sz="2800" dirty="0"/>
            </a:br>
            <a:r>
              <a:rPr lang="ar-SA" sz="2800" b="1" dirty="0"/>
              <a:t>الوظيفة الكامنة: </a:t>
            </a:r>
            <a:r>
              <a:rPr lang="ar-SA" sz="2800" dirty="0"/>
              <a:t>و التي تشير إلى تلك النشاطات و الأعمال غير المميزة للنظام و يصعب التعرف على نتائجها و آثارها أو هي الآثار و الوظائف التابعة و المترتبة عن نشاط النظام غير </a:t>
            </a:r>
            <a:r>
              <a:rPr lang="ar-SA" sz="2800" dirty="0" smtClean="0"/>
              <a:t>المقصودة</a:t>
            </a:r>
            <a:r>
              <a:rPr lang="ar-IQ" sz="3200" dirty="0" smtClean="0"/>
              <a:t/>
            </a:r>
            <a:br>
              <a:rPr lang="ar-IQ" sz="3200" dirty="0" smtClean="0"/>
            </a:br>
            <a:endParaRPr lang="ar-IQ" sz="3200" dirty="0"/>
          </a:p>
        </p:txBody>
      </p:sp>
    </p:spTree>
    <p:extLst>
      <p:ext uri="{BB962C8B-B14F-4D97-AF65-F5344CB8AC3E}">
        <p14:creationId xmlns:p14="http://schemas.microsoft.com/office/powerpoint/2010/main" val="1956024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pPr algn="r"/>
            <a:r>
              <a:rPr lang="ar-SA" sz="2800" b="1" dirty="0"/>
              <a:t>الاعتلال الوظيفي: </a:t>
            </a:r>
            <a:r>
              <a:rPr lang="ar-SA" sz="2800" dirty="0"/>
              <a:t>يشير هذا المفهوم إلى معطيات العمل الاجتماعي و تبعاته القابلة للملاحظة المباشرة و لكن لا تساعد الأفراد على تكيفهم مع أهداف النظام الاجتماعي.</a:t>
            </a:r>
            <a:r>
              <a:rPr lang="en-US" sz="2800" dirty="0"/>
              <a:t/>
            </a:r>
            <a:br>
              <a:rPr lang="en-US" sz="2800" dirty="0"/>
            </a:br>
            <a:r>
              <a:rPr lang="ar-SA" sz="2800" dirty="0"/>
              <a:t>التوازن الاجتماعي:</a:t>
            </a:r>
            <a:r>
              <a:rPr lang="en-US" sz="2800" dirty="0"/>
              <a:t/>
            </a:r>
            <a:br>
              <a:rPr lang="en-US" sz="2800" dirty="0"/>
            </a:br>
            <a:r>
              <a:rPr lang="ar-SA" sz="2800" dirty="0"/>
              <a:t>التكامل الاجتماعي:</a:t>
            </a:r>
            <a:r>
              <a:rPr lang="en-US" sz="2800" dirty="0"/>
              <a:t/>
            </a:r>
            <a:br>
              <a:rPr lang="en-US" sz="2800" dirty="0"/>
            </a:br>
            <a:r>
              <a:rPr lang="ar-SA" sz="2800" b="1" dirty="0" err="1"/>
              <a:t>العقلانية:</a:t>
            </a:r>
            <a:r>
              <a:rPr lang="ar-SA" sz="2800" dirty="0" err="1"/>
              <a:t>و</a:t>
            </a:r>
            <a:r>
              <a:rPr lang="ar-SA" sz="2800" dirty="0"/>
              <a:t> التي تشير إلى استخدام الخيارات الحكيمة المبنية على أساس اختيار العقل و ليس على أساس ردود الأفعال العاطفية أو الوجدانية أو القيمة في تفسير و تحليل السلوك الإنساني.</a:t>
            </a:r>
            <a:r>
              <a:rPr lang="en-US" sz="2800" dirty="0"/>
              <a:t/>
            </a:r>
            <a:br>
              <a:rPr lang="en-US" sz="2800" dirty="0"/>
            </a:br>
            <a:r>
              <a:rPr lang="ar-SA" sz="2800" b="1" dirty="0"/>
              <a:t>السلوك الاجتماعي: </a:t>
            </a:r>
            <a:r>
              <a:rPr lang="ar-SA" sz="2800" dirty="0"/>
              <a:t>أي الأثر المترتب عن إرادة الفرد للقيام بفعل شيء معين، بمعنى كل تصرف يصدر عن الفرد الذي يخضع لمؤثرات البيئة الاجتماعية المؤلفة من العراف و القيم و القوانين الاجتماعية و الثقافية.</a:t>
            </a:r>
            <a:endParaRPr lang="en-US" sz="2800" dirty="0"/>
          </a:p>
        </p:txBody>
      </p:sp>
    </p:spTree>
    <p:extLst>
      <p:ext uri="{BB962C8B-B14F-4D97-AF65-F5344CB8AC3E}">
        <p14:creationId xmlns:p14="http://schemas.microsoft.com/office/powerpoint/2010/main" val="4136239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r>
              <a:rPr lang="ar-SA" sz="3200" b="1" dirty="0" smtClean="0"/>
              <a:t> </a:t>
            </a:r>
            <a:r>
              <a:rPr lang="ar-SA" sz="3200" b="1" dirty="0"/>
              <a:t>نقد النظرية الوظيفية:</a:t>
            </a:r>
            <a:r>
              <a:rPr lang="en-US" sz="3200" dirty="0"/>
              <a:t/>
            </a:r>
            <a:br>
              <a:rPr lang="en-US" sz="3200" dirty="0"/>
            </a:br>
            <a:r>
              <a:rPr lang="ar-SA" sz="2800" dirty="0"/>
              <a:t>وجه الكثير من الباحثون في علم الاجتماع الكثير من الانتقادات لهذه النظرية و التي من بينها الانتقادات التي قدمها </a:t>
            </a:r>
            <a:r>
              <a:rPr lang="ar-SA" sz="2800" dirty="0" err="1"/>
              <a:t>الأستاذ”مغى</a:t>
            </a:r>
            <a:r>
              <a:rPr lang="ar-SA" sz="2800" dirty="0"/>
              <a:t> خليل عمر”1991 و التي يمكن رصدها في النقاط التالية:</a:t>
            </a:r>
            <a:r>
              <a:rPr lang="en-US" sz="2800" dirty="0"/>
              <a:t/>
            </a:r>
            <a:br>
              <a:rPr lang="en-US" sz="2800" dirty="0"/>
            </a:br>
            <a:r>
              <a:rPr lang="ar-SA" sz="2800" dirty="0"/>
              <a:t>1/- تهتم النظرية الوظيفية بدراسة الظاهرة الاجتماعية في وضعها الراهن من اجل الوصول إلى سبب وجودها، فهي تبدأ بدراسة الظاهرة من نهايتها للوصول إلى بدايتها.</a:t>
            </a:r>
            <a:r>
              <a:rPr lang="en-US" sz="2800" dirty="0"/>
              <a:t/>
            </a:r>
            <a:br>
              <a:rPr lang="en-US" sz="2800" dirty="0"/>
            </a:br>
            <a:r>
              <a:rPr lang="ar-SA" sz="2800" dirty="0"/>
              <a:t>2/- تعتمد الوظيفية في تحليل الظاهرة الاجتماعية على المقارنة بين أوجه التشابه و الاختلاف دون تفسير و تحليل الظواهر الاجتماعية.</a:t>
            </a:r>
            <a:endParaRPr lang="en-US" sz="3200" dirty="0"/>
          </a:p>
        </p:txBody>
      </p:sp>
    </p:spTree>
    <p:extLst>
      <p:ext uri="{BB962C8B-B14F-4D97-AF65-F5344CB8AC3E}">
        <p14:creationId xmlns:p14="http://schemas.microsoft.com/office/powerpoint/2010/main" val="2182897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r>
              <a:rPr lang="ar-SA" sz="3200" dirty="0"/>
              <a:t>3/- لم تعط الوظيفية تفسيرا كافيا للعلاقات داخل الظواهر الاجتماعية كعلاقات مؤثرة و مرتبطة ارتباطا حقيقيا.</a:t>
            </a:r>
            <a:r>
              <a:rPr lang="en-US" sz="3200" dirty="0"/>
              <a:t/>
            </a:r>
            <a:br>
              <a:rPr lang="en-US" sz="3200" dirty="0"/>
            </a:br>
            <a:r>
              <a:rPr lang="ar-SA" sz="3200" dirty="0"/>
              <a:t>4/- يرى “جورج </a:t>
            </a:r>
            <a:r>
              <a:rPr lang="ar-SA" sz="3200" dirty="0" err="1"/>
              <a:t>هومتر”إن</a:t>
            </a:r>
            <a:r>
              <a:rPr lang="ar-SA" sz="3200" dirty="0"/>
              <a:t> الوظيفة لا تقدم تحليلا كافيا و واضحا للأسباب الظواهر الاجتماعية و بالتالي نتائج البحث غير علمية و غير قابلة للاختيار و التحقق العلمي.</a:t>
            </a:r>
            <a:r>
              <a:rPr lang="en-US" sz="3200" dirty="0"/>
              <a:t/>
            </a:r>
            <a:br>
              <a:rPr lang="en-US" sz="3200" dirty="0"/>
            </a:br>
            <a:r>
              <a:rPr lang="ar-SA" sz="3200" dirty="0"/>
              <a:t>5/- تتحيز النظرة الوظيفية عند دراسة الوحدة الاجتماعية، فالنظرية تدرس التكامل الاجتماعي بين الأنظمة الاجتماعية داخل البناء الاجتماعي الواحد الذي يؤدي بدوره إلى التوازن </a:t>
            </a:r>
            <a:r>
              <a:rPr lang="ar-SA" sz="3200" dirty="0" err="1"/>
              <a:t>الاجتماعي.و</a:t>
            </a:r>
            <a:r>
              <a:rPr lang="ar-SA" sz="3200" dirty="0"/>
              <a:t> بالتالي يصل إلى السعادة التامة للفرد و المجتمع معا في حين انه لا توجد هناك سعادة تامة و لا يوجد هناك توازن كامل.</a:t>
            </a:r>
            <a:endParaRPr lang="en-US" sz="3200" dirty="0"/>
          </a:p>
        </p:txBody>
      </p:sp>
    </p:spTree>
    <p:extLst>
      <p:ext uri="{BB962C8B-B14F-4D97-AF65-F5344CB8AC3E}">
        <p14:creationId xmlns:p14="http://schemas.microsoft.com/office/powerpoint/2010/main" val="2809547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a:bodyPr>
          <a:lstStyle/>
          <a:p>
            <a:r>
              <a:rPr lang="ar-SA" sz="3200" dirty="0"/>
              <a:t>6/- نقطة الضعف في التحليل الوظيفي هي التطرق في الالتزام بالتحليل التكاملي و التكافلي و التوازن الاجتماعي للأنظمة الاجتماعية في حين نجد المجتمعات البشرية تتعرض لانقسامات عميقة و هزات اجتماعية و سياسية و حضارية أدت إلى انهيار العديد من الأنظمة و المؤسسات الاجتماعية.</a:t>
            </a:r>
            <a:r>
              <a:rPr lang="en-US" sz="3200" dirty="0"/>
              <a:t/>
            </a:r>
            <a:br>
              <a:rPr lang="en-US" sz="3200" dirty="0"/>
            </a:br>
            <a:r>
              <a:rPr lang="ar-SA" sz="3200" dirty="0"/>
              <a:t>7/- لم تول النظرية الوظيفية أهمية علمية و جهدا بحثيا لظاهرة الصراع الطبقي بتجاهلها لهذه الظاهرة بل مضمون تحليلها للمجتمع ينفي وجود أي ملامح لظاهرة الصراع.</a:t>
            </a:r>
            <a:endParaRPr lang="en-US" sz="3200" dirty="0"/>
          </a:p>
        </p:txBody>
      </p:sp>
    </p:spTree>
    <p:extLst>
      <p:ext uri="{BB962C8B-B14F-4D97-AF65-F5344CB8AC3E}">
        <p14:creationId xmlns:p14="http://schemas.microsoft.com/office/powerpoint/2010/main" val="67734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5792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عنوان 7"/>
          <p:cNvSpPr>
            <a:spLocks noGrp="1"/>
          </p:cNvSpPr>
          <p:nvPr>
            <p:ph type="ctrTitle"/>
          </p:nvPr>
        </p:nvSpPr>
        <p:spPr>
          <a:xfrm>
            <a:off x="838200" y="533400"/>
            <a:ext cx="7620000" cy="6095999"/>
          </a:xfrm>
        </p:spPr>
        <p:txBody>
          <a:bodyPr>
            <a:normAutofit fontScale="90000"/>
          </a:bodyPr>
          <a:lstStyle/>
          <a:p>
            <a:r>
              <a:rPr lang="ar-SA" sz="3200" dirty="0"/>
              <a:t>خاتمة</a:t>
            </a:r>
            <a:r>
              <a:rPr lang="en-US" sz="3200" dirty="0"/>
              <a:t/>
            </a:r>
            <a:br>
              <a:rPr lang="en-US" sz="3200" dirty="0"/>
            </a:br>
            <a:r>
              <a:rPr lang="ar-SA" sz="3200" dirty="0"/>
              <a:t>الجدير بالقول إن الاتجاه الوظيفي “يمكن إن يساعدنا على إلقاء الضوء على الوظيفة الاجتماعية لظاهرة تبادل الهدايا في تحقيق المزيد من التماسك الاجتماعي و فيما تتمتع به من خاصية الإلزام. </a:t>
            </a:r>
            <a:r>
              <a:rPr lang="en-US" sz="3200" dirty="0"/>
              <a:t/>
            </a:r>
            <a:br>
              <a:rPr lang="en-US" sz="3200" dirty="0"/>
            </a:br>
            <a:r>
              <a:rPr lang="ar-SA" sz="3200" dirty="0"/>
              <a:t>ولعلنا نجد أفكار من هذا النوع عند ابن خلدون حينما يتحدث عن المعتدل من الأقاليم والمنحرف وتأثير الهواء في ألوان البشر والكثير من أحوالهم وفي حديثه كذلك عن أثر الهواء في أخلاق البشر "ولهذا كانت العلوم والصنائع والمباني والملابس والأقوات والفواكه بل والحيوانات وجميع ما يتكون في هذه الأقاليم) يقصد الأقاليم المعتدلة الحر و البرد(الثلاثة المتوسطة مخصوصة بالاعتدال وسكانها من البشر أعدل أجساما وألوانا وأخلاقا وأديانا " .(عبد الرحمن ابن خلدون، المقدمة، ص90.)</a:t>
            </a:r>
            <a:endParaRPr lang="en-US" sz="3200" dirty="0"/>
          </a:p>
        </p:txBody>
      </p:sp>
    </p:spTree>
    <p:extLst>
      <p:ext uri="{BB962C8B-B14F-4D97-AF65-F5344CB8AC3E}">
        <p14:creationId xmlns:p14="http://schemas.microsoft.com/office/powerpoint/2010/main" val="22028213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309</Words>
  <Application>Microsoft Office PowerPoint</Application>
  <PresentationFormat>عرض على الشاشة (3:4)‏</PresentationFormat>
  <Paragraphs>14</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 جامعة بغداد / كلية الفنون الجميلة  قسم التربية الفنية </vt:lpstr>
      <vt:lpstr>الحاجة الاجتماعية: و هي احد متطلبات النظام التي يبحث عن إشباعها بهدف البقاء في المجتمع بشكل فعال و المثال على ذلك أن النظام التربوي يعمل على إشباع حاجة المجتمع التعليمية و النظام الاقتصادي يشبع حاجة المجتمع الغذائية. •⁠  ⁠الأهداف الاجتماعية: و التي تشير إلى غايات بعيدة أو متوسطة أو قريبة المدى يضعها النظام أو احد فروعه لنفسه بهدف تنظيم العمل و ترتيبه و جعل السلوك فعلا هادفا و هي تبرر و جود النظام و سعيه و بقائه في المجتمع. </vt:lpstr>
      <vt:lpstr>البناء الاجتماعي: و الذي يشير إلى ذلك الكل المؤلف من مجموعة الأنظمة المترابطة مع بعضها البعض و متكاملة وظيفيا فيما بينها. القيم و الأعراف: و التي تشير إلى مجموعة من أنماط السلوك المتوارثة داخل المجتمع تعكس تفكير الأفراد و طريقة عيشهم و توقعاتهم، و تبرر أفعالهم اتجاه بعضهم البعض و هي أدوات لتوجيه سلوك و تفكير الأفراد. الوظيفة الاجتماعية: و التي تتحدد في ذلك النشاط الاجتماعي الذي يقوم به النظام أو احد فروعه بهدف إشباع الحاجات أو الاجتماعية للأنظمة أو الأنساق أو الأنماط الأخرى بغرض المحافظة على بقائه و استمراره و قد حددها “روبرت ميرتون” في نوعين من الوظائف الظاهرة و الوظائف الكامنة. </vt:lpstr>
      <vt:lpstr>النظام الاجتماعي: يتكون النظام الاجتماعي من مجموعة من الأنساق الاجتماعية المترابطة و المتكونة من مجموعة من الأنماط المنظمة لمجموعة من العادات و القيم الاجتماعية و الخبرات الشخصية و لكل نظام أعضاؤه و أفكاره و تقاليده العلمية و الإيديولوجية. النسق الاجتماعي: و الذي يشير إلى مجموعة من الأنماط الاجتماعية المترابطة بشكل متكامل بنائيا و المتكافلة وظيفيا. الوظيفة الاجتماعية الظاهرة: و التي تشير إلى الأهداف و الغايات الظاهرة التي تهدف النظام إلى تحقيقها و تكون نتائجها واضحة و ظاهرة و يسهل التعرف عليها من قبل أي شخص في النظام. الوظيفة الكامنة: و التي تشير إلى تلك النشاطات و الأعمال غير المميزة للنظام و يصعب التعرف على نتائجها و آثارها أو هي الآثار و الوظائف التابعة و المترتبة عن نشاط النظام غير المقصودة </vt:lpstr>
      <vt:lpstr>الاعتلال الوظيفي: يشير هذا المفهوم إلى معطيات العمل الاجتماعي و تبعاته القابلة للملاحظة المباشرة و لكن لا تساعد الأفراد على تكيفهم مع أهداف النظام الاجتماعي. التوازن الاجتماعي: التكامل الاجتماعي: العقلانية:و التي تشير إلى استخدام الخيارات الحكيمة المبنية على أساس اختيار العقل و ليس على أساس ردود الأفعال العاطفية أو الوجدانية أو القيمة في تفسير و تحليل السلوك الإنساني. السلوك الاجتماعي: أي الأثر المترتب عن إرادة الفرد للقيام بفعل شيء معين، بمعنى كل تصرف يصدر عن الفرد الذي يخضع لمؤثرات البيئة الاجتماعية المؤلفة من العراف و القيم و القوانين الاجتماعية و الثقافية.</vt:lpstr>
      <vt:lpstr> نقد النظرية الوظيفية: وجه الكثير من الباحثون في علم الاجتماع الكثير من الانتقادات لهذه النظرية و التي من بينها الانتقادات التي قدمها الأستاذ”مغى خليل عمر”1991 و التي يمكن رصدها في النقاط التالية: 1/- تهتم النظرية الوظيفية بدراسة الظاهرة الاجتماعية في وضعها الراهن من اجل الوصول إلى سبب وجودها، فهي تبدأ بدراسة الظاهرة من نهايتها للوصول إلى بدايتها. 2/- تعتمد الوظيفية في تحليل الظاهرة الاجتماعية على المقارنة بين أوجه التشابه و الاختلاف دون تفسير و تحليل الظواهر الاجتماعية.</vt:lpstr>
      <vt:lpstr>3/- لم تعط الوظيفية تفسيرا كافيا للعلاقات داخل الظواهر الاجتماعية كعلاقات مؤثرة و مرتبطة ارتباطا حقيقيا. 4/- يرى “جورج هومتر”إن الوظيفة لا تقدم تحليلا كافيا و واضحا للأسباب الظواهر الاجتماعية و بالتالي نتائج البحث غير علمية و غير قابلة للاختيار و التحقق العلمي. 5/- تتحيز النظرة الوظيفية عند دراسة الوحدة الاجتماعية، فالنظرية تدرس التكامل الاجتماعي بين الأنظمة الاجتماعية داخل البناء الاجتماعي الواحد الذي يؤدي بدوره إلى التوازن الاجتماعي.و بالتالي يصل إلى السعادة التامة للفرد و المجتمع معا في حين انه لا توجد هناك سعادة تامة و لا يوجد هناك توازن كامل.</vt:lpstr>
      <vt:lpstr>6/- نقطة الضعف في التحليل الوظيفي هي التطرق في الالتزام بالتحليل التكاملي و التكافلي و التوازن الاجتماعي للأنظمة الاجتماعية في حين نجد المجتمعات البشرية تتعرض لانقسامات عميقة و هزات اجتماعية و سياسية و حضارية أدت إلى انهيار العديد من الأنظمة و المؤسسات الاجتماعية. 7/- لم تول النظرية الوظيفية أهمية علمية و جهدا بحثيا لظاهرة الصراع الطبقي بتجاهلها لهذه الظاهرة بل مضمون تحليلها للمجتمع ينفي وجود أي ملامح لظاهرة الصراع.</vt:lpstr>
      <vt:lpstr>خاتمة الجدير بالقول إن الاتجاه الوظيفي “يمكن إن يساعدنا على إلقاء الضوء على الوظيفة الاجتماعية لظاهرة تبادل الهدايا في تحقيق المزيد من التماسك الاجتماعي و فيما تتمتع به من خاصية الإلزام.  ولعلنا نجد أفكار من هذا النوع عند ابن خلدون حينما يتحدث عن المعتدل من الأقاليم والمنحرف وتأثير الهواء في ألوان البشر والكثير من أحوالهم وفي حديثه كذلك عن أثر الهواء في أخلاق البشر "ولهذا كانت العلوم والصنائع والمباني والملابس والأقوات والفواكه بل والحيوانات وجميع ما يتكون في هذه الأقاليم) يقصد الأقاليم المعتدلة الحر و البرد(الثلاثة المتوسطة مخصوصة بالاعتدال وسكانها من البشر أعدل أجساما وألوانا وأخلاقا وأديانا " .(عبد الرحمن ابن خلدون، المقدمة، ص90.)</vt:lpstr>
      <vt:lpstr>وفي حديثه عن أثر الهواء في أخلاق البشر يقول ابن خلدون "قد رأينا من خلق السودان على العموم الخفة والطيش وكثرة الطرب فنجدهم مولعين بالرقص على كل توقيع موصوفين بالحمق في كل قطر والسبب الصحيح في ذلك أنه لا تقرر في موضعه من الحكمة أن طبيعة الفرح والسرور هي انتشار الروح الحيواني وتفشيه وطبيعة الحزن بالعكس وهو انقباضه وتكاثفه، وتقرر أن الحرارة مفشية للهواء والبخار مخلخلة له زائدة في كميته...الخ" ولما كان السودانببن ساكنين في الإقليم الحار استولى الحر على أمزجتهم وفي أصل تكوينهم... " .(عبد الرحمن ابن خلدون، المقدمة، ص95.)</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بغداد / كلية الفنون الجميلة  قسم التربية الفنية</dc:title>
  <dc:creator>x89</dc:creator>
  <cp:lastModifiedBy>x89</cp:lastModifiedBy>
  <cp:revision>3</cp:revision>
  <dcterms:created xsi:type="dcterms:W3CDTF">2026-05-17T21:13:38Z</dcterms:created>
  <dcterms:modified xsi:type="dcterms:W3CDTF">2026-05-17T21:39:01Z</dcterms:modified>
</cp:coreProperties>
</file>