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6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E3E35E04-27D5-4BBE-B9FD-014C07F8CF1B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FAA4BB29-3329-4475-95A8-6E259C45FA5B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5863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5E04-27D5-4BBE-B9FD-014C07F8CF1B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BB29-3329-4475-95A8-6E259C45F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68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5E04-27D5-4BBE-B9FD-014C07F8CF1B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BB29-3329-4475-95A8-6E259C45FA5B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4481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5E04-27D5-4BBE-B9FD-014C07F8CF1B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BB29-3329-4475-95A8-6E259C45FA5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3531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5E04-27D5-4BBE-B9FD-014C07F8CF1B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BB29-3329-4475-95A8-6E259C45F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0560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5E04-27D5-4BBE-B9FD-014C07F8CF1B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BB29-3329-4475-95A8-6E259C45FA5B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91543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5E04-27D5-4BBE-B9FD-014C07F8CF1B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BB29-3329-4475-95A8-6E259C45FA5B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06010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5E04-27D5-4BBE-B9FD-014C07F8CF1B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BB29-3329-4475-95A8-6E259C45FA5B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2479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5E04-27D5-4BBE-B9FD-014C07F8CF1B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BB29-3329-4475-95A8-6E259C45FA5B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8158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5E04-27D5-4BBE-B9FD-014C07F8CF1B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BB29-3329-4475-95A8-6E259C45F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79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5E04-27D5-4BBE-B9FD-014C07F8CF1B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BB29-3329-4475-95A8-6E259C45FA5B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7086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5E04-27D5-4BBE-B9FD-014C07F8CF1B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BB29-3329-4475-95A8-6E259C45F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046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5E04-27D5-4BBE-B9FD-014C07F8CF1B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BB29-3329-4475-95A8-6E259C45FA5B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5070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5E04-27D5-4BBE-B9FD-014C07F8CF1B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BB29-3329-4475-95A8-6E259C45FA5B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7655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5E04-27D5-4BBE-B9FD-014C07F8CF1B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BB29-3329-4475-95A8-6E259C45F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737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5E04-27D5-4BBE-B9FD-014C07F8CF1B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BB29-3329-4475-95A8-6E259C45FA5B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198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5E04-27D5-4BBE-B9FD-014C07F8CF1B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BB29-3329-4475-95A8-6E259C45F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468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3E35E04-27D5-4BBE-B9FD-014C07F8CF1B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AA4BB29-3329-4475-95A8-6E259C45F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403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IQ" b="1" dirty="0" smtClean="0">
                <a:solidFill>
                  <a:srgbClr val="FF0000"/>
                </a:solidFill>
              </a:rPr>
              <a:t>تاريخ الفن الاسلامي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ar-IQ" sz="3200" b="1" dirty="0" smtClean="0"/>
              <a:t>الصف الثاني</a:t>
            </a:r>
          </a:p>
          <a:p>
            <a:r>
              <a:rPr lang="ar-IQ" sz="3600" b="1" dirty="0" smtClean="0">
                <a:solidFill>
                  <a:srgbClr val="0070C0"/>
                </a:solidFill>
              </a:rPr>
              <a:t>أ.د. اخلاص ياس خضير</a:t>
            </a: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4" name="Warm-Memories-Emotional-Inspiring-Piano(chosic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85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:randomBar dir="vert"/>
      </p:transition>
    </mc:Choice>
    <mc:Fallback xmlns="">
      <p:transition spd="slow" advTm="5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0279" y="2556931"/>
            <a:ext cx="9956318" cy="3654087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ar-IQ" sz="2000" b="1" dirty="0">
                <a:solidFill>
                  <a:srgbClr val="0070C0"/>
                </a:solidFill>
                <a:latin typeface="Simplified Arabic,Bold"/>
              </a:rPr>
              <a:t>أهم المواد الأولية التي نسج منها العرب المسلمون :</a:t>
            </a:r>
          </a:p>
          <a:p>
            <a:pPr marL="0" indent="0" algn="r">
              <a:buNone/>
            </a:pPr>
            <a:r>
              <a:rPr lang="ar-IQ" sz="20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١ - الصوف وهو أقدم المواد التي استعملها الإنسان في النسيج ، وفي العصر الإسلامي ذاعت شهرة مصر في نسيج الأقمشة الصوفية .</a:t>
            </a:r>
          </a:p>
          <a:p>
            <a:pPr marL="0" indent="0" algn="r">
              <a:buNone/>
            </a:pPr>
            <a:r>
              <a:rPr lang="ar-IQ" sz="20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٢ - الكتان من أهم المواد التي استعملها المسلمون في النسيج ومعظم الأقمشة الإسلامية القديمة منسوجة وسماها العرب القصب </a:t>
            </a:r>
            <a:r>
              <a:rPr lang="ar-IQ" sz="20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والشرب والدبيقي القطن </a:t>
            </a:r>
            <a:r>
              <a:rPr lang="ar-IQ" sz="20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لم يستعمل بكثرة ولكنه كان معروفا بالعصر الإسلامي .</a:t>
            </a:r>
          </a:p>
          <a:p>
            <a:pPr marL="0" indent="0" algn="r">
              <a:buNone/>
            </a:pPr>
            <a:r>
              <a:rPr lang="ar-IQ" sz="20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٤- الحرير يرجع تاريخه إلى خمسة وعشرين قرنا قبل الميلاد وقد أتقن صناعته الصينيون وحسنوا طريقة </a:t>
            </a:r>
            <a:r>
              <a:rPr lang="ar-IQ" sz="20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استخراجه </a:t>
            </a:r>
            <a:r>
              <a:rPr lang="ar-IQ" sz="20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وقد حرمته </a:t>
            </a:r>
            <a:r>
              <a:rPr lang="ar-IQ" sz="20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الأديرة المسيحية </a:t>
            </a:r>
            <a:r>
              <a:rPr lang="ar-IQ" sz="20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لان له من مظاهر الترف وجاء الإسلام لينظم استعمال الحرير فأباحه من غير قيد أو شرط للنساء ورخص استعمال </a:t>
            </a:r>
            <a:r>
              <a:rPr lang="ar-IQ" sz="20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الثوب إذا </a:t>
            </a:r>
            <a:r>
              <a:rPr lang="ar-IQ" sz="20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كان به من الحرير قدر إصبعين أو ربع إصبع.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13" y="772305"/>
            <a:ext cx="2282523" cy="22124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737" y="769450"/>
            <a:ext cx="1686064" cy="21376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559" y="769450"/>
            <a:ext cx="2228965" cy="155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37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3000">
        <p15:prstTrans prst="fallOver"/>
      </p:transition>
    </mc:Choice>
    <mc:Fallback xmlns="">
      <p:transition spd="slow" advTm="3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68083" y="2303253"/>
            <a:ext cx="9618453" cy="181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8520" y="776378"/>
            <a:ext cx="10455215" cy="5193102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ar-IQ" sz="1600" dirty="0">
                <a:latin typeface="Times New Roman" panose="02020603050405020304" pitchFamily="18" charset="0"/>
              </a:rPr>
              <a:t>ظهور طريقة جديدة في زخرفة الأقمشة عُرفت باسم التابستري، حيث نُسج القماش من الكتان أو القطن أو الصوف، </a:t>
            </a:r>
            <a:r>
              <a:rPr lang="ar-IQ" sz="1600" dirty="0" smtClean="0">
                <a:latin typeface="Times New Roman" panose="02020603050405020304" pitchFamily="18" charset="0"/>
              </a:rPr>
              <a:t>وزُين بأشرطة منسوجة </a:t>
            </a:r>
            <a:r>
              <a:rPr lang="ar-IQ" sz="1600" dirty="0">
                <a:latin typeface="Times New Roman" panose="02020603050405020304" pitchFamily="18" charset="0"/>
              </a:rPr>
              <a:t>بالحرير .</a:t>
            </a:r>
          </a:p>
          <a:p>
            <a:pPr marL="0" indent="0" algn="r">
              <a:buNone/>
            </a:pPr>
            <a:r>
              <a:rPr lang="ar-IQ" sz="1600" dirty="0">
                <a:latin typeface="Times New Roman" panose="02020603050405020304" pitchFamily="18" charset="0"/>
              </a:rPr>
              <a:t>• اكتسبت المنسوجات والزخارف قيمة جمالية عالية وانتشرت في العالم الإسلامي .</a:t>
            </a:r>
          </a:p>
          <a:p>
            <a:pPr marL="0" indent="0" algn="r">
              <a:buNone/>
            </a:pPr>
            <a:r>
              <a:rPr lang="ar-IQ" sz="1600" dirty="0">
                <a:latin typeface="Times New Roman" panose="02020603050405020304" pitchFamily="18" charset="0"/>
              </a:rPr>
              <a:t>• ارتبطت الصناعات الفخارية والزخرفية بحياة الإنسان اليومية منذ القدم لحاجته إلى أوانٍ تحفظ الطعام والشراب .</a:t>
            </a:r>
          </a:p>
          <a:p>
            <a:pPr marL="0" indent="0" algn="r">
              <a:buNone/>
            </a:pPr>
            <a:r>
              <a:rPr lang="ar-IQ" sz="1600" dirty="0">
                <a:latin typeface="Times New Roman" panose="02020603050405020304" pitchFamily="18" charset="0"/>
              </a:rPr>
              <a:t>• اهتمام علماء الآثار بدراسة الفخار لأنه يعكس تطور الحضارة البشرية بصورة ملموسة وواضحة .</a:t>
            </a:r>
          </a:p>
          <a:p>
            <a:pPr marL="0" indent="0" algn="r">
              <a:buNone/>
            </a:pPr>
            <a:r>
              <a:rPr lang="ar-IQ" sz="1600" dirty="0" smtClean="0">
                <a:latin typeface="Times New Roman" panose="02020603050405020304" pitchFamily="18" charset="0"/>
              </a:rPr>
              <a:t> • </a:t>
            </a:r>
            <a:r>
              <a:rPr lang="ar-IQ" sz="1600" dirty="0">
                <a:latin typeface="Times New Roman" panose="02020603050405020304" pitchFamily="18" charset="0"/>
              </a:rPr>
              <a:t>تطور الفخار من أوانٍ بسيطة خالية من الزخرفة إلى فخار متقن، موزون الأبعاد، ومزخرف بالحز أو الحفر أو الإضافة </a:t>
            </a:r>
            <a:r>
              <a:rPr lang="ar-IQ" sz="1600" dirty="0" smtClean="0">
                <a:latin typeface="Times New Roman" panose="02020603050405020304" pitchFamily="18" charset="0"/>
              </a:rPr>
              <a:t>أو التلوين </a:t>
            </a:r>
            <a:r>
              <a:rPr lang="ar-IQ" sz="1600" dirty="0">
                <a:latin typeface="Times New Roman" panose="02020603050405020304" pitchFamily="18" charset="0"/>
              </a:rPr>
              <a:t>.</a:t>
            </a:r>
          </a:p>
          <a:p>
            <a:pPr marL="0" indent="0" algn="r">
              <a:buNone/>
            </a:pPr>
            <a:r>
              <a:rPr lang="ar-IQ" sz="1600" dirty="0">
                <a:latin typeface="Times New Roman" panose="02020603050405020304" pitchFamily="18" charset="0"/>
              </a:rPr>
              <a:t>• بلغ العرب بالفخار مستوى متقدما من الرقي، فصنعوا أواني كبيرة وصغيرة سهلة الحمل والنقل .</a:t>
            </a:r>
          </a:p>
          <a:p>
            <a:pPr marL="0" indent="0" algn="r">
              <a:buNone/>
            </a:pPr>
            <a:r>
              <a:rPr lang="ar-IQ" sz="1600" dirty="0">
                <a:latin typeface="Times New Roman" panose="02020603050405020304" pitchFamily="18" charset="0"/>
              </a:rPr>
              <a:t>• عُرفت بعض الأواني الزجاجية المزخرفة مثل شبابيك القلل لجمال زخارفها ودقة صناعتها .</a:t>
            </a:r>
          </a:p>
          <a:p>
            <a:pPr marL="0" indent="0" algn="r">
              <a:buNone/>
            </a:pPr>
            <a:r>
              <a:rPr lang="ar-IQ" sz="1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• كشفت زخرفة الأواني الفخارية عن أهداف مهمة للفن الإسلامي، منها :</a:t>
            </a:r>
          </a:p>
          <a:p>
            <a:pPr marL="0" indent="0" algn="r">
              <a:buNone/>
            </a:pPr>
            <a:r>
              <a:rPr lang="ar-IQ" sz="1600" dirty="0">
                <a:latin typeface="Times New Roman" panose="02020603050405020304" pitchFamily="18" charset="0"/>
              </a:rPr>
              <a:t>1. تجميل الحياة اليومية والأشياء المألوفة .</a:t>
            </a:r>
          </a:p>
          <a:p>
            <a:pPr marL="0" indent="0" algn="r">
              <a:buNone/>
            </a:pPr>
            <a:r>
              <a:rPr lang="ar-IQ" sz="1600" dirty="0">
                <a:latin typeface="Times New Roman" panose="02020603050405020304" pitchFamily="18" charset="0"/>
              </a:rPr>
              <a:t>2. الحرص على إتقان العمل وجمال الزخرفة .</a:t>
            </a:r>
          </a:p>
          <a:p>
            <a:pPr marL="0" indent="0" algn="r">
              <a:buNone/>
            </a:pPr>
            <a:r>
              <a:rPr lang="ar-IQ" sz="1600" dirty="0">
                <a:latin typeface="Times New Roman" panose="02020603050405020304" pitchFamily="18" charset="0"/>
              </a:rPr>
              <a:t>3. بث الشعور بالرضا والانشراح .</a:t>
            </a:r>
          </a:p>
          <a:p>
            <a:pPr marL="0" indent="0" algn="r">
              <a:buNone/>
            </a:pPr>
            <a:r>
              <a:rPr lang="ar-IQ" sz="1600" dirty="0">
                <a:latin typeface="Times New Roman" panose="02020603050405020304" pitchFamily="18" charset="0"/>
              </a:rPr>
              <a:t>4. تنمية الذوق والابتكار .</a:t>
            </a:r>
          </a:p>
          <a:p>
            <a:pPr marL="0" indent="0" algn="r">
              <a:buNone/>
            </a:pPr>
            <a:r>
              <a:rPr lang="ar-IQ" sz="1600" dirty="0">
                <a:latin typeface="Times New Roman" panose="02020603050405020304" pitchFamily="18" charset="0"/>
              </a:rPr>
              <a:t>5. تسوية الأواني المصنوعة من المعدن أو الطين لجمال زخارفها .</a:t>
            </a:r>
          </a:p>
          <a:p>
            <a:pPr marL="0" indent="0" algn="r">
              <a:buNone/>
            </a:pPr>
            <a:r>
              <a:rPr lang="ar-IQ" sz="1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• يُعد الفخار والخزف من أهم الحرف الفنية في الحضارة الإسلامية .</a:t>
            </a:r>
          </a:p>
          <a:p>
            <a:pPr marL="0" indent="0" algn="r">
              <a:buNone/>
            </a:pPr>
            <a:r>
              <a:rPr lang="ar-IQ" sz="1600" b="1" dirty="0" smtClean="0">
                <a:solidFill>
                  <a:srgbClr val="0070C0"/>
                </a:solidFill>
                <a:latin typeface="Symbol" panose="05050102010706020507" pitchFamily="18" charset="2"/>
              </a:rPr>
              <a:t>  </a:t>
            </a:r>
            <a:r>
              <a:rPr lang="ar-IQ" sz="1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ساعدت روح الإسلام السمحة على تشجيع الذوق الفني والابتعاد عن الكلف، مما أتاح للفنان المسلم الإبداع والارتقاء بالفن من </a:t>
            </a:r>
            <a:r>
              <a:rPr lang="ar-IQ" sz="16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حيث التقنية </a:t>
            </a:r>
            <a:r>
              <a:rPr lang="ar-IQ" sz="1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والقيمة الجمالية .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5" name="Curved Right Arrow 4"/>
          <p:cNvSpPr/>
          <p:nvPr/>
        </p:nvSpPr>
        <p:spPr>
          <a:xfrm>
            <a:off x="1207698" y="1009291"/>
            <a:ext cx="603849" cy="819509"/>
          </a:xfrm>
          <a:prstGeom prst="curv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732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30000">
        <p15:prstTrans prst="origami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88853" y="2372264"/>
            <a:ext cx="9428672" cy="862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785004"/>
            <a:ext cx="9601196" cy="5090864"/>
          </a:xfrm>
        </p:spPr>
        <p:txBody>
          <a:bodyPr/>
          <a:lstStyle/>
          <a:p>
            <a:pPr marL="0" indent="0" algn="r">
              <a:buNone/>
            </a:pPr>
            <a:r>
              <a:rPr lang="ar-IQ" b="1" dirty="0" smtClean="0">
                <a:solidFill>
                  <a:srgbClr val="FF0000"/>
                </a:solidFill>
                <a:latin typeface="Simplified Arabic,Bold"/>
              </a:rPr>
              <a:t>أهم مميزات </a:t>
            </a:r>
            <a:r>
              <a:rPr lang="ar-IQ" b="1" dirty="0">
                <a:solidFill>
                  <a:srgbClr val="FF0000"/>
                </a:solidFill>
                <a:latin typeface="Simplified Arabic,Bold"/>
              </a:rPr>
              <a:t>إنتاج الخزف الاسلامي</a:t>
            </a:r>
          </a:p>
          <a:p>
            <a:pPr marL="0" indent="0" algn="r">
              <a:buNone/>
            </a:pPr>
            <a:r>
              <a:rPr lang="ar-IQ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1. </a:t>
            </a:r>
            <a:r>
              <a:rPr lang="ar-IQ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استعمال الرسم بالألوان تحت الطلاء الزجاجي الشفاف .</a:t>
            </a:r>
          </a:p>
          <a:p>
            <a:pPr marL="0" indent="0" algn="r">
              <a:buNone/>
            </a:pPr>
            <a:r>
              <a:rPr lang="ar-IQ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٢.استعمال </a:t>
            </a:r>
            <a:r>
              <a:rPr lang="ar-IQ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التذهيب فوق الطلاء .</a:t>
            </a:r>
          </a:p>
          <a:p>
            <a:pPr marL="0" indent="0" algn="r">
              <a:buNone/>
            </a:pPr>
            <a:r>
              <a:rPr lang="ar-IQ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3.استعمال </a:t>
            </a:r>
            <a:r>
              <a:rPr lang="ar-IQ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الحفر التخريم والمينا فضلا عن البريق المعدني .</a:t>
            </a:r>
          </a:p>
          <a:p>
            <a:pPr marL="0" indent="0" algn="r">
              <a:buNone/>
            </a:pPr>
            <a:r>
              <a:rPr lang="ar-IQ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4.الدقة </a:t>
            </a:r>
            <a:r>
              <a:rPr lang="ar-IQ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والمهارة الفائقة في عمل الرسوم والزخارف المختلفة على الأواني بالفرشاة مباشرة .</a:t>
            </a:r>
          </a:p>
          <a:p>
            <a:pPr marL="0" indent="0" algn="r">
              <a:buNone/>
            </a:pPr>
            <a:r>
              <a:rPr lang="ar-IQ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5.النزوع </a:t>
            </a:r>
            <a:r>
              <a:rPr lang="ar-IQ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نحو التجريدية طبقا للتقاليد الإسلامية .</a:t>
            </a:r>
          </a:p>
          <a:p>
            <a:pPr marL="0" indent="0" algn="r">
              <a:buNone/>
            </a:pPr>
            <a:r>
              <a:rPr lang="ar-IQ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6.يعمل </a:t>
            </a:r>
            <a:r>
              <a:rPr lang="ar-IQ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في م ا ركز الخزف أجود الحرفيين والصناع المهرة .</a:t>
            </a:r>
          </a:p>
          <a:p>
            <a:pPr marL="0" indent="0" algn="r">
              <a:buNone/>
            </a:pPr>
            <a:r>
              <a:rPr lang="ar-IQ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7.شمل </a:t>
            </a:r>
            <a:r>
              <a:rPr lang="ar-IQ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الخزف احتياجات الناس اليومية العامة والخاصة.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42" y="3451198"/>
            <a:ext cx="2804160" cy="2060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17" y="697424"/>
            <a:ext cx="1537035" cy="22873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40950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1000">
        <p:split orient="vert"/>
      </p:transition>
    </mc:Choice>
    <mc:Fallback>
      <p:transition spd="slow" advTm="3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19842" y="2355011"/>
            <a:ext cx="9532188" cy="69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762" y="724619"/>
            <a:ext cx="10541480" cy="5417389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ar-IQ" sz="1600" b="1" dirty="0" smtClean="0">
                <a:solidFill>
                  <a:srgbClr val="0070C0"/>
                </a:solidFill>
                <a:latin typeface="Simplified Arabic,Bold"/>
              </a:rPr>
              <a:t>الخزف ذو البريق المعدني:</a:t>
            </a:r>
          </a:p>
          <a:p>
            <a:pPr marL="0" indent="0" algn="r">
              <a:buNone/>
            </a:pPr>
            <a:r>
              <a:rPr lang="ar-IQ" sz="1400" b="1" dirty="0" smtClean="0">
                <a:latin typeface="Times New Roman" panose="02020603050405020304" pitchFamily="18" charset="0"/>
              </a:rPr>
              <a:t>1.أسباب ظهور الخزف ذي البريق المعدني</a:t>
            </a:r>
          </a:p>
          <a:p>
            <a:pPr marL="0" indent="0" algn="r">
              <a:buNone/>
            </a:pPr>
            <a:r>
              <a:rPr lang="ar-IQ" sz="1400" b="1" dirty="0" smtClean="0">
                <a:latin typeface="Times New Roman" panose="02020603050405020304" pitchFamily="18" charset="0"/>
              </a:rPr>
              <a:t> الوازع </a:t>
            </a:r>
            <a:r>
              <a:rPr lang="ar-IQ" sz="1400" b="1" dirty="0">
                <a:latin typeface="Times New Roman" panose="02020603050405020304" pitchFamily="18" charset="0"/>
              </a:rPr>
              <a:t>الديني: جاء ابتكار هذا النوع من الخزف استجابة للأحاديث النبوية الشريفة التي دعت إلى الزهد والتقشف، ونهت عن استخدام </a:t>
            </a:r>
            <a:r>
              <a:rPr lang="ar-IQ" sz="1400" b="1" dirty="0" smtClean="0">
                <a:latin typeface="Times New Roman" panose="02020603050405020304" pitchFamily="18" charset="0"/>
              </a:rPr>
              <a:t>أواني الذهب </a:t>
            </a:r>
            <a:r>
              <a:rPr lang="ar-IQ" sz="1400" b="1" dirty="0">
                <a:latin typeface="Times New Roman" panose="02020603050405020304" pitchFamily="18" charset="0"/>
              </a:rPr>
              <a:t>والفضة .</a:t>
            </a:r>
          </a:p>
          <a:p>
            <a:pPr marL="0" indent="0" algn="r">
              <a:buNone/>
            </a:pPr>
            <a:r>
              <a:rPr lang="ar-IQ" sz="1400" b="1" dirty="0">
                <a:latin typeface="Times New Roman" panose="02020603050405020304" pitchFamily="18" charset="0"/>
              </a:rPr>
              <a:t>الحاجة الاجتماعية: رغبة الطبقات الغنية في اقتناء أواني تعكس مظاهر الترف والجمال </a:t>
            </a:r>
            <a:r>
              <a:rPr lang="ar-IQ" sz="1400" b="1" dirty="0" smtClean="0">
                <a:latin typeface="Times New Roman" panose="02020603050405020304" pitchFamily="18" charset="0"/>
              </a:rPr>
              <a:t>(تشبه الذهب) </a:t>
            </a:r>
            <a:r>
              <a:rPr lang="ar-IQ" sz="1400" b="1" dirty="0">
                <a:latin typeface="Times New Roman" panose="02020603050405020304" pitchFamily="18" charset="0"/>
              </a:rPr>
              <a:t>دون الوقوع في المحظور الديني </a:t>
            </a:r>
          </a:p>
          <a:p>
            <a:pPr marL="0" indent="0" algn="r">
              <a:buNone/>
            </a:pPr>
            <a:r>
              <a:rPr lang="ar-IQ" sz="1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.2 . </a:t>
            </a:r>
            <a:r>
              <a:rPr lang="ar-IQ" sz="1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رحلة الابتكار والتطوير</a:t>
            </a:r>
          </a:p>
          <a:p>
            <a:pPr marL="0" indent="0" algn="r">
              <a:buNone/>
            </a:pPr>
            <a:r>
              <a:rPr lang="ar-IQ" sz="1400" b="1" dirty="0">
                <a:latin typeface="Times New Roman" panose="02020603050405020304" pitchFamily="18" charset="0"/>
              </a:rPr>
              <a:t>سعى الخزافون لإيجاد "طريقة صناعية" تجعل المادة الخام )الطين( تعطي بريقاً يشبه الذهب .</a:t>
            </a:r>
          </a:p>
          <a:p>
            <a:pPr marL="0" indent="0" algn="r">
              <a:buNone/>
            </a:pPr>
            <a:r>
              <a:rPr lang="ar-IQ" sz="1400" b="1" dirty="0" smtClean="0">
                <a:latin typeface="Times New Roman" panose="02020603050405020304" pitchFamily="18" charset="0"/>
              </a:rPr>
              <a:t> استفاد </a:t>
            </a:r>
            <a:r>
              <a:rPr lang="ar-IQ" sz="1400" b="1" dirty="0">
                <a:latin typeface="Times New Roman" panose="02020603050405020304" pitchFamily="18" charset="0"/>
              </a:rPr>
              <a:t>الخزافون من تجاربهم السابقة ومن الاطلاع على الخزف الصيني الذي كان يملأ أسواق العراق آنذاك، حتى نجحوا في إنتاج قطع </a:t>
            </a:r>
            <a:r>
              <a:rPr lang="ar-IQ" sz="1400" b="1" dirty="0" smtClean="0">
                <a:latin typeface="Times New Roman" panose="02020603050405020304" pitchFamily="18" charset="0"/>
              </a:rPr>
              <a:t>فنية رائعة </a:t>
            </a:r>
            <a:r>
              <a:rPr lang="ar-IQ" sz="1400" b="1" dirty="0">
                <a:latin typeface="Times New Roman" panose="02020603050405020304" pitchFamily="18" charset="0"/>
              </a:rPr>
              <a:t>تحاكي جمال الذهب .</a:t>
            </a:r>
          </a:p>
          <a:p>
            <a:pPr marL="0" indent="0" algn="r">
              <a:buNone/>
            </a:pPr>
            <a:r>
              <a:rPr lang="ar-IQ" sz="1400" b="1" dirty="0">
                <a:latin typeface="Times New Roman" panose="02020603050405020304" pitchFamily="18" charset="0"/>
              </a:rPr>
              <a:t>.</a:t>
            </a:r>
            <a:r>
              <a:rPr lang="ar-IQ" sz="1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 مميزات هذا النوع من الخزف</a:t>
            </a:r>
          </a:p>
          <a:p>
            <a:pPr marL="0" indent="0" algn="r">
              <a:buNone/>
            </a:pPr>
            <a:r>
              <a:rPr lang="ar-IQ" sz="1400" b="1" dirty="0">
                <a:latin typeface="Times New Roman" panose="02020603050405020304" pitchFamily="18" charset="0"/>
              </a:rPr>
              <a:t>الحفاظ على الخامة: البريق المعدني لا يؤدي إلى إذابة مادة الإناء </a:t>
            </a:r>
            <a:r>
              <a:rPr lang="ar-IQ" sz="1400" b="1" dirty="0" smtClean="0">
                <a:latin typeface="Times New Roman" panose="02020603050405020304" pitchFamily="18" charset="0"/>
              </a:rPr>
              <a:t>(الطين المفخور) </a:t>
            </a:r>
            <a:r>
              <a:rPr lang="ar-IQ" sz="1400" b="1" dirty="0">
                <a:latin typeface="Times New Roman" panose="02020603050405020304" pitchFamily="18" charset="0"/>
              </a:rPr>
              <a:t>.</a:t>
            </a:r>
          </a:p>
          <a:p>
            <a:pPr marL="0" indent="0" algn="r">
              <a:buNone/>
            </a:pPr>
            <a:r>
              <a:rPr lang="ar-IQ" sz="1400" b="1" dirty="0">
                <a:latin typeface="Times New Roman" panose="02020603050405020304" pitchFamily="18" charset="0"/>
              </a:rPr>
              <a:t>الجذب البصري: يتميز بلون ذهبي "خارق للطبيعة" يلفت الانتباه بشدة، حيث أن هذا اللون لا يوجد بشكل طبيعي في أنواع الطلاء الأخرى .</a:t>
            </a:r>
          </a:p>
          <a:p>
            <a:pPr marL="0" indent="0" algn="r">
              <a:buNone/>
            </a:pPr>
            <a:r>
              <a:rPr lang="ar-IQ" sz="1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.4 التاريخ والانتشار الجغرافي</a:t>
            </a:r>
          </a:p>
          <a:p>
            <a:pPr marL="0" indent="0" algn="r">
              <a:buNone/>
            </a:pPr>
            <a:r>
              <a:rPr lang="ar-IQ" sz="1400" b="1" dirty="0">
                <a:latin typeface="Times New Roman" panose="02020603050405020304" pitchFamily="18" charset="0"/>
              </a:rPr>
              <a:t>البداية: ظهر لأول مرة في العصر العباسي، وتؤكد الحفريات في مدينة سامراء بالعراق ذلك .</a:t>
            </a:r>
          </a:p>
          <a:p>
            <a:pPr marL="0" indent="0" algn="r">
              <a:buNone/>
            </a:pPr>
            <a:r>
              <a:rPr lang="ar-IQ" sz="1400" b="1" dirty="0">
                <a:latin typeface="Times New Roman" panose="02020603050405020304" pitchFamily="18" charset="0"/>
              </a:rPr>
              <a:t>الانتشار: انطلقت صناعته من بغداد وسامراء، ثم انتقلت إلى بقية الأقاليم الإسلامية مثل :</a:t>
            </a:r>
          </a:p>
          <a:p>
            <a:pPr marL="0" indent="0" algn="r">
              <a:buNone/>
            </a:pPr>
            <a:r>
              <a:rPr lang="ar-IQ" sz="1400" b="1" dirty="0">
                <a:latin typeface="Times New Roman" panose="02020603050405020304" pitchFamily="18" charset="0"/>
              </a:rPr>
              <a:t>- مصر </a:t>
            </a:r>
            <a:r>
              <a:rPr lang="ar-IQ" sz="1400" b="1" dirty="0" smtClean="0">
                <a:latin typeface="Times New Roman" panose="02020603050405020304" pitchFamily="18" charset="0"/>
              </a:rPr>
              <a:t>(مدينة الفسطاط).</a:t>
            </a:r>
            <a:endParaRPr lang="ar-IQ" sz="1400" b="1" dirty="0">
              <a:latin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ar-IQ" sz="1400" b="1" dirty="0">
                <a:latin typeface="Times New Roman" panose="02020603050405020304" pitchFamily="18" charset="0"/>
              </a:rPr>
              <a:t>- إيران .</a:t>
            </a:r>
          </a:p>
          <a:p>
            <a:pPr marL="0" indent="0" algn="r">
              <a:buNone/>
            </a:pPr>
            <a:r>
              <a:rPr lang="ar-IQ" sz="1400" b="1" dirty="0">
                <a:latin typeface="Times New Roman" panose="02020603050405020304" pitchFamily="18" charset="0"/>
              </a:rPr>
              <a:t>- الأندلس </a:t>
            </a:r>
            <a:r>
              <a:rPr lang="ar-IQ" sz="1400" b="1" dirty="0" smtClean="0">
                <a:latin typeface="Times New Roman" panose="02020603050405020304" pitchFamily="18" charset="0"/>
              </a:rPr>
              <a:t>(مدينتي </a:t>
            </a:r>
            <a:r>
              <a:rPr lang="ar-IQ" sz="1400" b="1" dirty="0">
                <a:latin typeface="Times New Roman" panose="02020603050405020304" pitchFamily="18" charset="0"/>
              </a:rPr>
              <a:t>سوسة </a:t>
            </a:r>
            <a:r>
              <a:rPr lang="ar-IQ" sz="1400" b="1" dirty="0" smtClean="0">
                <a:latin typeface="Times New Roman" panose="02020603050405020304" pitchFamily="18" charset="0"/>
              </a:rPr>
              <a:t>والزهراء) </a:t>
            </a:r>
            <a:r>
              <a:rPr lang="ar-IQ" sz="1400" b="1" dirty="0">
                <a:latin typeface="Times New Roman" panose="02020603050405020304" pitchFamily="18" charset="0"/>
              </a:rPr>
              <a:t>.</a:t>
            </a:r>
            <a:endParaRPr lang="en-US" sz="1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35" y="4425580"/>
            <a:ext cx="3373848" cy="13886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25921853"/>
      </p:ext>
    </p:extLst>
  </p:cSld>
  <p:clrMapOvr>
    <a:masterClrMapping/>
  </p:clrMapOvr>
  <p:transition spd="slow" advTm="34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80226" y="2406770"/>
            <a:ext cx="9489057" cy="603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1268" y="724619"/>
            <a:ext cx="10506974" cy="5408762"/>
          </a:xfrm>
        </p:spPr>
        <p:txBody>
          <a:bodyPr>
            <a:normAutofit fontScale="85000" lnSpcReduction="20000"/>
          </a:bodyPr>
          <a:lstStyle/>
          <a:p>
            <a:pPr marL="0" indent="0" algn="r">
              <a:buNone/>
            </a:pPr>
            <a:r>
              <a:rPr lang="ar-IQ" sz="2600" b="1" u="sng" dirty="0">
                <a:solidFill>
                  <a:srgbClr val="0070C0"/>
                </a:solidFill>
                <a:latin typeface="Arial,Bold"/>
              </a:rPr>
              <a:t>صناعة الخزف ذو البريق المعدني</a:t>
            </a:r>
            <a:endParaRPr lang="ar-IQ" sz="2600" u="sng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ar-IQ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يصنع من صلصال اصفر نقي يغطى بطبقة غير شفافة من المينا القصديرية</a:t>
            </a:r>
          </a:p>
          <a:p>
            <a:pPr marL="0" indent="0" algn="r">
              <a:buNone/>
            </a:pPr>
            <a:r>
              <a:rPr lang="ar-IQ" dirty="0" smtClean="0"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ترسم عليها العناصر الزخرفية بالأكاسيد المعدنية بعد تسويتها للمرة الأولى ، ثم تسوى مرة ثانية تسوية بطيئة في درجة حرارة أقل </a:t>
            </a:r>
            <a:r>
              <a:rPr lang="ar-IQ" dirty="0" smtClean="0">
                <a:latin typeface="Arial" panose="020B0604020202020204" pitchFamily="34" charset="0"/>
                <a:cs typeface="Arial" panose="020B0604020202020204" pitchFamily="34" charset="0"/>
              </a:rPr>
              <a:t>من الأولى </a:t>
            </a: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. وعندئذ تتحول الأكاسيد المعدنية بتفاعلها مع الدخان إلى طبقة معدنية رقيقة جدا ، ويصبح لون </a:t>
            </a:r>
            <a:r>
              <a:rPr lang="ar-IQ" dirty="0" smtClean="0">
                <a:latin typeface="Arial" panose="020B0604020202020204" pitchFamily="34" charset="0"/>
                <a:cs typeface="Arial" panose="020B0604020202020204" pitchFamily="34" charset="0"/>
              </a:rPr>
              <a:t>البريـق المعـدنــــي </a:t>
            </a: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ذهبيا أو إحدى </a:t>
            </a:r>
            <a:r>
              <a:rPr lang="ar-IQ" dirty="0" smtClean="0">
                <a:latin typeface="Arial" panose="020B0604020202020204" pitchFamily="34" charset="0"/>
                <a:cs typeface="Arial" panose="020B0604020202020204" pitchFamily="34" charset="0"/>
              </a:rPr>
              <a:t>درجات البني </a:t>
            </a: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أو الأحمر حسب التركيب الكيميائي لنوع الدخان </a:t>
            </a:r>
            <a:r>
              <a:rPr lang="ar-IQ" dirty="0">
                <a:latin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r">
              <a:buNone/>
            </a:pPr>
            <a:r>
              <a:rPr lang="ar-IQ" b="1" dirty="0">
                <a:solidFill>
                  <a:srgbClr val="FF0000"/>
                </a:solidFill>
                <a:latin typeface="Arial,Bold"/>
              </a:rPr>
              <a:t>أهم مراحل إتقان صناعة الفخار عند العرب المسلمين</a:t>
            </a:r>
          </a:p>
          <a:p>
            <a:pPr marL="0" indent="0" algn="r">
              <a:buNone/>
            </a:pP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ar-IQ" dirty="0">
                <a:latin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القضاء على المسامات لتكتسب الأواني شكلا اجمل </a:t>
            </a:r>
            <a:r>
              <a:rPr lang="ar-IQ" dirty="0">
                <a:latin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r">
              <a:buNone/>
            </a:pP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ar-IQ" dirty="0">
                <a:latin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التوصل الى تقنية التزجيج اي دهنها بطبقة زجاجية </a:t>
            </a:r>
            <a:r>
              <a:rPr lang="ar-IQ" dirty="0">
                <a:latin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r">
              <a:buNone/>
            </a:pP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٣ </a:t>
            </a:r>
            <a:r>
              <a:rPr lang="ar-IQ" dirty="0">
                <a:latin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أضافة نوع جديد من الخزف ذي البريق المعدني. وان صاحب الفضل في هذا الابتكار هم الخزافون العراقيون في الفترة العباسية </a:t>
            </a:r>
            <a:r>
              <a:rPr lang="ar-IQ" dirty="0">
                <a:latin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r">
              <a:buNone/>
            </a:pPr>
            <a:r>
              <a:rPr lang="ar-IQ" b="1" dirty="0">
                <a:solidFill>
                  <a:srgbClr val="FF0000"/>
                </a:solidFill>
                <a:latin typeface="Arial,Bold"/>
              </a:rPr>
              <a:t>أهم تأثيرات الخزاف العراقي في صناعة الفخار</a:t>
            </a:r>
          </a:p>
          <a:p>
            <a:pPr marL="0" indent="0" algn="r">
              <a:buNone/>
            </a:pP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.1 انتشر الخزف من العراق إلى كافة أنحاء العالم الإسلامي </a:t>
            </a:r>
            <a:r>
              <a:rPr lang="ar-IQ" dirty="0">
                <a:latin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r">
              <a:buNone/>
            </a:pP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.2 تعلمه الخزافون في مصر والمغرب وفي الأندلس وإيران والشرق الإسلامي </a:t>
            </a:r>
            <a:r>
              <a:rPr lang="ar-IQ" dirty="0">
                <a:latin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r">
              <a:buNone/>
            </a:pP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.٣ تسربت اسرار صناعته الى اوربا من الاندلس.</a:t>
            </a:r>
          </a:p>
          <a:p>
            <a:pPr marL="0" indent="0" algn="r">
              <a:buNone/>
            </a:pP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.4 توصل الخزاف العراقي الى صناعة اواني الكاشي أو القراميد التي تزين محراب المسجد الجامع في القيروان بتونس </a:t>
            </a:r>
            <a:r>
              <a:rPr lang="ar-IQ" dirty="0">
                <a:latin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378" y="2098865"/>
            <a:ext cx="2041214" cy="1330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378" y="3907088"/>
            <a:ext cx="2077759" cy="1593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42308970"/>
      </p:ext>
    </p:extLst>
  </p:cSld>
  <p:clrMapOvr>
    <a:masterClrMapping/>
  </p:clrMapOvr>
  <p:transition spd="slow" advTm="3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06106" y="2355011"/>
            <a:ext cx="9842739" cy="948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762" y="733245"/>
            <a:ext cx="10515600" cy="5434642"/>
          </a:xfrm>
        </p:spPr>
        <p:txBody>
          <a:bodyPr>
            <a:normAutofit fontScale="62500" lnSpcReduction="20000"/>
          </a:bodyPr>
          <a:lstStyle/>
          <a:p>
            <a:pPr marL="0" indent="0" algn="r">
              <a:buNone/>
            </a:pPr>
            <a:r>
              <a:rPr lang="ar-IQ" sz="2600" b="1" dirty="0">
                <a:solidFill>
                  <a:srgbClr val="0070C0"/>
                </a:solidFill>
                <a:latin typeface="Arial,Bold"/>
              </a:rPr>
              <a:t>التحف الزجاجية</a:t>
            </a:r>
          </a:p>
          <a:p>
            <a:pPr marL="0" indent="0" algn="r">
              <a:buNone/>
            </a:pPr>
            <a:r>
              <a:rPr lang="ar-IQ" sz="2600" b="1" dirty="0">
                <a:solidFill>
                  <a:srgbClr val="0070C0"/>
                </a:solidFill>
                <a:latin typeface="Arial,Bold"/>
              </a:rPr>
              <a:t>تطور صناعة الزجاج وتأثرها بالثقافة الإسلامية</a:t>
            </a:r>
          </a:p>
          <a:p>
            <a:pPr marL="0" indent="0" algn="r">
              <a:buNone/>
            </a:pPr>
            <a:r>
              <a:rPr lang="ar-IQ" sz="1600" dirty="0" smtClean="0">
                <a:latin typeface="Symbol" panose="05050102010706020507" pitchFamily="18" charset="2"/>
              </a:rPr>
              <a:t> </a:t>
            </a:r>
            <a:r>
              <a:rPr lang="ar-IQ" b="1" dirty="0">
                <a:solidFill>
                  <a:srgbClr val="FF0000"/>
                </a:solidFill>
                <a:latin typeface="Arial,Bold"/>
              </a:rPr>
              <a:t>الاستمرارية والتطوير </a:t>
            </a:r>
            <a:r>
              <a:rPr lang="ar-IQ" b="1" dirty="0">
                <a:solidFill>
                  <a:srgbClr val="FF0000"/>
                </a:solidFill>
                <a:latin typeface="Calibri,Bold"/>
              </a:rPr>
              <a:t>: </a:t>
            </a: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بدأ المسلمون باتباع الأساليب القديمة في صناعة وتزيين الزجاج، ثم طوروها بشكل لائق نتيجة اهتمامهم</a:t>
            </a:r>
          </a:p>
          <a:p>
            <a:pPr marL="0" indent="0" algn="r">
              <a:buNone/>
            </a:pP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بالعطور )اتباعا للسنة النبوية( وحاجتهم لأوانٍ زجاجية دقيقة للتجارب الكيميائية </a:t>
            </a:r>
            <a:r>
              <a:rPr lang="ar-IQ" dirty="0">
                <a:latin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r">
              <a:buNone/>
            </a:pPr>
            <a:r>
              <a:rPr lang="ar-IQ" sz="1600" dirty="0">
                <a:solidFill>
                  <a:srgbClr val="FF0000"/>
                </a:solidFill>
                <a:latin typeface="Symbol" panose="05050102010706020507" pitchFamily="18" charset="2"/>
              </a:rPr>
              <a:t> </a:t>
            </a:r>
            <a:r>
              <a:rPr lang="ar-IQ" b="1" dirty="0">
                <a:solidFill>
                  <a:srgbClr val="FF0000"/>
                </a:solidFill>
                <a:latin typeface="Arial,Bold"/>
              </a:rPr>
              <a:t>خصائص الزجاج </a:t>
            </a:r>
            <a:r>
              <a:rPr lang="ar-IQ" b="1" dirty="0">
                <a:solidFill>
                  <a:srgbClr val="FF0000"/>
                </a:solidFill>
                <a:latin typeface="Calibri,Bold"/>
              </a:rPr>
              <a:t>: </a:t>
            </a: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أشاد الكتاب بجمال الزجاج ونقائه، ومميزاته العملية كونه لا يصدأ، ولا يمتص السوائل، وسهل التنظيف بالماء فقط </a:t>
            </a:r>
            <a:r>
              <a:rPr lang="ar-IQ" dirty="0">
                <a:latin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r">
              <a:buNone/>
            </a:pPr>
            <a:r>
              <a:rPr lang="ar-IQ" b="1" dirty="0">
                <a:solidFill>
                  <a:srgbClr val="0070C0"/>
                </a:solidFill>
                <a:latin typeface="Arial,Bold"/>
              </a:rPr>
              <a:t>تقنيات الصناعة ومراكزها</a:t>
            </a:r>
          </a:p>
          <a:p>
            <a:pPr marL="0" indent="0" algn="r">
              <a:buNone/>
            </a:pPr>
            <a:r>
              <a:rPr lang="ar-IQ" sz="1600" dirty="0">
                <a:latin typeface="Symbol" panose="05050102010706020507" pitchFamily="18" charset="2"/>
              </a:rPr>
              <a:t> </a:t>
            </a:r>
            <a:r>
              <a:rPr lang="ar-IQ" b="1" dirty="0">
                <a:solidFill>
                  <a:srgbClr val="FF0000"/>
                </a:solidFill>
                <a:latin typeface="Arial,Bold"/>
              </a:rPr>
              <a:t>طرق التشكيل </a:t>
            </a:r>
            <a:r>
              <a:rPr lang="ar-IQ" b="1" dirty="0">
                <a:solidFill>
                  <a:srgbClr val="FF0000"/>
                </a:solidFill>
                <a:latin typeface="Calibri,Bold"/>
              </a:rPr>
              <a:t>: </a:t>
            </a: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كان الزجاج يُشكل بالنفخ في قوالب </a:t>
            </a:r>
            <a:r>
              <a:rPr lang="ar-IQ" dirty="0" smtClean="0">
                <a:latin typeface="Arial" panose="020B0604020202020204" pitchFamily="34" charset="0"/>
                <a:cs typeface="Arial" panose="020B0604020202020204" pitchFamily="34" charset="0"/>
              </a:rPr>
              <a:t>(من </a:t>
            </a: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الفخار أو المعدن أو </a:t>
            </a:r>
            <a:r>
              <a:rPr lang="ar-IQ" dirty="0" smtClean="0">
                <a:latin typeface="Arial" panose="020B0604020202020204" pitchFamily="34" charset="0"/>
                <a:cs typeface="Arial" panose="020B0604020202020204" pitchFamily="34" charset="0"/>
              </a:rPr>
              <a:t>الخشب) </a:t>
            </a:r>
            <a:r>
              <a:rPr lang="ar-IQ" dirty="0">
                <a:latin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r">
              <a:buNone/>
            </a:pPr>
            <a:r>
              <a:rPr lang="ar-IQ" sz="1600" dirty="0">
                <a:latin typeface="Symbol" panose="05050102010706020507" pitchFamily="18" charset="2"/>
              </a:rPr>
              <a:t> </a:t>
            </a:r>
            <a:r>
              <a:rPr lang="ar-IQ" b="1" dirty="0">
                <a:solidFill>
                  <a:srgbClr val="FF0000"/>
                </a:solidFill>
                <a:latin typeface="Arial,Bold"/>
              </a:rPr>
              <a:t>الزخرفة </a:t>
            </a:r>
            <a:r>
              <a:rPr lang="ar-IQ" b="1" dirty="0">
                <a:solidFill>
                  <a:srgbClr val="FF0000"/>
                </a:solidFill>
                <a:latin typeface="Calibri,Bold"/>
              </a:rPr>
              <a:t>: </a:t>
            </a: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اشتُهرت زخرفة الحفر الغائر، ووجدت نماذج منها في "سامراء" و"بغداد </a:t>
            </a:r>
            <a:r>
              <a:rPr lang="ar-IQ" dirty="0">
                <a:latin typeface="Calibri" panose="020F0502020204030204" pitchFamily="34" charset="0"/>
                <a:cs typeface="Arial" panose="020B0604020202020204" pitchFamily="34" charset="0"/>
              </a:rPr>
              <a:t>".</a:t>
            </a:r>
          </a:p>
          <a:p>
            <a:pPr marL="0" indent="0" algn="r">
              <a:buNone/>
            </a:pPr>
            <a:r>
              <a:rPr lang="ar-IQ" sz="1600" dirty="0">
                <a:solidFill>
                  <a:srgbClr val="0070C0"/>
                </a:solidFill>
                <a:latin typeface="Symbol" panose="05050102010706020507" pitchFamily="18" charset="2"/>
              </a:rPr>
              <a:t> </a:t>
            </a:r>
            <a:r>
              <a:rPr lang="ar-IQ" b="1" dirty="0">
                <a:solidFill>
                  <a:srgbClr val="0070C0"/>
                </a:solidFill>
                <a:latin typeface="Arial,Bold"/>
              </a:rPr>
              <a:t>الريادة المصرية والسورية </a:t>
            </a:r>
            <a:r>
              <a:rPr lang="ar-IQ" b="1" dirty="0">
                <a:solidFill>
                  <a:srgbClr val="0070C0"/>
                </a:solidFill>
                <a:latin typeface="Calibri,Bold"/>
              </a:rPr>
              <a:t>:</a:t>
            </a:r>
          </a:p>
          <a:p>
            <a:pPr marL="0" indent="0" algn="r">
              <a:buNone/>
            </a:pPr>
            <a:r>
              <a:rPr lang="en-US" sz="1600" dirty="0" smtClean="0">
                <a:latin typeface="Courier New" panose="02070309020205020404" pitchFamily="49" charset="0"/>
              </a:rPr>
              <a:t> </a:t>
            </a: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وصلت الصناعة ذروتها في مصر منذ القرن ال 12 الميلادي </a:t>
            </a:r>
            <a:r>
              <a:rPr lang="ar-IQ" dirty="0">
                <a:latin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r">
              <a:buNone/>
            </a:pPr>
            <a:r>
              <a:rPr lang="en-US" sz="1600" dirty="0" smtClean="0">
                <a:latin typeface="Courier New" panose="02070309020205020404" pitchFamily="49" charset="0"/>
              </a:rPr>
              <a:t> </a:t>
            </a: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ابتكر الصناع "البريق المعدني" </a:t>
            </a:r>
            <a:r>
              <a:rPr lang="ar-IQ" dirty="0" smtClean="0">
                <a:latin typeface="Arial" panose="020B0604020202020204" pitchFamily="34" charset="0"/>
                <a:cs typeface="Arial" panose="020B0604020202020204" pitchFamily="34" charset="0"/>
              </a:rPr>
              <a:t>(الذهبي والفضي) </a:t>
            </a: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وزخرفوا الأواني بأشكال هندسية ونباتية وحيوانية </a:t>
            </a:r>
            <a:r>
              <a:rPr lang="ar-IQ" dirty="0">
                <a:latin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r">
              <a:buNone/>
            </a:pPr>
            <a:r>
              <a:rPr lang="en-US" sz="1600" dirty="0" smtClean="0">
                <a:latin typeface="Courier New" panose="02070309020205020404" pitchFamily="49" charset="0"/>
              </a:rPr>
              <a:t> </a:t>
            </a: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أهم مراكز الإنتاج: حلب، الخليل، صور، دمشق، الفسطاط، الفيوم، والإسكندرية </a:t>
            </a:r>
            <a:r>
              <a:rPr lang="ar-IQ" dirty="0">
                <a:latin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r">
              <a:buNone/>
            </a:pPr>
            <a:r>
              <a:rPr lang="ar-IQ" b="1" dirty="0" smtClean="0">
                <a:solidFill>
                  <a:srgbClr val="0070C0"/>
                </a:solidFill>
                <a:latin typeface="Arial,Bold"/>
              </a:rPr>
              <a:t>أبرز </a:t>
            </a:r>
            <a:r>
              <a:rPr lang="ar-IQ" b="1" dirty="0">
                <a:solidFill>
                  <a:srgbClr val="0070C0"/>
                </a:solidFill>
                <a:latin typeface="Arial,Bold"/>
              </a:rPr>
              <a:t>العصور والأنواع</a:t>
            </a:r>
          </a:p>
          <a:p>
            <a:pPr marL="0" indent="0" algn="r">
              <a:buNone/>
            </a:pPr>
            <a:r>
              <a:rPr lang="ar-IQ" sz="1600" dirty="0">
                <a:latin typeface="Symbol" panose="05050102010706020507" pitchFamily="18" charset="2"/>
              </a:rPr>
              <a:t> </a:t>
            </a:r>
            <a:r>
              <a:rPr lang="ar-IQ" b="1" dirty="0">
                <a:solidFill>
                  <a:srgbClr val="FF0000"/>
                </a:solidFill>
                <a:latin typeface="Arial,Bold"/>
              </a:rPr>
              <a:t>العصر الفاطمي </a:t>
            </a:r>
            <a:r>
              <a:rPr lang="ar-IQ" b="1" dirty="0">
                <a:solidFill>
                  <a:srgbClr val="FF0000"/>
                </a:solidFill>
                <a:latin typeface="Calibri,Bold"/>
              </a:rPr>
              <a:t>: </a:t>
            </a: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اشتهر بالأواني من الزجاج السميك الثقيل المزين بزخارف مقطوعة ومضغوطة )طيور، أسود، عناصر نباتية( </a:t>
            </a:r>
            <a:r>
              <a:rPr lang="ar-IQ" dirty="0">
                <a:latin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r">
              <a:buNone/>
            </a:pPr>
            <a:r>
              <a:rPr lang="ar-IQ" sz="1600" dirty="0">
                <a:solidFill>
                  <a:srgbClr val="FF0000"/>
                </a:solidFill>
                <a:latin typeface="Symbol" panose="05050102010706020507" pitchFamily="18" charset="2"/>
              </a:rPr>
              <a:t> </a:t>
            </a:r>
            <a:r>
              <a:rPr lang="ar-IQ" b="1" dirty="0">
                <a:solidFill>
                  <a:srgbClr val="FF0000"/>
                </a:solidFill>
                <a:latin typeface="Arial,Bold"/>
              </a:rPr>
              <a:t>العصر المملوكي </a:t>
            </a:r>
            <a:r>
              <a:rPr lang="ar-IQ" b="1" dirty="0">
                <a:latin typeface="Calibri,Bold"/>
              </a:rPr>
              <a:t>: </a:t>
            </a: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تُعد </a:t>
            </a:r>
            <a:r>
              <a:rPr lang="ar-IQ" b="1" dirty="0">
                <a:latin typeface="Calibri,Bold"/>
                <a:cs typeface="Arial" panose="020B0604020202020204" pitchFamily="34" charset="0"/>
              </a:rPr>
              <a:t>" </a:t>
            </a:r>
            <a:r>
              <a:rPr lang="ar-IQ" b="1" dirty="0">
                <a:latin typeface="Arial,Bold"/>
                <a:cs typeface="Arial" panose="020B0604020202020204" pitchFamily="34" charset="0"/>
              </a:rPr>
              <a:t>المشكاوات الزجاجية المموهة بالمينا </a:t>
            </a:r>
            <a:r>
              <a:rPr lang="ar-IQ" b="1" dirty="0">
                <a:latin typeface="Calibri,Bold"/>
                <a:cs typeface="Arial" panose="020B0604020202020204" pitchFamily="34" charset="0"/>
              </a:rPr>
              <a:t>" </a:t>
            </a: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فخر صناعة الزجاج في مصر وسوريا </a:t>
            </a:r>
            <a:r>
              <a:rPr lang="ar-IQ" dirty="0">
                <a:latin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r>
              <a:rPr lang="en-US" sz="1600" dirty="0">
                <a:latin typeface="Courier New" panose="02070309020205020404" pitchFamily="49" charset="0"/>
              </a:rPr>
              <a:t>o </a:t>
            </a: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تتميز بلون أبيض مائل للصفرة </a:t>
            </a:r>
            <a:r>
              <a:rPr lang="ar-IQ" dirty="0">
                <a:latin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r">
              <a:buNone/>
            </a:pPr>
            <a:r>
              <a:rPr lang="en-US" sz="1600" dirty="0" smtClean="0">
                <a:latin typeface="Courier New" panose="02070309020205020404" pitchFamily="49" charset="0"/>
              </a:rPr>
              <a:t> </a:t>
            </a: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تُزخرف بالمينا الملونة )حمراء، زرقاء، خضراء، بيضاء( وبرسوم نباتية على أرضية مذهبة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40" y="2449902"/>
            <a:ext cx="3131371" cy="193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69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3000">
        <p14:doors dir="vert"/>
      </p:transition>
    </mc:Choice>
    <mc:Fallback>
      <p:transition spd="slow" advTm="3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88853" y="2380891"/>
            <a:ext cx="9480430" cy="1035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3026" y="707365"/>
            <a:ext cx="10386203" cy="5391509"/>
          </a:xfrm>
        </p:spPr>
        <p:txBody>
          <a:bodyPr>
            <a:normAutofit fontScale="70000" lnSpcReduction="20000"/>
          </a:bodyPr>
          <a:lstStyle/>
          <a:p>
            <a:pPr marL="0" indent="0" algn="r">
              <a:buNone/>
            </a:pPr>
            <a:r>
              <a:rPr lang="ar-IQ" b="1" dirty="0">
                <a:solidFill>
                  <a:srgbClr val="0070C0"/>
                </a:solidFill>
                <a:latin typeface="Arial,Bold"/>
              </a:rPr>
              <a:t>أولاً: طرائق زخرفة التحف الزجاجية</a:t>
            </a:r>
          </a:p>
          <a:p>
            <a:pPr marL="0" indent="0" algn="r">
              <a:buNone/>
            </a:pP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يتناول النص طريقتين رئيسيتين للزخرفة ظهرا في التاريخ الإسلامي </a:t>
            </a:r>
            <a:r>
              <a:rPr lang="ar-IQ" dirty="0">
                <a:latin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0" indent="0" algn="r">
              <a:buNone/>
            </a:pPr>
            <a:r>
              <a:rPr lang="ar-IQ" b="1" dirty="0">
                <a:solidFill>
                  <a:srgbClr val="0070C0"/>
                </a:solidFill>
                <a:latin typeface="Arial,Bold"/>
              </a:rPr>
              <a:t>1.طريقة التذهيب</a:t>
            </a:r>
          </a:p>
          <a:p>
            <a:pPr marL="0" indent="0" algn="r">
              <a:buNone/>
            </a:pPr>
            <a:r>
              <a:rPr lang="ar-IQ" sz="1600" dirty="0">
                <a:latin typeface="Symbol" panose="05050102010706020507" pitchFamily="18" charset="2"/>
              </a:rPr>
              <a:t> </a:t>
            </a:r>
            <a:r>
              <a:rPr lang="ar-IQ" b="1" dirty="0">
                <a:solidFill>
                  <a:srgbClr val="FF0000"/>
                </a:solidFill>
                <a:latin typeface="Arial,Bold"/>
              </a:rPr>
              <a:t>الظهور </a:t>
            </a:r>
            <a:r>
              <a:rPr lang="ar-IQ" b="1" dirty="0">
                <a:solidFill>
                  <a:srgbClr val="FF0000"/>
                </a:solidFill>
                <a:latin typeface="Calibri,Bold"/>
              </a:rPr>
              <a:t>: </a:t>
            </a: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عرفت لأول مرة في مصر خلال </a:t>
            </a:r>
            <a:r>
              <a:rPr lang="ar-IQ" b="1" dirty="0">
                <a:latin typeface="Arial,Bold"/>
                <a:cs typeface="Arial" panose="020B0604020202020204" pitchFamily="34" charset="0"/>
              </a:rPr>
              <a:t>العصر الفاطمي </a:t>
            </a:r>
            <a:r>
              <a:rPr lang="ar-IQ" dirty="0">
                <a:latin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r">
              <a:buNone/>
            </a:pPr>
            <a:r>
              <a:rPr lang="ar-IQ" sz="1600" dirty="0">
                <a:latin typeface="Symbol" panose="05050102010706020507" pitchFamily="18" charset="2"/>
              </a:rPr>
              <a:t> </a:t>
            </a:r>
            <a:r>
              <a:rPr lang="ar-IQ" b="1" dirty="0">
                <a:solidFill>
                  <a:srgbClr val="FF0000"/>
                </a:solidFill>
                <a:latin typeface="Arial,Bold"/>
              </a:rPr>
              <a:t>التوثيق </a:t>
            </a:r>
            <a:r>
              <a:rPr lang="ar-IQ" b="1" dirty="0">
                <a:solidFill>
                  <a:srgbClr val="FF0000"/>
                </a:solidFill>
                <a:latin typeface="Calibri,Bold"/>
              </a:rPr>
              <a:t>: </a:t>
            </a: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أشار إليها المقريزي في وصفه لقصور الخلفاء الفاطميين </a:t>
            </a:r>
            <a:r>
              <a:rPr lang="ar-IQ" dirty="0">
                <a:latin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r">
              <a:buNone/>
            </a:pPr>
            <a:r>
              <a:rPr lang="ar-IQ" sz="1600" dirty="0">
                <a:latin typeface="Symbol" panose="05050102010706020507" pitchFamily="18" charset="2"/>
              </a:rPr>
              <a:t> </a:t>
            </a:r>
            <a:r>
              <a:rPr lang="ar-IQ" b="1" dirty="0">
                <a:solidFill>
                  <a:srgbClr val="FF0000"/>
                </a:solidFill>
                <a:latin typeface="Arial,Bold"/>
              </a:rPr>
              <a:t>الآثار </a:t>
            </a:r>
            <a:r>
              <a:rPr lang="ar-IQ" b="1" dirty="0">
                <a:latin typeface="Calibri,Bold"/>
              </a:rPr>
              <a:t>: </a:t>
            </a: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وُجدت قطع كثيرة منها في حفائر مدينة "الفسطاط"، وهي معروضة حاليا في متحف الفن الإسلامي بالقاهرة </a:t>
            </a:r>
            <a:r>
              <a:rPr lang="ar-IQ" dirty="0">
                <a:latin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r">
              <a:buNone/>
            </a:pPr>
            <a:r>
              <a:rPr lang="ar-IQ" b="1" dirty="0">
                <a:solidFill>
                  <a:srgbClr val="0070C0"/>
                </a:solidFill>
                <a:latin typeface="Arial,Bold"/>
              </a:rPr>
              <a:t>2.طريقة الترصيع بالمينا</a:t>
            </a:r>
          </a:p>
          <a:p>
            <a:pPr marL="0" indent="0" algn="r">
              <a:buNone/>
            </a:pPr>
            <a:r>
              <a:rPr lang="ar-IQ" sz="1600" dirty="0">
                <a:solidFill>
                  <a:srgbClr val="FF0000"/>
                </a:solidFill>
                <a:latin typeface="Symbol" panose="05050102010706020507" pitchFamily="18" charset="2"/>
              </a:rPr>
              <a:t> </a:t>
            </a:r>
            <a:r>
              <a:rPr lang="ar-IQ" b="1" dirty="0">
                <a:solidFill>
                  <a:srgbClr val="FF0000"/>
                </a:solidFill>
                <a:latin typeface="Arial,Bold"/>
              </a:rPr>
              <a:t>الأصل </a:t>
            </a:r>
            <a:r>
              <a:rPr lang="ar-IQ" b="1" dirty="0">
                <a:solidFill>
                  <a:srgbClr val="FF0000"/>
                </a:solidFill>
                <a:latin typeface="Calibri,Bold"/>
              </a:rPr>
              <a:t>: </a:t>
            </a: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برع فيها أهل العراق في مدينة </a:t>
            </a:r>
            <a:r>
              <a:rPr lang="ar-IQ" b="1" dirty="0">
                <a:latin typeface="Arial,Bold"/>
                <a:cs typeface="Arial" panose="020B0604020202020204" pitchFamily="34" charset="0"/>
              </a:rPr>
              <a:t>الرقة</a:t>
            </a: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، ثم انتقلت إلى بقية العالم الإسلامي </a:t>
            </a:r>
            <a:r>
              <a:rPr lang="ar-IQ" dirty="0" smtClean="0">
                <a:latin typeface="Arial" panose="020B0604020202020204" pitchFamily="34" charset="0"/>
                <a:cs typeface="Arial" panose="020B0604020202020204" pitchFamily="34" charset="0"/>
              </a:rPr>
              <a:t>(حلب</a:t>
            </a: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، دمشق، </a:t>
            </a:r>
            <a:r>
              <a:rPr lang="ar-IQ" dirty="0" smtClean="0">
                <a:latin typeface="Arial" panose="020B0604020202020204" pitchFamily="34" charset="0"/>
                <a:cs typeface="Arial" panose="020B0604020202020204" pitchFamily="34" charset="0"/>
              </a:rPr>
              <a:t>القاهرة)</a:t>
            </a:r>
            <a:r>
              <a:rPr lang="ar-IQ" dirty="0" smtClean="0">
                <a:latin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ar-IQ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r>
              <a:rPr lang="ar-IQ" sz="1600" dirty="0">
                <a:latin typeface="Symbol" panose="05050102010706020507" pitchFamily="18" charset="2"/>
              </a:rPr>
              <a:t></a:t>
            </a:r>
            <a:r>
              <a:rPr lang="ar-IQ" sz="1600" dirty="0">
                <a:solidFill>
                  <a:srgbClr val="FF0000"/>
                </a:solidFill>
                <a:latin typeface="Symbol" panose="05050102010706020507" pitchFamily="18" charset="2"/>
              </a:rPr>
              <a:t> </a:t>
            </a:r>
            <a:r>
              <a:rPr lang="ar-IQ" b="1" dirty="0">
                <a:solidFill>
                  <a:srgbClr val="FF0000"/>
                </a:solidFill>
                <a:latin typeface="Arial,Bold"/>
              </a:rPr>
              <a:t>الاستخدام </a:t>
            </a:r>
            <a:r>
              <a:rPr lang="ar-IQ" b="1" dirty="0">
                <a:latin typeface="Calibri,Bold"/>
              </a:rPr>
              <a:t>: </a:t>
            </a: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استُخدمت في تزيين المصابيح الزجاجية الضخمة التي كانت تُستخدم في القصور والمساجد وتعرف ب </a:t>
            </a:r>
            <a:r>
              <a:rPr lang="ar-IQ" b="1" dirty="0" smtClean="0">
                <a:latin typeface="Arial,Bold"/>
                <a:cs typeface="Arial" panose="020B0604020202020204" pitchFamily="34" charset="0"/>
              </a:rPr>
              <a:t>(المشكاوات)</a:t>
            </a:r>
            <a:endParaRPr lang="ar-IQ" b="1" dirty="0">
              <a:latin typeface="Arial,Bold"/>
              <a:cs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ar-IQ" sz="1600" dirty="0">
                <a:solidFill>
                  <a:srgbClr val="0070C0"/>
                </a:solidFill>
                <a:latin typeface="Symbol" panose="05050102010706020507" pitchFamily="18" charset="2"/>
              </a:rPr>
              <a:t> </a:t>
            </a:r>
            <a:r>
              <a:rPr lang="ar-IQ" b="1" dirty="0">
                <a:solidFill>
                  <a:srgbClr val="0070C0"/>
                </a:solidFill>
                <a:latin typeface="Arial,Bold"/>
              </a:rPr>
              <a:t>خطوات العمل </a:t>
            </a:r>
            <a:r>
              <a:rPr lang="ar-IQ" b="1" dirty="0">
                <a:solidFill>
                  <a:srgbClr val="0070C0"/>
                </a:solidFill>
                <a:latin typeface="Calibri,Bold"/>
              </a:rPr>
              <a:t>:</a:t>
            </a:r>
          </a:p>
          <a:p>
            <a:pPr marL="0" indent="0" algn="r">
              <a:buNone/>
            </a:pP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.1 رسم عناصر نباتية وهندسية وحيوانية </a:t>
            </a:r>
            <a:r>
              <a:rPr lang="ar-IQ" dirty="0">
                <a:latin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r">
              <a:buNone/>
            </a:pP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.2 الكتابة على الجدران بمادة مكونة من أكاسيد مختلفة </a:t>
            </a:r>
            <a:r>
              <a:rPr lang="ar-IQ" dirty="0">
                <a:latin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r">
              <a:buNone/>
            </a:pP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.٣ سحق قطع زجاجية صغيرة وخلطها بمادة زيتية لتتحول إلى سائل بالتسخين </a:t>
            </a:r>
            <a:r>
              <a:rPr lang="ar-IQ" dirty="0">
                <a:latin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r">
              <a:buNone/>
            </a:pP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.4 وضع السائل على الإناء ليترك بروزا </a:t>
            </a:r>
            <a:r>
              <a:rPr lang="ar-IQ" dirty="0" smtClean="0">
                <a:latin typeface="Arial" panose="020B0604020202020204" pitchFamily="34" charset="0"/>
                <a:cs typeface="Arial" panose="020B0604020202020204" pitchFamily="34" charset="0"/>
              </a:rPr>
              <a:t>خفيف</a:t>
            </a:r>
            <a:r>
              <a:rPr lang="ar-IQ" dirty="0" smtClean="0">
                <a:latin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ar-IQ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ar-IQ" sz="1600" dirty="0">
                <a:latin typeface="Symbol" panose="05050102010706020507" pitchFamily="18" charset="2"/>
              </a:rPr>
              <a:t> </a:t>
            </a:r>
            <a:r>
              <a:rPr lang="ar-IQ" b="1" dirty="0">
                <a:latin typeface="Arial,Bold"/>
              </a:rPr>
              <a:t>ا</a:t>
            </a:r>
            <a:r>
              <a:rPr lang="ar-IQ" b="1" dirty="0">
                <a:solidFill>
                  <a:srgbClr val="FF0000"/>
                </a:solidFill>
                <a:latin typeface="Arial,Bold"/>
              </a:rPr>
              <a:t>لتأثير العالمي </a:t>
            </a:r>
            <a:r>
              <a:rPr lang="ar-IQ" b="1" dirty="0">
                <a:solidFill>
                  <a:srgbClr val="FF0000"/>
                </a:solidFill>
                <a:latin typeface="Calibri,Bold"/>
              </a:rPr>
              <a:t>:</a:t>
            </a:r>
            <a:r>
              <a:rPr lang="ar-IQ" b="1" dirty="0">
                <a:latin typeface="Calibri,Bold"/>
              </a:rPr>
              <a:t> </a:t>
            </a: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تعلم الإيطاليون هذه الطريقة وقلدوا المصابيح الإسلامية، لكنهم لم يتقنوا هذا </a:t>
            </a:r>
            <a:r>
              <a:rPr lang="ar-IQ" dirty="0" smtClean="0">
                <a:latin typeface="Arial" panose="020B0604020202020204" pitchFamily="34" charset="0"/>
                <a:cs typeface="Arial" panose="020B0604020202020204" pitchFamily="34" charset="0"/>
              </a:rPr>
              <a:t>التقليد</a:t>
            </a:r>
            <a:r>
              <a:rPr lang="ar-IQ" dirty="0" smtClean="0">
                <a:latin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6" y="707365"/>
            <a:ext cx="1607389" cy="24110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12" y="3960788"/>
            <a:ext cx="2954800" cy="19297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33296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2000">
        <p14:gallery dir="l"/>
      </p:transition>
    </mc:Choice>
    <mc:Fallback>
      <p:transition spd="slow" advTm="3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28468" y="2346385"/>
            <a:ext cx="9463177" cy="1984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6376" y="690113"/>
            <a:ext cx="10601865" cy="5417389"/>
          </a:xfrm>
        </p:spPr>
        <p:txBody>
          <a:bodyPr>
            <a:normAutofit fontScale="55000" lnSpcReduction="20000"/>
          </a:bodyPr>
          <a:lstStyle/>
          <a:p>
            <a:pPr marL="0" indent="0" algn="r">
              <a:buNone/>
            </a:pPr>
            <a:r>
              <a:rPr lang="ar-IQ" sz="2500" b="1" dirty="0">
                <a:solidFill>
                  <a:srgbClr val="FF0000"/>
                </a:solidFill>
                <a:latin typeface="Arial,Bold"/>
              </a:rPr>
              <a:t>ثانياً: الصناعات المعدنية</a:t>
            </a:r>
          </a:p>
          <a:p>
            <a:pPr marL="0" indent="0" algn="r">
              <a:buNone/>
            </a:pPr>
            <a:r>
              <a:rPr lang="ar-IQ" sz="1600" dirty="0">
                <a:latin typeface="Symbol" panose="05050102010706020507" pitchFamily="18" charset="2"/>
              </a:rPr>
              <a:t> </a:t>
            </a:r>
            <a:r>
              <a:rPr lang="ar-IQ" b="1" dirty="0">
                <a:latin typeface="Arial,Bold"/>
              </a:rPr>
              <a:t>البدايات </a:t>
            </a:r>
            <a:r>
              <a:rPr lang="ar-IQ" b="1" dirty="0">
                <a:latin typeface="Calibri,Bold"/>
              </a:rPr>
              <a:t>: </a:t>
            </a: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تعلم الإنسان استخلاص المعادن من الأرض وتنقيتها من الشوائب </a:t>
            </a:r>
            <a:r>
              <a:rPr lang="ar-IQ" dirty="0">
                <a:latin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r">
              <a:buNone/>
            </a:pPr>
            <a:r>
              <a:rPr lang="ar-IQ" sz="1600" dirty="0">
                <a:latin typeface="Symbol" panose="05050102010706020507" pitchFamily="18" charset="2"/>
              </a:rPr>
              <a:t> </a:t>
            </a:r>
            <a:r>
              <a:rPr lang="ar-IQ" b="1" dirty="0">
                <a:latin typeface="Arial,Bold"/>
              </a:rPr>
              <a:t>السبائك </a:t>
            </a:r>
            <a:r>
              <a:rPr lang="ar-IQ" b="1" dirty="0">
                <a:latin typeface="Calibri,Bold"/>
              </a:rPr>
              <a:t>: </a:t>
            </a: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تم ابتكار معادن جديدة عبر الخلط، مثل </a:t>
            </a:r>
            <a:r>
              <a:rPr lang="ar-IQ" dirty="0">
                <a:latin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0" indent="0" algn="r">
              <a:buNone/>
            </a:pPr>
            <a:r>
              <a:rPr lang="en-US" sz="1600" dirty="0" smtClean="0">
                <a:latin typeface="Courier New" panose="02070309020205020404" pitchFamily="49" charset="0"/>
              </a:rPr>
              <a:t> </a:t>
            </a:r>
            <a:r>
              <a:rPr lang="ar-IQ" b="1" dirty="0">
                <a:latin typeface="Arial,Bold"/>
              </a:rPr>
              <a:t>البرونز </a:t>
            </a:r>
            <a:r>
              <a:rPr lang="ar-IQ" b="1" dirty="0">
                <a:latin typeface="Calibri,Bold"/>
              </a:rPr>
              <a:t>: </a:t>
            </a: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خليط من النحاس الأحمر والزنك </a:t>
            </a:r>
            <a:r>
              <a:rPr lang="ar-IQ" dirty="0">
                <a:latin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r">
              <a:buNone/>
            </a:pPr>
            <a:r>
              <a:rPr lang="en-US" sz="1600" dirty="0" smtClean="0">
                <a:latin typeface="Courier New" panose="02070309020205020404" pitchFamily="49" charset="0"/>
              </a:rPr>
              <a:t> </a:t>
            </a:r>
            <a:r>
              <a:rPr lang="ar-IQ" b="1" dirty="0">
                <a:latin typeface="Arial,Bold"/>
              </a:rPr>
              <a:t>الفولاذ </a:t>
            </a:r>
            <a:r>
              <a:rPr lang="ar-IQ" b="1" dirty="0">
                <a:latin typeface="Calibri,Bold"/>
              </a:rPr>
              <a:t>: </a:t>
            </a: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خليط من الحديد ومواد أخرى </a:t>
            </a:r>
            <a:r>
              <a:rPr lang="ar-IQ" dirty="0">
                <a:latin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r">
              <a:buNone/>
            </a:pPr>
            <a:r>
              <a:rPr lang="ar-IQ" sz="1600" dirty="0">
                <a:latin typeface="Symbol" panose="05050102010706020507" pitchFamily="18" charset="2"/>
              </a:rPr>
              <a:t> </a:t>
            </a:r>
            <a:r>
              <a:rPr lang="ar-IQ" b="1" dirty="0">
                <a:latin typeface="Arial,Bold"/>
              </a:rPr>
              <a:t>الاستخدامات </a:t>
            </a:r>
            <a:r>
              <a:rPr lang="ar-IQ" b="1" dirty="0">
                <a:latin typeface="Calibri,Bold"/>
              </a:rPr>
              <a:t>: </a:t>
            </a: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استخدمها الإنسان في صناعة الأسلحة والأواني المتنوعة </a:t>
            </a:r>
            <a:r>
              <a:rPr lang="ar-IQ" dirty="0">
                <a:latin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r">
              <a:buNone/>
            </a:pPr>
            <a:r>
              <a:rPr lang="ar-IQ" sz="1600" dirty="0">
                <a:latin typeface="Symbol" panose="05050102010706020507" pitchFamily="18" charset="2"/>
              </a:rPr>
              <a:t> </a:t>
            </a:r>
            <a:r>
              <a:rPr lang="ar-IQ" b="1" dirty="0">
                <a:latin typeface="Arial,Bold"/>
              </a:rPr>
              <a:t>التطور </a:t>
            </a:r>
            <a:r>
              <a:rPr lang="ar-IQ" b="1" dirty="0">
                <a:latin typeface="Calibri,Bold"/>
              </a:rPr>
              <a:t>: </a:t>
            </a: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عرف العرب المعادن قبل الإسلام، ثم تطورت صناعتها وارتقوا بها بشكل كبير في العصور اللاحقة </a:t>
            </a:r>
            <a:r>
              <a:rPr lang="ar-IQ" dirty="0">
                <a:latin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r">
              <a:buNone/>
            </a:pPr>
            <a:r>
              <a:rPr lang="ar-IQ" sz="2500" b="1" dirty="0">
                <a:solidFill>
                  <a:srgbClr val="FF0000"/>
                </a:solidFill>
                <a:latin typeface="Arial,Bold"/>
              </a:rPr>
              <a:t>أثر المسلمين في صناعة التحف المعدنية </a:t>
            </a:r>
            <a:r>
              <a:rPr lang="ar-IQ" sz="2500" b="1" dirty="0">
                <a:solidFill>
                  <a:srgbClr val="FF0000"/>
                </a:solidFill>
                <a:latin typeface="Calibri,Bold"/>
              </a:rPr>
              <a:t>:</a:t>
            </a:r>
          </a:p>
          <a:p>
            <a:pPr marL="0" indent="0" algn="r">
              <a:buNone/>
            </a:pP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-1 أبدع الفنان المسلم في صناعة السيوف والتروس والخوذ والدروع وقد أفاض التاريخ العربي في وصف السيوف </a:t>
            </a:r>
            <a:r>
              <a:rPr lang="ar-IQ" dirty="0">
                <a:latin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r">
              <a:buNone/>
            </a:pP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-2 تفنن المسلمون في صياغة الحلي وابدعوا في تشكيلها بالمينا وزينوها بالحفر والتخريم </a:t>
            </a:r>
            <a:r>
              <a:rPr lang="ar-IQ" dirty="0">
                <a:latin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r">
              <a:buNone/>
            </a:pP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-٣ أبدع الفنان المسلم في صنع الأدوات المستعملة في المدارس والمكتبات منها المحابر وصناديق المصاحف مزخرفة بشتى انواع الزخارف</a:t>
            </a:r>
          </a:p>
          <a:p>
            <a:pPr marL="0" indent="0" algn="r">
              <a:buNone/>
            </a:pP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من حفر وتكفيت بالذهب والفضة بصورة رائعة </a:t>
            </a:r>
            <a:r>
              <a:rPr lang="ar-IQ" dirty="0">
                <a:latin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r">
              <a:buNone/>
            </a:pP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-4 صنع الاسطرلابات وهي آلة فلكية اخترعها قدماء اليونان وحسنها المسلمون لتحديد مكان القبلة واستعملها الرحالة وقد صنعت من</a:t>
            </a:r>
          </a:p>
          <a:p>
            <a:pPr marL="0" indent="0" algn="r">
              <a:buNone/>
            </a:pP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النحاس المزين بزخارف محززة ومكفتة بالفضة ، وتمثل صورا آدمية وحيوانات </a:t>
            </a:r>
            <a:r>
              <a:rPr lang="ar-IQ" dirty="0">
                <a:latin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r">
              <a:buNone/>
            </a:pP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-5 صنع الاواني التي تستعمل في القصور والمنازل المصنوعة من النحاس والخشب والخزف المكفتة بالذهب والفضة منها الصواني،</a:t>
            </a:r>
          </a:p>
          <a:p>
            <a:pPr marL="0" indent="0" algn="r">
              <a:buNone/>
            </a:pP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والأباريق، والمواقد، والأهوان والمباخر، والمزهريات والمرايا، والطاسات، والعلب، والموائد، والكراسي ، والأواني.</a:t>
            </a:r>
          </a:p>
          <a:p>
            <a:pPr marL="0" indent="0" algn="r">
              <a:buNone/>
            </a:pP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-6 وسائل الإضاءة المصنوعة من معدن النحاس ومكفتة بالفضة منها الشمعدانات ، والثريات، والفوانيس </a:t>
            </a:r>
            <a:r>
              <a:rPr lang="ar-IQ" dirty="0">
                <a:latin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r">
              <a:buNone/>
            </a:pP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-7 </a:t>
            </a:r>
            <a:r>
              <a:rPr lang="ar-IQ" b="1" dirty="0">
                <a:latin typeface="Arial,Bold"/>
                <a:cs typeface="Arial" panose="020B0604020202020204" pitchFamily="34" charset="0"/>
              </a:rPr>
              <a:t>التكفيت </a:t>
            </a: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ويعني حفر الزخارف أو الرسوم أو الكتابات على سطح الآنية المراد زخرفتها وذلك بحفرها حفرا عميقا ثم تملأ هذه الاجزاء</a:t>
            </a:r>
          </a:p>
          <a:p>
            <a:pPr marL="0" indent="0" algn="r">
              <a:buNone/>
            </a:pP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المحفورة بالفضة أو الذهب أو المينا أو النحاس الأحمر </a:t>
            </a:r>
            <a:r>
              <a:rPr lang="ar-IQ" dirty="0">
                <a:latin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72" y="768821"/>
            <a:ext cx="3879011" cy="196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04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39000">
        <p14:glitter pattern="hexagon"/>
      </p:transition>
    </mc:Choice>
    <mc:Fallback>
      <p:transition spd="slow" advTm="3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226279" y="2311879"/>
            <a:ext cx="7893170" cy="2674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3026" y="672859"/>
            <a:ext cx="10299940" cy="5495027"/>
          </a:xfrm>
        </p:spPr>
        <p:txBody>
          <a:bodyPr>
            <a:normAutofit fontScale="70000" lnSpcReduction="20000"/>
          </a:bodyPr>
          <a:lstStyle/>
          <a:p>
            <a:pPr marL="0" indent="0" algn="r">
              <a:buNone/>
            </a:pPr>
            <a:r>
              <a:rPr lang="ar-IQ" b="1" dirty="0">
                <a:solidFill>
                  <a:srgbClr val="FF0000"/>
                </a:solidFill>
                <a:latin typeface="Arial,Bold"/>
              </a:rPr>
              <a:t>صناعة التحف من الخشب والعاج</a:t>
            </a:r>
          </a:p>
          <a:p>
            <a:pPr marL="0" indent="0" algn="r">
              <a:buNone/>
            </a:pP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توصل أجدادنا المسلمون في العصور الوسطى إلى صناعة التحف المصنوعة من الخشب ومطعمة بالعاج وتحف مصنوعة من العاج وحده</a:t>
            </a:r>
          </a:p>
          <a:p>
            <a:pPr marL="0" indent="0" algn="r">
              <a:buNone/>
            </a:pP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ثم ابتكروا طريقة التجميع وطريقة الخرط </a:t>
            </a:r>
            <a:r>
              <a:rPr lang="ar-IQ" dirty="0">
                <a:latin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r">
              <a:buNone/>
            </a:pPr>
            <a:r>
              <a:rPr lang="ar-IQ" b="1" dirty="0">
                <a:solidFill>
                  <a:srgbClr val="FF0000"/>
                </a:solidFill>
                <a:latin typeface="Arial,Bold"/>
              </a:rPr>
              <a:t>طرائق صناعة التحف من الخشب والعاج</a:t>
            </a:r>
          </a:p>
          <a:p>
            <a:pPr marL="0" indent="0" algn="r">
              <a:buNone/>
            </a:pP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تنوعت صناعة التحف من الخشب والعاج وتنوعت طرائق صناعتها وزخرفتها ، نذكر منها الآتي </a:t>
            </a:r>
            <a:r>
              <a:rPr lang="ar-IQ" dirty="0">
                <a:latin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0" indent="0" algn="r">
              <a:buNone/>
            </a:pPr>
            <a:r>
              <a:rPr lang="ar-IQ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ar-IQ" b="1" dirty="0">
                <a:latin typeface="Arial,Bold"/>
                <a:cs typeface="Arial" panose="020B0604020202020204" pitchFamily="34" charset="0"/>
              </a:rPr>
              <a:t>التكوين : </a:t>
            </a: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إن عملية التكوين على الخشب عملية شائعة ولا تحتاج إلى الشرحوالإسهاب </a:t>
            </a:r>
            <a:r>
              <a:rPr lang="ar-IQ" dirty="0">
                <a:latin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r">
              <a:buNone/>
            </a:pPr>
            <a:r>
              <a:rPr lang="ar-IQ" dirty="0" smtClean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ar-IQ" b="1" dirty="0" smtClean="0">
                <a:latin typeface="Arial,Bold"/>
                <a:cs typeface="Arial" panose="020B0604020202020204" pitchFamily="34" charset="0"/>
              </a:rPr>
              <a:t>الحفر </a:t>
            </a: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: فقد كان قبل الإسلام عميقا واستمر كذلك في العصور الإسلامية السابقة على تأسيس سامراء كما تجلى الحفر العميق في قطع </a:t>
            </a:r>
            <a:r>
              <a:rPr lang="ar-IQ" dirty="0" smtClean="0">
                <a:latin typeface="Arial" panose="020B0604020202020204" pitchFamily="34" charset="0"/>
                <a:cs typeface="Arial" panose="020B0604020202020204" pitchFamily="34" charset="0"/>
              </a:rPr>
              <a:t>كبيرة حيث </a:t>
            </a: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ابتكر أجدادنا طريقة الحفر المائل التي ظهرت أول مرة في سامراء ثم انتشرت وذاعت في أرجاء العالم الإسلامي </a:t>
            </a:r>
            <a:r>
              <a:rPr lang="ar-IQ" dirty="0">
                <a:latin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r">
              <a:buNone/>
            </a:pPr>
            <a:r>
              <a:rPr lang="ar-IQ" dirty="0" smtClean="0">
                <a:latin typeface="Arial" panose="020B0604020202020204" pitchFamily="34" charset="0"/>
                <a:cs typeface="Arial" panose="020B0604020202020204" pitchFamily="34" charset="0"/>
              </a:rPr>
              <a:t>٣.</a:t>
            </a:r>
            <a:r>
              <a:rPr lang="ar-IQ" b="1" dirty="0" smtClean="0">
                <a:latin typeface="Arial,Bold"/>
                <a:cs typeface="Arial" panose="020B0604020202020204" pitchFamily="34" charset="0"/>
              </a:rPr>
              <a:t>التطعيم </a:t>
            </a: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: أشبه ما يكون بالتكفيت على المعادن الذي أشرنا إليه من قبل ، لكن التطعيم يكون بالعاج ، وبالعظم، وبالأبنوس ، وبالقصدير </a:t>
            </a:r>
            <a:r>
              <a:rPr lang="ar-IQ" dirty="0" smtClean="0">
                <a:latin typeface="Arial" panose="020B0604020202020204" pitchFamily="34" charset="0"/>
                <a:cs typeface="Arial" panose="020B0604020202020204" pitchFamily="34" charset="0"/>
              </a:rPr>
              <a:t>، وبالصدف </a:t>
            </a: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وبأنواع غالية من الخشب وقد كان معروفا قبل الإسلام وورث المسلمون طريقتهم عن الأمم القديمة وحسنوا فيها حتى بلغت على</a:t>
            </a:r>
          </a:p>
          <a:p>
            <a:pPr marL="0" indent="0" algn="r">
              <a:buNone/>
            </a:pP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أيديهم درجة عالية من التقدم ولا تزال صناعته قائمة في مصر والشام </a:t>
            </a:r>
            <a:r>
              <a:rPr lang="ar-IQ" dirty="0">
                <a:latin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r">
              <a:buNone/>
            </a:pPr>
            <a:r>
              <a:rPr lang="ar-IQ" dirty="0" smtClean="0"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r>
              <a:rPr lang="ar-IQ" b="1" dirty="0" smtClean="0">
                <a:latin typeface="Arial,Bold"/>
                <a:cs typeface="Arial" panose="020B0604020202020204" pitchFamily="34" charset="0"/>
              </a:rPr>
              <a:t>التجميع </a:t>
            </a:r>
            <a:r>
              <a:rPr lang="ar-IQ" b="1" dirty="0">
                <a:latin typeface="Arial,Bold"/>
                <a:cs typeface="Arial" panose="020B0604020202020204" pitchFamily="34" charset="0"/>
              </a:rPr>
              <a:t>والتعشيق : </a:t>
            </a: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يتجلى في تحف كثيرة مثل تابوت الإمام الشافعي فإن جوانبه الأربعة مغطاة بحشوات منقوشة بزخارف نباتية </a:t>
            </a:r>
            <a:r>
              <a:rPr lang="ar-IQ" dirty="0" smtClean="0">
                <a:latin typeface="Arial" panose="020B0604020202020204" pitchFamily="34" charset="0"/>
                <a:cs typeface="Arial" panose="020B0604020202020204" pitchFamily="34" charset="0"/>
              </a:rPr>
              <a:t>دقيقة الصنع </a:t>
            </a: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فتألفت بمجموعها إشكال هندسية من نجوم ومثلثات وخطوط متوازية </a:t>
            </a:r>
            <a:r>
              <a:rPr lang="ar-IQ" dirty="0">
                <a:latin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r">
              <a:buNone/>
            </a:pPr>
            <a:r>
              <a:rPr lang="ar-IQ" dirty="0" smtClean="0"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ar-IQ" b="1" dirty="0" smtClean="0">
                <a:latin typeface="Arial,Bold"/>
                <a:cs typeface="Arial" panose="020B0604020202020204" pitchFamily="34" charset="0"/>
              </a:rPr>
              <a:t>الخرط </a:t>
            </a: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: تتجلى فيما يعرف بالمشربيات التي كانت ولا تزال تزين واجهات كثيرة من المنازل القديمة حيث كانت متلائمة مع جو بلادنا الحار</a:t>
            </a:r>
          </a:p>
          <a:p>
            <a:pPr marL="0" indent="0" algn="r">
              <a:buNone/>
            </a:pPr>
            <a:r>
              <a:rPr lang="ar-IQ" dirty="0">
                <a:latin typeface="Arial" panose="020B0604020202020204" pitchFamily="34" charset="0"/>
                <a:cs typeface="Arial" panose="020B0604020202020204" pitchFamily="34" charset="0"/>
              </a:rPr>
              <a:t>ومنها أيضا الصناديق والعلب التي وصلت إلينا من الأندلس وصقلية.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311" y="4960189"/>
            <a:ext cx="2521685" cy="1138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97" y="1428508"/>
            <a:ext cx="2121982" cy="1150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445" y="4938046"/>
            <a:ext cx="2139351" cy="1182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18106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8000">
        <p14:shred/>
      </p:transition>
    </mc:Choice>
    <mc:Fallback>
      <p:transition spd="slow" advTm="3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97479" y="2372263"/>
            <a:ext cx="9428672" cy="77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9577" y="793630"/>
            <a:ext cx="7377020" cy="5322497"/>
          </a:xfrm>
        </p:spPr>
        <p:txBody>
          <a:bodyPr>
            <a:normAutofit fontScale="77500" lnSpcReduction="20000"/>
          </a:bodyPr>
          <a:lstStyle/>
          <a:p>
            <a:pPr marL="0" indent="0" algn="r">
              <a:buNone/>
            </a:pPr>
            <a:r>
              <a:rPr lang="ar-IQ" sz="2600" b="1" dirty="0">
                <a:solidFill>
                  <a:srgbClr val="FF0000"/>
                </a:solidFill>
                <a:latin typeface="Times New Roman,Bold"/>
              </a:rPr>
              <a:t>ثانياً: فن الخزف الإسلامي</a:t>
            </a:r>
          </a:p>
          <a:p>
            <a:pPr marL="0" indent="0" algn="r">
              <a:buNone/>
            </a:pPr>
            <a:r>
              <a:rPr lang="ar-IQ" sz="2600" dirty="0">
                <a:latin typeface="Times New Roman" panose="02020603050405020304" pitchFamily="18" charset="0"/>
              </a:rPr>
              <a:t>• نشأت مراكز صناعة الخزف في بغداد وسامراء ثم انتشرت في مدن أخرى .</a:t>
            </a:r>
          </a:p>
          <a:p>
            <a:pPr marL="0" indent="0" algn="r">
              <a:buNone/>
            </a:pPr>
            <a:r>
              <a:rPr lang="ar-IQ" sz="2600" dirty="0">
                <a:latin typeface="Times New Roman" panose="02020603050405020304" pitchFamily="18" charset="0"/>
              </a:rPr>
              <a:t>• تميز الخزف الإسلامي بالابتكار واستخدام الطلاء البراق .</a:t>
            </a:r>
          </a:p>
          <a:p>
            <a:pPr marL="0" indent="0" algn="r">
              <a:buNone/>
            </a:pPr>
            <a:r>
              <a:rPr lang="ar-IQ" sz="2600" dirty="0">
                <a:latin typeface="Times New Roman" panose="02020603050405020304" pitchFamily="18" charset="0"/>
              </a:rPr>
              <a:t>• تعتمد التقنية على طلاء الإناء بأكسيد معدني ثم حرقه ليعطي لمعانًا جميلًا .</a:t>
            </a:r>
          </a:p>
          <a:p>
            <a:pPr marL="0" indent="0" algn="r">
              <a:buNone/>
            </a:pPr>
            <a:r>
              <a:rPr lang="ar-IQ" sz="2600" dirty="0">
                <a:latin typeface="Times New Roman" panose="02020603050405020304" pitchFamily="18" charset="0"/>
              </a:rPr>
              <a:t>• ظهرت أوانٍ بلون واحد وأخرى متعددة الألوان </a:t>
            </a:r>
            <a:r>
              <a:rPr lang="ar-IQ" sz="2600" dirty="0" smtClean="0">
                <a:latin typeface="Times New Roman" panose="02020603050405020304" pitchFamily="18" charset="0"/>
              </a:rPr>
              <a:t>(ذهبي</a:t>
            </a:r>
            <a:r>
              <a:rPr lang="ar-IQ" sz="2600" dirty="0">
                <a:latin typeface="Times New Roman" panose="02020603050405020304" pitchFamily="18" charset="0"/>
              </a:rPr>
              <a:t>، أخضر، بني، أصفر، </a:t>
            </a:r>
            <a:r>
              <a:rPr lang="ar-IQ" sz="2600" dirty="0" smtClean="0">
                <a:latin typeface="Times New Roman" panose="02020603050405020304" pitchFamily="18" charset="0"/>
              </a:rPr>
              <a:t>أحمر) </a:t>
            </a:r>
            <a:r>
              <a:rPr lang="ar-IQ" sz="2600" dirty="0">
                <a:latin typeface="Times New Roman" panose="02020603050405020304" pitchFamily="18" charset="0"/>
              </a:rPr>
              <a:t>.</a:t>
            </a:r>
          </a:p>
          <a:p>
            <a:pPr marL="0" indent="0" algn="r">
              <a:buNone/>
            </a:pPr>
            <a:r>
              <a:rPr lang="ar-IQ" sz="2600" dirty="0">
                <a:latin typeface="Times New Roman" panose="02020603050405020304" pitchFamily="18" charset="0"/>
              </a:rPr>
              <a:t>• استُخدم الطلاء البراق أيضًا في بلاطات القيشاني للزينة .</a:t>
            </a:r>
          </a:p>
          <a:p>
            <a:pPr marL="0" indent="0" algn="r">
              <a:buNone/>
            </a:pPr>
            <a:r>
              <a:rPr lang="ar-IQ" sz="2600" dirty="0">
                <a:latin typeface="Times New Roman" panose="02020603050405020304" pitchFamily="18" charset="0"/>
              </a:rPr>
              <a:t>• امتازت الزخارف بالدقة والتناغم والوحدات المتناسقة .</a:t>
            </a:r>
          </a:p>
          <a:p>
            <a:pPr marL="0" indent="0" algn="r">
              <a:buNone/>
            </a:pPr>
            <a:r>
              <a:rPr lang="ar-IQ" sz="2600" b="1" dirty="0">
                <a:solidFill>
                  <a:srgbClr val="FF0000"/>
                </a:solidFill>
                <a:latin typeface="Times New Roman,Bold"/>
              </a:rPr>
              <a:t>المنمنمات وتزيين المخطوطات</a:t>
            </a:r>
          </a:p>
          <a:p>
            <a:pPr marL="0" indent="0" algn="r">
              <a:buNone/>
            </a:pPr>
            <a:r>
              <a:rPr lang="ar-IQ" sz="2600" dirty="0">
                <a:latin typeface="Times New Roman" panose="02020603050405020304" pitchFamily="18" charset="0"/>
              </a:rPr>
              <a:t>• الفئة المستهدفة: كان فن المنمنمات </a:t>
            </a:r>
            <a:r>
              <a:rPr lang="ar-IQ" sz="2600" dirty="0" smtClean="0">
                <a:latin typeface="Times New Roman" panose="02020603050405020304" pitchFamily="18" charset="0"/>
              </a:rPr>
              <a:t>(الرسوم الصغيرة) حكراً </a:t>
            </a:r>
            <a:r>
              <a:rPr lang="ar-IQ" sz="2600" dirty="0">
                <a:latin typeface="Times New Roman" panose="02020603050405020304" pitchFamily="18" charset="0"/>
              </a:rPr>
              <a:t>على طبقات الأشراف والأغنياء في العصور الوسطى لصعوبة إنتاجها </a:t>
            </a:r>
            <a:r>
              <a:rPr lang="ar-IQ" sz="2600" dirty="0" smtClean="0">
                <a:latin typeface="Times New Roman" panose="02020603050405020304" pitchFamily="18" charset="0"/>
              </a:rPr>
              <a:t>وتكلفتها العالية </a:t>
            </a:r>
            <a:r>
              <a:rPr lang="ar-IQ" sz="2600" dirty="0">
                <a:latin typeface="Times New Roman" panose="02020603050405020304" pitchFamily="18" charset="0"/>
              </a:rPr>
              <a:t>.</a:t>
            </a:r>
          </a:p>
          <a:p>
            <a:pPr marL="0" indent="0" algn="r">
              <a:buNone/>
            </a:pPr>
            <a:r>
              <a:rPr lang="ar-IQ" sz="2600" dirty="0">
                <a:latin typeface="Times New Roman" panose="02020603050405020304" pitchFamily="18" charset="0"/>
              </a:rPr>
              <a:t>• الأسلوب الفني: لم يلتزم الفنان بقواعد المنظور، بل ركز على النماذج المركزية </a:t>
            </a:r>
            <a:r>
              <a:rPr lang="ar-IQ" sz="2600" dirty="0" smtClean="0">
                <a:latin typeface="Times New Roman" panose="02020603050405020304" pitchFamily="18" charset="0"/>
              </a:rPr>
              <a:t>(هندسية </a:t>
            </a:r>
            <a:r>
              <a:rPr lang="ar-IQ" sz="2600" dirty="0">
                <a:latin typeface="Times New Roman" panose="02020603050405020304" pitchFamily="18" charset="0"/>
              </a:rPr>
              <a:t>أو </a:t>
            </a:r>
            <a:r>
              <a:rPr lang="ar-IQ" sz="2600" dirty="0" smtClean="0">
                <a:latin typeface="Times New Roman" panose="02020603050405020304" pitchFamily="18" charset="0"/>
              </a:rPr>
              <a:t>نباتية) </a:t>
            </a:r>
            <a:r>
              <a:rPr lang="ar-IQ" sz="2600" dirty="0">
                <a:latin typeface="Times New Roman" panose="02020603050405020304" pitchFamily="18" charset="0"/>
              </a:rPr>
              <a:t>التي تتفرع وتتكرر بدقة متناهية .</a:t>
            </a:r>
          </a:p>
          <a:p>
            <a:pPr marL="0" indent="0" algn="r">
              <a:buNone/>
            </a:pPr>
            <a:r>
              <a:rPr lang="ar-IQ" sz="2600" dirty="0">
                <a:latin typeface="Times New Roman" panose="02020603050405020304" pitchFamily="18" charset="0"/>
              </a:rPr>
              <a:t>• المحتوى: في الكتب غير الدينية، كان الفنان يرسم مشاهد الصيد، والنساء، والحيوانات، مع التركيز على تناغم الألوان والخطوط الدقيقة </a:t>
            </a:r>
            <a:r>
              <a:rPr lang="ar-IQ" sz="2600" dirty="0" smtClean="0">
                <a:latin typeface="Times New Roman" panose="02020603050405020304" pitchFamily="18" charset="0"/>
              </a:rPr>
              <a:t>التي تهدف </a:t>
            </a:r>
            <a:r>
              <a:rPr lang="ar-IQ" sz="2600" dirty="0">
                <a:latin typeface="Times New Roman" panose="02020603050405020304" pitchFamily="18" charset="0"/>
              </a:rPr>
              <a:t>إلى راحة العقل .</a:t>
            </a:r>
            <a:endParaRPr lang="en-US" sz="2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67" y="695145"/>
            <a:ext cx="1514224" cy="18927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669" y="695145"/>
            <a:ext cx="1582678" cy="18927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64" y="3019424"/>
            <a:ext cx="2145621" cy="24912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67164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0">
        <p15:prstTrans prst="crush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88853" y="2389516"/>
            <a:ext cx="9532189" cy="86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0279" y="845384"/>
            <a:ext cx="10196422" cy="5133996"/>
          </a:xfrm>
        </p:spPr>
        <p:txBody>
          <a:bodyPr>
            <a:normAutofit fontScale="70000" lnSpcReduction="20000"/>
          </a:bodyPr>
          <a:lstStyle/>
          <a:p>
            <a:pPr marL="0" indent="0" algn="r">
              <a:buNone/>
            </a:pPr>
            <a:r>
              <a:rPr lang="ar-IQ" sz="2600" b="1" dirty="0">
                <a:solidFill>
                  <a:srgbClr val="FF0000"/>
                </a:solidFill>
                <a:latin typeface="Times New Roman,Bold"/>
              </a:rPr>
              <a:t>الخط العربي</a:t>
            </a:r>
          </a:p>
          <a:p>
            <a:pPr marL="0" indent="0" algn="r">
              <a:buNone/>
            </a:pPr>
            <a:r>
              <a:rPr lang="ar-IQ" dirty="0">
                <a:latin typeface="Times New Roman" panose="02020603050405020304" pitchFamily="18" charset="0"/>
              </a:rPr>
              <a:t>• القيمة الفنية: يُعتبر الخط العربي فناً قائماً بذاته لا يحتاج لإضافات، وقد بلغ من الجمال ما لم تبلغه خطوط العالم الأخرى .</a:t>
            </a:r>
          </a:p>
          <a:p>
            <a:pPr marL="0" indent="0" algn="r">
              <a:buNone/>
            </a:pPr>
            <a:r>
              <a:rPr lang="ar-IQ" dirty="0">
                <a:latin typeface="Times New Roman" panose="02020603050405020304" pitchFamily="18" charset="0"/>
              </a:rPr>
              <a:t>• الخط الكوفي: بدأ بحروف ذات زوايا حادة، ثم طوره الخطاطون بإضافة الحركات والزخارف النباتية حتى أصبح عنصراً أساسيا في </a:t>
            </a:r>
            <a:r>
              <a:rPr lang="ar-IQ" dirty="0" smtClean="0">
                <a:latin typeface="Times New Roman" panose="02020603050405020304" pitchFamily="18" charset="0"/>
              </a:rPr>
              <a:t>تزيين المباني </a:t>
            </a:r>
            <a:r>
              <a:rPr lang="ar-IQ" dirty="0">
                <a:latin typeface="Times New Roman" panose="02020603050405020304" pitchFamily="18" charset="0"/>
              </a:rPr>
              <a:t>.</a:t>
            </a:r>
          </a:p>
          <a:p>
            <a:pPr marL="0" indent="0" algn="r">
              <a:buNone/>
            </a:pPr>
            <a:r>
              <a:rPr lang="ar-IQ" dirty="0">
                <a:latin typeface="Times New Roman" panose="02020603050405020304" pitchFamily="18" charset="0"/>
              </a:rPr>
              <a:t>• خط النسخ: أصبح هو الغالب في الكتب الإسلامية والمصاحف منذ العصور الوسطى لسهولة كتابته وجاذبيته .</a:t>
            </a:r>
          </a:p>
          <a:p>
            <a:pPr marL="0" indent="0" algn="r">
              <a:buNone/>
            </a:pPr>
            <a:r>
              <a:rPr lang="ar-IQ" dirty="0">
                <a:latin typeface="Times New Roman" panose="02020603050405020304" pitchFamily="18" charset="0"/>
              </a:rPr>
              <a:t>• قدسية الخط: ارتبط الخط بكتابة القرآن الكريم، لذا كان يُنظر إليه كعمل صالح يثاب عليه صاحبه، وكان يفُضل عدم تزيين المصاحف بالصور</a:t>
            </a:r>
          </a:p>
          <a:p>
            <a:pPr marL="0" indent="0" algn="r">
              <a:buNone/>
            </a:pPr>
            <a:r>
              <a:rPr lang="ar-IQ" dirty="0">
                <a:latin typeface="Times New Roman" panose="02020603050405020304" pitchFamily="18" charset="0"/>
              </a:rPr>
              <a:t>احتراما لقدسيتها .</a:t>
            </a:r>
          </a:p>
          <a:p>
            <a:pPr marL="0" indent="0" algn="r">
              <a:buNone/>
            </a:pPr>
            <a:r>
              <a:rPr lang="ar-IQ" sz="2600" b="1" dirty="0">
                <a:solidFill>
                  <a:srgbClr val="FF0000"/>
                </a:solidFill>
                <a:latin typeface="Times New Roman,Bold"/>
              </a:rPr>
              <a:t>فن المنسوجات</a:t>
            </a:r>
          </a:p>
          <a:p>
            <a:pPr marL="0" indent="0" algn="r">
              <a:buNone/>
            </a:pPr>
            <a:r>
              <a:rPr lang="ar-IQ" dirty="0">
                <a:latin typeface="Times New Roman" panose="02020603050405020304" pitchFamily="18" charset="0"/>
              </a:rPr>
              <a:t>• الاندماج الفني: اجتمع في المنسوجات جمال الخط العربي مع الرسوم الدقيقة .</a:t>
            </a:r>
          </a:p>
          <a:p>
            <a:pPr marL="0" indent="0" algn="r">
              <a:buNone/>
            </a:pPr>
            <a:r>
              <a:rPr lang="ar-IQ" dirty="0">
                <a:latin typeface="Times New Roman" panose="02020603050405020304" pitchFamily="18" charset="0"/>
              </a:rPr>
              <a:t>• الانتشار: لم تكن المنسوجات حكراً على النخبة، بل أنتج الصناع منسوجات عادية للاستخدام العام </a:t>
            </a:r>
            <a:r>
              <a:rPr lang="ar-IQ" dirty="0" smtClean="0">
                <a:latin typeface="Times New Roman" panose="02020603050405020304" pitchFamily="18" charset="0"/>
              </a:rPr>
              <a:t>(أثواب</a:t>
            </a:r>
            <a:r>
              <a:rPr lang="ar-IQ" dirty="0">
                <a:latin typeface="Times New Roman" panose="02020603050405020304" pitchFamily="18" charset="0"/>
              </a:rPr>
              <a:t>، أغطية </a:t>
            </a:r>
            <a:r>
              <a:rPr lang="ar-IQ" dirty="0" smtClean="0">
                <a:latin typeface="Times New Roman" panose="02020603050405020304" pitchFamily="18" charset="0"/>
              </a:rPr>
              <a:t>فراش)، </a:t>
            </a:r>
            <a:r>
              <a:rPr lang="ar-IQ" dirty="0">
                <a:latin typeface="Times New Roman" panose="02020603050405020304" pitchFamily="18" charset="0"/>
              </a:rPr>
              <a:t>وصنعوا قطعا فاخرة</a:t>
            </a:r>
          </a:p>
          <a:p>
            <a:pPr marL="0" indent="0" algn="r">
              <a:buNone/>
            </a:pPr>
            <a:r>
              <a:rPr lang="ar-IQ" dirty="0">
                <a:latin typeface="Times New Roman" panose="02020603050405020304" pitchFamily="18" charset="0"/>
              </a:rPr>
              <a:t>من الحرير المشجر والمطرز بألوان زاهية .</a:t>
            </a:r>
          </a:p>
          <a:p>
            <a:pPr marL="0" indent="0" algn="r">
              <a:buNone/>
            </a:pPr>
            <a:r>
              <a:rPr lang="ar-IQ" sz="2600" b="1" dirty="0">
                <a:solidFill>
                  <a:srgbClr val="FF0000"/>
                </a:solidFill>
                <a:latin typeface="Times New Roman,Bold"/>
              </a:rPr>
              <a:t>الفنون التطبيقية :</a:t>
            </a:r>
          </a:p>
          <a:p>
            <a:pPr marL="0" indent="0" algn="r">
              <a:buNone/>
            </a:pPr>
            <a:r>
              <a:rPr lang="ar-IQ" dirty="0">
                <a:latin typeface="Times New Roman" panose="02020603050405020304" pitchFamily="18" charset="0"/>
              </a:rPr>
              <a:t>برع المسلمون في تطويع خامات متنوعة ودمجها بمهارة عالية، ومن ذلك :</a:t>
            </a:r>
          </a:p>
          <a:p>
            <a:pPr marL="0" indent="0" algn="r">
              <a:buNone/>
            </a:pPr>
            <a:r>
              <a:rPr lang="ar-IQ" dirty="0">
                <a:latin typeface="Times New Roman" panose="02020603050405020304" pitchFamily="18" charset="0"/>
              </a:rPr>
              <a:t>• المعادن والنسيج: تطعيم النحاس والنسيج بخيوط الذهب والفضة .</a:t>
            </a:r>
          </a:p>
          <a:p>
            <a:pPr marL="0" indent="0" algn="r">
              <a:buNone/>
            </a:pPr>
            <a:r>
              <a:rPr lang="ar-IQ" dirty="0">
                <a:latin typeface="Times New Roman" panose="02020603050405020304" pitchFamily="18" charset="0"/>
              </a:rPr>
              <a:t>• الخزف والزجاج: زخرفة الأواني بالبريق المعدني، والنقش على الخشب والعاج والعظم .</a:t>
            </a:r>
          </a:p>
          <a:p>
            <a:pPr marL="0" indent="0" algn="r">
              <a:buNone/>
            </a:pPr>
            <a:r>
              <a:rPr lang="ar-IQ" dirty="0">
                <a:latin typeface="Times New Roman" panose="02020603050405020304" pitchFamily="18" charset="0"/>
              </a:rPr>
              <a:t>• المصوغات: استخدام الأحجار الكريمة في تزيين القطع المعدنية </a:t>
            </a:r>
            <a:r>
              <a:rPr lang="ar-IQ" dirty="0" smtClean="0">
                <a:latin typeface="Times New Roman" panose="02020603050405020304" pitchFamily="18" charset="0"/>
              </a:rPr>
              <a:t>والحلي.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00" y="4280359"/>
            <a:ext cx="1793788" cy="13871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79" y="4280359"/>
            <a:ext cx="2000032" cy="13871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172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0">
        <p15:prstTrans prst="peelOff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3585" y="793630"/>
            <a:ext cx="8393502" cy="5270740"/>
          </a:xfrm>
        </p:spPr>
        <p:txBody>
          <a:bodyPr>
            <a:normAutofit fontScale="92500"/>
          </a:bodyPr>
          <a:lstStyle/>
          <a:p>
            <a:pPr marL="0" indent="0" algn="r">
              <a:buNone/>
            </a:pPr>
            <a:r>
              <a:rPr lang="ar-IQ" sz="2500" dirty="0" smtClean="0">
                <a:solidFill>
                  <a:srgbClr val="00B050"/>
                </a:solidFill>
                <a:latin typeface="Times New Roman" panose="02020603050405020304" pitchFamily="18" charset="0"/>
              </a:rPr>
              <a:t>• </a:t>
            </a:r>
            <a:r>
              <a:rPr lang="ar-IQ" sz="2500" b="1" dirty="0">
                <a:solidFill>
                  <a:srgbClr val="00B050"/>
                </a:solidFill>
                <a:latin typeface="Times New Roman,Bold"/>
              </a:rPr>
              <a:t>الفنون التطبيقية: </a:t>
            </a:r>
            <a:r>
              <a:rPr lang="ar-IQ" sz="2500" dirty="0">
                <a:latin typeface="Times New Roman" panose="02020603050405020304" pitchFamily="18" charset="0"/>
              </a:rPr>
              <a:t>تشمل كل ما يستخدمه الإنسان في حياته اليومية، مثل تزيين الأواني، الحلي، الصناديق، والأثاث .</a:t>
            </a:r>
          </a:p>
          <a:p>
            <a:pPr marL="0" indent="0" algn="r">
              <a:buNone/>
            </a:pPr>
            <a:r>
              <a:rPr lang="ar-IQ" sz="2500" dirty="0">
                <a:solidFill>
                  <a:srgbClr val="00B050"/>
                </a:solidFill>
                <a:latin typeface="Times New Roman" panose="02020603050405020304" pitchFamily="18" charset="0"/>
              </a:rPr>
              <a:t>• </a:t>
            </a:r>
            <a:r>
              <a:rPr lang="ar-IQ" sz="2500" b="1" dirty="0">
                <a:solidFill>
                  <a:srgbClr val="FF0000"/>
                </a:solidFill>
                <a:latin typeface="Times New Roman,Bold"/>
              </a:rPr>
              <a:t>الشمولية</a:t>
            </a:r>
            <a:r>
              <a:rPr lang="ar-IQ" sz="2500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ar-IQ" sz="2500" dirty="0">
                <a:solidFill>
                  <a:srgbClr val="00B050"/>
                </a:solidFill>
                <a:latin typeface="Times New Roman" panose="02020603050405020304" pitchFamily="18" charset="0"/>
              </a:rPr>
              <a:t>لم يقتصر الفن الإسلامي على طبقة معينة، بل وُجد في منازل الفقراء والأغنياء ودور العبادة على حد سواء .</a:t>
            </a:r>
          </a:p>
          <a:p>
            <a:pPr marL="0" indent="0" algn="r">
              <a:buNone/>
            </a:pPr>
            <a:r>
              <a:rPr lang="ar-IQ" sz="2500" dirty="0">
                <a:solidFill>
                  <a:srgbClr val="00B050"/>
                </a:solidFill>
                <a:latin typeface="Times New Roman" panose="02020603050405020304" pitchFamily="18" charset="0"/>
              </a:rPr>
              <a:t>• </a:t>
            </a:r>
            <a:r>
              <a:rPr lang="ar-IQ" sz="2500" b="1" dirty="0">
                <a:solidFill>
                  <a:srgbClr val="00B050"/>
                </a:solidFill>
                <a:latin typeface="Times New Roman,Bold"/>
              </a:rPr>
              <a:t>الزخارف الخشبية</a:t>
            </a:r>
            <a:r>
              <a:rPr lang="ar-IQ" sz="2500" b="1" dirty="0">
                <a:latin typeface="Times New Roman,Bold"/>
              </a:rPr>
              <a:t>: </a:t>
            </a:r>
            <a:r>
              <a:rPr lang="ar-IQ" sz="2500" dirty="0">
                <a:latin typeface="Times New Roman" panose="02020603050405020304" pitchFamily="18" charset="0"/>
              </a:rPr>
              <a:t>يُعد الحفر على الخشب من أهم علامات الفن الإسلامي، خاصة في عمارة المباني والمساجد .</a:t>
            </a:r>
          </a:p>
          <a:p>
            <a:pPr marL="0" indent="0" algn="r">
              <a:buNone/>
            </a:pPr>
            <a:r>
              <a:rPr lang="ar-IQ" sz="2500" b="1" dirty="0">
                <a:solidFill>
                  <a:srgbClr val="0070C0"/>
                </a:solidFill>
                <a:latin typeface="Times New Roman,Bold"/>
              </a:rPr>
              <a:t>أولاً: فنون التجليد والزخرفة الخشبية</a:t>
            </a:r>
          </a:p>
          <a:p>
            <a:pPr marL="0" indent="0" algn="r">
              <a:buNone/>
            </a:pPr>
            <a:r>
              <a:rPr lang="ar-IQ" sz="2500" dirty="0">
                <a:latin typeface="Times New Roman" panose="02020603050405020304" pitchFamily="18" charset="0"/>
              </a:rPr>
              <a:t>• استخدم الفنان المسلم الأشكال الهندسية، والمضلعات، وشكل الهلال والنجمة في زخارفه .</a:t>
            </a:r>
          </a:p>
          <a:p>
            <a:pPr marL="0" indent="0" algn="r">
              <a:buNone/>
            </a:pPr>
            <a:r>
              <a:rPr lang="ar-IQ" sz="2500" dirty="0">
                <a:latin typeface="Times New Roman" panose="02020603050405020304" pitchFamily="18" charset="0"/>
              </a:rPr>
              <a:t>• تم تطعيم الخشب بالعاج لتجميل الأشكال، واستخدمت هذه الزخارف بشكل واضح في المنابر .</a:t>
            </a:r>
          </a:p>
          <a:p>
            <a:pPr marL="0" indent="0" algn="r">
              <a:buNone/>
            </a:pPr>
            <a:r>
              <a:rPr lang="ar-IQ" sz="2500" dirty="0">
                <a:latin typeface="Times New Roman" panose="02020603050405020304" pitchFamily="18" charset="0"/>
              </a:rPr>
              <a:t>• يُعد فن التجليد من الفنون الإسلامية المتميزة، حيث استُخدمت الألوان في الفواصل وفي ترقيم الآيات القرآنية </a:t>
            </a:r>
            <a:r>
              <a:rPr lang="ar-IQ" sz="2500" dirty="0" smtClean="0">
                <a:latin typeface="Times New Roman" panose="02020603050405020304" pitchFamily="18" charset="0"/>
              </a:rPr>
              <a:t>.</a:t>
            </a:r>
            <a:endParaRPr lang="ar-IQ" sz="2500" dirty="0">
              <a:latin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29" y="3140015"/>
            <a:ext cx="1785595" cy="25275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24" y="793630"/>
            <a:ext cx="1633540" cy="2120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9349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split orient="vert"/>
      </p:transition>
    </mc:Choice>
    <mc:Fallback xmlns="">
      <p:transition spd="slow" advTm="3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54347" y="2363638"/>
            <a:ext cx="9445925" cy="1035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9411" y="810883"/>
            <a:ext cx="7627186" cy="5064985"/>
          </a:xfrm>
        </p:spPr>
        <p:txBody>
          <a:bodyPr>
            <a:normAutofit fontScale="85000" lnSpcReduction="20000"/>
          </a:bodyPr>
          <a:lstStyle/>
          <a:p>
            <a:pPr marL="0" indent="0" algn="r">
              <a:buNone/>
            </a:pPr>
            <a:r>
              <a:rPr lang="ar-IQ" b="1" dirty="0">
                <a:solidFill>
                  <a:srgbClr val="FF0000"/>
                </a:solidFill>
                <a:latin typeface="Times New Roman,Bold"/>
              </a:rPr>
              <a:t>ثانياً: فن التصوير الإسلامي </a:t>
            </a:r>
            <a:r>
              <a:rPr lang="ar-IQ" b="1" dirty="0" smtClean="0">
                <a:solidFill>
                  <a:srgbClr val="FF0000"/>
                </a:solidFill>
                <a:latin typeface="Times New Roman,Bold"/>
              </a:rPr>
              <a:t>(الرؤية والنشأة)</a:t>
            </a:r>
            <a:endParaRPr lang="ar-IQ" b="1" dirty="0">
              <a:solidFill>
                <a:srgbClr val="FF0000"/>
              </a:solidFill>
              <a:latin typeface="Times New Roman,Bold"/>
            </a:endParaRPr>
          </a:p>
          <a:p>
            <a:pPr marL="0" indent="0" algn="r">
              <a:buNone/>
            </a:pPr>
            <a:r>
              <a:rPr lang="ar-IQ" dirty="0">
                <a:latin typeface="Times New Roman" panose="02020603050405020304" pitchFamily="18" charset="0"/>
              </a:rPr>
              <a:t>• أدهش وجود عناصر حية في التصوير الجداري مؤرخي الفنون، نظراً للاعتقاد السائد بتحريم تصوير الكائنات الحية .</a:t>
            </a:r>
          </a:p>
          <a:p>
            <a:pPr marL="0" indent="0" algn="r">
              <a:buNone/>
            </a:pPr>
            <a:r>
              <a:rPr lang="ar-IQ" dirty="0">
                <a:latin typeface="Times New Roman" panose="02020603050405020304" pitchFamily="18" charset="0"/>
              </a:rPr>
              <a:t>• ثبت بالدراسة أن القرآن الكريم لم ينص صراحة على تحريم التصوير، ولكن النهي جاء في الأحاديث النبوية لمنع العودة إلى الوثنية </a:t>
            </a:r>
            <a:r>
              <a:rPr lang="ar-IQ" dirty="0" smtClean="0">
                <a:latin typeface="Times New Roman" panose="02020603050405020304" pitchFamily="18" charset="0"/>
              </a:rPr>
              <a:t>وعبادة الأصنام </a:t>
            </a:r>
            <a:r>
              <a:rPr lang="ar-IQ" dirty="0">
                <a:latin typeface="Times New Roman" panose="02020603050405020304" pitchFamily="18" charset="0"/>
              </a:rPr>
              <a:t>في بداية الإسلام .</a:t>
            </a:r>
          </a:p>
          <a:p>
            <a:pPr marL="0" indent="0" algn="r">
              <a:buNone/>
            </a:pPr>
            <a:r>
              <a:rPr lang="ar-IQ" dirty="0">
                <a:latin typeface="Times New Roman" panose="02020603050405020304" pitchFamily="18" charset="0"/>
              </a:rPr>
              <a:t>• مع رسوخ العقيدة الإسلامية، زال خطر الوثنية ولم يعد الحكام يجدون مبرراً للتحريم، فبدأ التصوير يأخذ أهدافاً علمية وأدبية .</a:t>
            </a:r>
          </a:p>
          <a:p>
            <a:pPr marL="0" indent="0" algn="r">
              <a:buNone/>
            </a:pPr>
            <a:r>
              <a:rPr lang="ar-IQ" b="1" dirty="0">
                <a:solidFill>
                  <a:srgbClr val="0070C0"/>
                </a:solidFill>
                <a:latin typeface="Times New Roman" panose="02020603050405020304" pitchFamily="18" charset="0"/>
              </a:rPr>
              <a:t>ثالثاً: أغراض التصوير وتطوره</a:t>
            </a:r>
          </a:p>
          <a:p>
            <a:pPr marL="0" indent="0" algn="r">
              <a:buNone/>
            </a:pPr>
            <a:r>
              <a:rPr lang="ar-IQ" dirty="0">
                <a:latin typeface="Times New Roman" panose="02020603050405020304" pitchFamily="18" charset="0"/>
              </a:rPr>
              <a:t>• </a:t>
            </a:r>
            <a:r>
              <a:rPr lang="ar-IQ" b="1" dirty="0">
                <a:solidFill>
                  <a:srgbClr val="FF0000"/>
                </a:solidFill>
                <a:latin typeface="Times New Roman" panose="02020603050405020304" pitchFamily="18" charset="0"/>
              </a:rPr>
              <a:t>التصوير العلمي: </a:t>
            </a:r>
            <a:r>
              <a:rPr lang="ar-IQ" dirty="0">
                <a:latin typeface="Times New Roman" panose="02020603050405020304" pitchFamily="18" charset="0"/>
              </a:rPr>
              <a:t>ظهر في عهد الخلافة العباسية </a:t>
            </a:r>
            <a:r>
              <a:rPr lang="ar-IQ" dirty="0" smtClean="0">
                <a:latin typeface="Times New Roman" panose="02020603050405020304" pitchFamily="18" charset="0"/>
              </a:rPr>
              <a:t>(المدرسة العربية) لتوضيح </a:t>
            </a:r>
            <a:r>
              <a:rPr lang="ar-IQ" dirty="0">
                <a:latin typeface="Times New Roman" panose="02020603050405020304" pitchFamily="18" charset="0"/>
              </a:rPr>
              <a:t>المخطوطات العلمية، مثل طرق العلاج وتدجين الحيوانات </a:t>
            </a:r>
            <a:r>
              <a:rPr lang="ar-IQ" dirty="0" smtClean="0">
                <a:latin typeface="Times New Roman" panose="02020603050405020304" pitchFamily="18" charset="0"/>
              </a:rPr>
              <a:t>وحساب الزمن </a:t>
            </a:r>
            <a:r>
              <a:rPr lang="ar-IQ" dirty="0">
                <a:latin typeface="Times New Roman" panose="02020603050405020304" pitchFamily="18" charset="0"/>
              </a:rPr>
              <a:t>.</a:t>
            </a:r>
          </a:p>
          <a:p>
            <a:pPr marL="0" indent="0" algn="r">
              <a:buNone/>
            </a:pPr>
            <a:r>
              <a:rPr lang="ar-IQ" dirty="0">
                <a:latin typeface="Times New Roman" panose="02020603050405020304" pitchFamily="18" charset="0"/>
              </a:rPr>
              <a:t>• </a:t>
            </a:r>
            <a:r>
              <a:rPr lang="ar-IQ" b="1" dirty="0">
                <a:solidFill>
                  <a:srgbClr val="FF0000"/>
                </a:solidFill>
                <a:latin typeface="Times New Roman" panose="02020603050405020304" pitchFamily="18" charset="0"/>
              </a:rPr>
              <a:t>التصوير الأدبي: </a:t>
            </a:r>
            <a:r>
              <a:rPr lang="ar-IQ" dirty="0">
                <a:latin typeface="Times New Roman" panose="02020603050405020304" pitchFamily="18" charset="0"/>
              </a:rPr>
              <a:t>برز في مخطوطات شهيرة مثل "مقامات الحريري" التي رسمها الفنان الواسطي في العراق، وتهدف لتوجيه وتثقيف </a:t>
            </a:r>
            <a:r>
              <a:rPr lang="ar-IQ" dirty="0" smtClean="0">
                <a:latin typeface="Times New Roman" panose="02020603050405020304" pitchFamily="18" charset="0"/>
              </a:rPr>
              <a:t>المجتمع من </a:t>
            </a:r>
            <a:r>
              <a:rPr lang="ar-IQ" dirty="0">
                <a:latin typeface="Times New Roman" panose="02020603050405020304" pitchFamily="18" charset="0"/>
              </a:rPr>
              <a:t>خلال صور تعكس المعاني الأخلاقية والنوادر .</a:t>
            </a:r>
          </a:p>
          <a:p>
            <a:pPr marL="0" indent="0" algn="r">
              <a:buNone/>
            </a:pPr>
            <a:r>
              <a:rPr lang="ar-IQ" dirty="0" smtClean="0">
                <a:latin typeface="Times New Roman" panose="02020603050405020304" pitchFamily="18" charset="0"/>
              </a:rPr>
              <a:t> </a:t>
            </a:r>
            <a:r>
              <a:rPr lang="ar-IQ" b="1" dirty="0">
                <a:solidFill>
                  <a:srgbClr val="FF0000"/>
                </a:solidFill>
                <a:latin typeface="Times New Roman" panose="02020603050405020304" pitchFamily="18" charset="0"/>
              </a:rPr>
              <a:t>المنهج الفني: </a:t>
            </a:r>
            <a:r>
              <a:rPr lang="ar-IQ" dirty="0">
                <a:latin typeface="Times New Roman" panose="02020603050405020304" pitchFamily="18" charset="0"/>
              </a:rPr>
              <a:t>سعى الفن الإسلامي إلى "تجريد" المشاهد الحية وتحويلها إلى عناصر هندسية وأولية يعيد تركيبها بصياغة أنيقة لا نظير لها </a:t>
            </a:r>
            <a:r>
              <a:rPr lang="ar-IQ" dirty="0" smtClean="0">
                <a:latin typeface="Times New Roman" panose="02020603050405020304" pitchFamily="18" charset="0"/>
              </a:rPr>
              <a:t>في الطبيعة </a:t>
            </a:r>
            <a:r>
              <a:rPr lang="ar-IQ" dirty="0">
                <a:latin typeface="Times New Roman" panose="02020603050405020304" pitchFamily="18" charset="0"/>
              </a:rPr>
              <a:t>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03" y="702217"/>
            <a:ext cx="2437883" cy="2213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03" y="3417515"/>
            <a:ext cx="2484407" cy="24583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2502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3000">
        <p14:vortex dir="r"/>
      </p:transition>
    </mc:Choice>
    <mc:Fallback xmlns="">
      <p:transition spd="slow" advTm="3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 algn="r">
              <a:buNone/>
            </a:pPr>
            <a:r>
              <a:rPr lang="ar-IQ" b="1" dirty="0">
                <a:solidFill>
                  <a:srgbClr val="FF0000"/>
                </a:solidFill>
                <a:latin typeface="Times New Roman,Bold"/>
              </a:rPr>
              <a:t>رابعاً: مدارس التصوير والمميزات </a:t>
            </a:r>
            <a:r>
              <a:rPr lang="ar-IQ" b="1" dirty="0" smtClean="0">
                <a:solidFill>
                  <a:srgbClr val="FF0000"/>
                </a:solidFill>
                <a:latin typeface="Times New Roman,Bold"/>
              </a:rPr>
              <a:t>العامة</a:t>
            </a:r>
            <a:r>
              <a:rPr lang="ar-IQ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  <a:p>
            <a:pPr marL="0" indent="0" algn="r">
              <a:buNone/>
            </a:pPr>
            <a:r>
              <a:rPr lang="ar-IQ" dirty="0" smtClean="0">
                <a:latin typeface="Times New Roman" panose="02020603050405020304" pitchFamily="18" charset="0"/>
              </a:rPr>
              <a:t>انقسم </a:t>
            </a:r>
            <a:r>
              <a:rPr lang="ar-IQ" dirty="0">
                <a:latin typeface="Times New Roman" panose="02020603050405020304" pitchFamily="18" charset="0"/>
              </a:rPr>
              <a:t>تاريخ رسم المخطوطات إلى عدة مدارس فنية هي: </a:t>
            </a:r>
            <a:r>
              <a:rPr lang="ar-IQ" dirty="0" smtClean="0">
                <a:latin typeface="Times New Roman" panose="02020603050405020304" pitchFamily="18" charset="0"/>
              </a:rPr>
              <a:t>(مدرسة </a:t>
            </a:r>
            <a:r>
              <a:rPr lang="ar-IQ" dirty="0">
                <a:latin typeface="Times New Roman" panose="02020603050405020304" pitchFamily="18" charset="0"/>
              </a:rPr>
              <a:t>بغداد، المدرسة المغولية، التيمورية، الصفوية، المملوكية، الهندية، </a:t>
            </a:r>
            <a:r>
              <a:rPr lang="ar-IQ" dirty="0" smtClean="0">
                <a:latin typeface="Times New Roman" panose="02020603050405020304" pitchFamily="18" charset="0"/>
              </a:rPr>
              <a:t>والمدرسة التركية) </a:t>
            </a:r>
            <a:r>
              <a:rPr lang="ar-IQ" dirty="0">
                <a:latin typeface="Times New Roman" panose="02020603050405020304" pitchFamily="18" charset="0"/>
              </a:rPr>
              <a:t>.</a:t>
            </a:r>
          </a:p>
          <a:p>
            <a:pPr marL="0" indent="0" algn="r">
              <a:buNone/>
            </a:pPr>
            <a:r>
              <a:rPr lang="ar-IQ" b="1" dirty="0">
                <a:solidFill>
                  <a:srgbClr val="FF0000"/>
                </a:solidFill>
                <a:latin typeface="Times New Roman,Bold"/>
              </a:rPr>
              <a:t>• أهم مميزات المدرسة العربية في التصوير </a:t>
            </a:r>
            <a:r>
              <a:rPr lang="ar-IQ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  <a:p>
            <a:pPr marL="0" indent="0" algn="r">
              <a:buNone/>
            </a:pPr>
            <a:r>
              <a:rPr lang="ar-IQ" dirty="0">
                <a:latin typeface="Times New Roman" panose="02020603050405020304" pitchFamily="18" charset="0"/>
              </a:rPr>
              <a:t>1.يعتمد التصوير على السرد والقصة وليس على المحاكاة والتقليد .</a:t>
            </a:r>
          </a:p>
          <a:p>
            <a:pPr marL="0" indent="0" algn="r">
              <a:buNone/>
            </a:pPr>
            <a:r>
              <a:rPr lang="ar-IQ" dirty="0">
                <a:latin typeface="Times New Roman" panose="02020603050405020304" pitchFamily="18" charset="0"/>
              </a:rPr>
              <a:t>.2 . التركيز على الخط الخارجي )الآوت لاين( وعدم الاهتمام بالمنظور، مع رسم أرضية بسيطة تتضمن عناصر نباتية </a:t>
            </a:r>
          </a:p>
          <a:p>
            <a:pPr marL="0" indent="0" algn="r">
              <a:buNone/>
            </a:pPr>
            <a:r>
              <a:rPr lang="ar-IQ" dirty="0">
                <a:latin typeface="Times New Roman" panose="02020603050405020304" pitchFamily="18" charset="0"/>
              </a:rPr>
              <a:t>3. هو فن اعتمد على التجريد حيث كان الفنان مقيداً بفكرة النموذج متمثلاً بما يوضع على جدران المساجد والقصور وقباب الجوامع حيث </a:t>
            </a:r>
            <a:r>
              <a:rPr lang="ar-IQ" dirty="0" smtClean="0">
                <a:latin typeface="Times New Roman" panose="02020603050405020304" pitchFamily="18" charset="0"/>
              </a:rPr>
              <a:t>يقوم بعملية </a:t>
            </a:r>
            <a:r>
              <a:rPr lang="ar-IQ" dirty="0">
                <a:latin typeface="Times New Roman" panose="02020603050405020304" pitchFamily="18" charset="0"/>
              </a:rPr>
              <a:t>تكرار النموذج والحفاظ على النسب على الرغم من تجريدية الموضوع .</a:t>
            </a:r>
            <a:endParaRPr lang="en-US" dirty="0"/>
          </a:p>
        </p:txBody>
      </p:sp>
      <p:sp>
        <p:nvSpPr>
          <p:cNvPr id="4" name="Curved Left Arrow 3"/>
          <p:cNvSpPr/>
          <p:nvPr/>
        </p:nvSpPr>
        <p:spPr>
          <a:xfrm>
            <a:off x="9980762" y="1216325"/>
            <a:ext cx="750498" cy="759124"/>
          </a:xfrm>
          <a:prstGeom prst="curvedLef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835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0">
        <p15:prstTrans prst="fracture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11215" y="2372262"/>
            <a:ext cx="9721970" cy="60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7049" y="681487"/>
            <a:ext cx="7970807" cy="5194381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ar-IQ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ar-IQ" sz="1800" b="1" dirty="0">
                <a:solidFill>
                  <a:srgbClr val="FF0000"/>
                </a:solidFill>
                <a:latin typeface="Times New Roman,Bold"/>
              </a:rPr>
              <a:t>العناصر التشكيلية في الفن الإسلامي</a:t>
            </a:r>
          </a:p>
          <a:p>
            <a:pPr marL="0" indent="0" algn="r">
              <a:buNone/>
            </a:pPr>
            <a:r>
              <a:rPr lang="ar-IQ" sz="1800" dirty="0">
                <a:latin typeface="Symbol" panose="05050102010706020507" pitchFamily="18" charset="2"/>
              </a:rPr>
              <a:t> </a:t>
            </a:r>
            <a:r>
              <a:rPr lang="ar-IQ" sz="1800" b="1" dirty="0">
                <a:solidFill>
                  <a:srgbClr val="0070C0"/>
                </a:solidFill>
                <a:latin typeface="Times New Roman,Bold"/>
              </a:rPr>
              <a:t>الخط العربي </a:t>
            </a:r>
            <a:r>
              <a:rPr lang="ar-IQ" sz="1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: </a:t>
            </a:r>
            <a:r>
              <a:rPr lang="ar-IQ" sz="1800" dirty="0">
                <a:latin typeface="Times New Roman" panose="02020603050405020304" pitchFamily="18" charset="0"/>
              </a:rPr>
              <a:t>يعد من أهم العناصر التشكيلية وله نمطان أساسيان :</a:t>
            </a:r>
          </a:p>
          <a:p>
            <a:pPr marL="0" indent="0" algn="r">
              <a:buNone/>
            </a:pPr>
            <a:r>
              <a:rPr lang="ar-IQ" sz="1800" b="1" dirty="0" smtClean="0">
                <a:solidFill>
                  <a:srgbClr val="00B050"/>
                </a:solidFill>
                <a:latin typeface="Times New Roman,Bold"/>
              </a:rPr>
              <a:t>النمط </a:t>
            </a:r>
            <a:r>
              <a:rPr lang="ar-IQ" sz="1800" b="1" dirty="0">
                <a:solidFill>
                  <a:srgbClr val="00B050"/>
                </a:solidFill>
                <a:latin typeface="Times New Roman,Bold"/>
              </a:rPr>
              <a:t>الأول </a:t>
            </a:r>
            <a:r>
              <a:rPr lang="ar-IQ" sz="1800" b="1" dirty="0" smtClean="0">
                <a:solidFill>
                  <a:srgbClr val="00B050"/>
                </a:solidFill>
                <a:latin typeface="Times New Roman,Bold"/>
              </a:rPr>
              <a:t>(الخط </a:t>
            </a:r>
            <a:r>
              <a:rPr lang="ar-IQ" sz="1800" b="1" dirty="0">
                <a:solidFill>
                  <a:srgbClr val="00B050"/>
                </a:solidFill>
                <a:latin typeface="Times New Roman,Bold"/>
              </a:rPr>
              <a:t>المنحني </a:t>
            </a:r>
            <a:r>
              <a:rPr lang="ar-IQ" sz="1800" b="1" dirty="0" smtClean="0">
                <a:solidFill>
                  <a:srgbClr val="00B050"/>
                </a:solidFill>
                <a:latin typeface="Times New Roman,Bold"/>
              </a:rPr>
              <a:t>اللين) </a:t>
            </a:r>
            <a:r>
              <a:rPr lang="ar-IQ" sz="1800" b="1" dirty="0">
                <a:latin typeface="Times New Roman" panose="02020603050405020304" pitchFamily="18" charset="0"/>
              </a:rPr>
              <a:t>: </a:t>
            </a:r>
            <a:r>
              <a:rPr lang="ar-IQ" sz="1800" dirty="0">
                <a:latin typeface="Times New Roman" panose="02020603050405020304" pitchFamily="18" charset="0"/>
              </a:rPr>
              <a:t>يتميز بحرية الحركة والرشاقة والجانب الجمالي اللامتناهي .</a:t>
            </a:r>
          </a:p>
          <a:p>
            <a:pPr marL="0" indent="0" algn="r">
              <a:buNone/>
            </a:pPr>
            <a:r>
              <a:rPr lang="en-US" sz="1800" dirty="0" smtClean="0">
                <a:latin typeface="Courier New" panose="02070309020205020404" pitchFamily="49" charset="0"/>
              </a:rPr>
              <a:t> </a:t>
            </a:r>
            <a:r>
              <a:rPr lang="ar-IQ" sz="1800" b="1" dirty="0">
                <a:solidFill>
                  <a:srgbClr val="00B050"/>
                </a:solidFill>
                <a:latin typeface="Times New Roman,Bold"/>
              </a:rPr>
              <a:t>النمط الثاني </a:t>
            </a:r>
            <a:r>
              <a:rPr lang="ar-IQ" sz="1800" b="1" dirty="0" smtClean="0">
                <a:solidFill>
                  <a:srgbClr val="00B050"/>
                </a:solidFill>
                <a:latin typeface="Times New Roman,Bold"/>
              </a:rPr>
              <a:t>(الخط الهندسي) </a:t>
            </a:r>
            <a:r>
              <a:rPr lang="ar-IQ" sz="1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:</a:t>
            </a:r>
            <a:r>
              <a:rPr lang="ar-IQ" sz="1800" b="1" dirty="0">
                <a:latin typeface="Times New Roman" panose="02020603050405020304" pitchFamily="18" charset="0"/>
              </a:rPr>
              <a:t> </a:t>
            </a:r>
            <a:r>
              <a:rPr lang="ar-IQ" sz="1800" dirty="0">
                <a:latin typeface="Times New Roman" panose="02020603050405020304" pitchFamily="18" charset="0"/>
              </a:rPr>
              <a:t>يعتمد على الدقة وتحديد المساحات، مما يعطي إحساسا بالاستقرار والثبات .</a:t>
            </a:r>
          </a:p>
          <a:p>
            <a:pPr marL="0" indent="0" algn="r">
              <a:buNone/>
            </a:pPr>
            <a:r>
              <a:rPr lang="ar-IQ" sz="1800" dirty="0">
                <a:solidFill>
                  <a:srgbClr val="00B050"/>
                </a:solidFill>
                <a:latin typeface="Symbol" panose="05050102010706020507" pitchFamily="18" charset="2"/>
              </a:rPr>
              <a:t> </a:t>
            </a:r>
            <a:r>
              <a:rPr lang="ar-IQ" sz="1800" b="1" dirty="0">
                <a:solidFill>
                  <a:srgbClr val="00B050"/>
                </a:solidFill>
                <a:latin typeface="Times New Roman,Bold"/>
              </a:rPr>
              <a:t>اللون </a:t>
            </a:r>
            <a:r>
              <a:rPr lang="ar-IQ" sz="1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: </a:t>
            </a:r>
            <a:r>
              <a:rPr lang="ar-IQ" sz="1800" dirty="0">
                <a:latin typeface="Times New Roman" panose="02020603050405020304" pitchFamily="18" charset="0"/>
              </a:rPr>
              <a:t>مصدر جمالي أساسي يُستخدم لإبراز خامة المواد </a:t>
            </a:r>
            <a:r>
              <a:rPr lang="ar-IQ" sz="1800" dirty="0" smtClean="0">
                <a:latin typeface="Times New Roman" panose="02020603050405020304" pitchFamily="18" charset="0"/>
              </a:rPr>
              <a:t>(خشب</a:t>
            </a:r>
            <a:r>
              <a:rPr lang="ar-IQ" sz="1800" dirty="0">
                <a:latin typeface="Times New Roman" panose="02020603050405020304" pitchFamily="18" charset="0"/>
              </a:rPr>
              <a:t>، عاج، رخام، </a:t>
            </a:r>
            <a:r>
              <a:rPr lang="ar-IQ" sz="1800" dirty="0" smtClean="0">
                <a:latin typeface="Times New Roman" panose="02020603050405020304" pitchFamily="18" charset="0"/>
              </a:rPr>
              <a:t>برونز) </a:t>
            </a:r>
            <a:r>
              <a:rPr lang="ar-IQ" sz="1800" dirty="0">
                <a:latin typeface="Times New Roman" panose="02020603050405020304" pitchFamily="18" charset="0"/>
              </a:rPr>
              <a:t>.</a:t>
            </a:r>
          </a:p>
          <a:p>
            <a:pPr marL="0" indent="0" algn="r">
              <a:buNone/>
            </a:pPr>
            <a:r>
              <a:rPr lang="en-US" sz="1800" dirty="0" smtClean="0">
                <a:latin typeface="Courier New" panose="02070309020205020404" pitchFamily="49" charset="0"/>
              </a:rPr>
              <a:t> </a:t>
            </a:r>
            <a:r>
              <a:rPr lang="ar-IQ" sz="1800" dirty="0">
                <a:latin typeface="Times New Roman" panose="02020603050405020304" pitchFamily="18" charset="0"/>
              </a:rPr>
              <a:t>شاع استخدام الألوان الذهبية، الزرقاء، والخضراء بكثرة، بالإضافة للأحمر والأصفر في المنمنمات </a:t>
            </a:r>
            <a:r>
              <a:rPr lang="ar-IQ" sz="1800" dirty="0" smtClean="0">
                <a:latin typeface="Times New Roman" panose="02020603050405020304" pitchFamily="18" charset="0"/>
              </a:rPr>
              <a:t>والقاشاني يستخدم </a:t>
            </a:r>
            <a:r>
              <a:rPr lang="ar-IQ" sz="1800" dirty="0">
                <a:latin typeface="Times New Roman" panose="02020603050405020304" pitchFamily="18" charset="0"/>
              </a:rPr>
              <a:t>اللون غالبا بشكل نقي للتعبير عن النور </a:t>
            </a:r>
            <a:r>
              <a:rPr lang="ar-IQ" sz="1800" dirty="0" smtClean="0">
                <a:latin typeface="Times New Roman" panose="02020603050405020304" pitchFamily="18" charset="0"/>
              </a:rPr>
              <a:t>.</a:t>
            </a:r>
          </a:p>
          <a:p>
            <a:pPr marL="0" indent="0" algn="r">
              <a:buNone/>
            </a:pPr>
            <a:r>
              <a:rPr lang="ar-IQ" sz="1800" dirty="0" smtClean="0">
                <a:solidFill>
                  <a:srgbClr val="00B050"/>
                </a:solidFill>
                <a:latin typeface="Symbol" panose="05050102010706020507" pitchFamily="18" charset="2"/>
              </a:rPr>
              <a:t> </a:t>
            </a:r>
            <a:r>
              <a:rPr lang="ar-IQ" sz="1800" b="1" dirty="0">
                <a:solidFill>
                  <a:srgbClr val="00B050"/>
                </a:solidFill>
                <a:latin typeface="Times New Roman,Bold"/>
              </a:rPr>
              <a:t>الملمس</a:t>
            </a:r>
            <a:r>
              <a:rPr lang="ar-IQ" sz="1800" dirty="0">
                <a:solidFill>
                  <a:srgbClr val="00B050"/>
                </a:solidFill>
                <a:latin typeface="Times New Roman" panose="02020603050405020304" pitchFamily="18" charset="0"/>
              </a:rPr>
              <a:t>: </a:t>
            </a:r>
            <a:r>
              <a:rPr lang="ar-IQ" sz="1800" dirty="0">
                <a:latin typeface="Times New Roman" panose="02020603050405020304" pitchFamily="18" charset="0"/>
              </a:rPr>
              <a:t>يعد الفن الاسلامي من اغنى الفنون في التنويع في الخامات الموجودة في المباني والتحف والاعمال الفنية المختلفة ، </a:t>
            </a:r>
            <a:r>
              <a:rPr lang="ar-IQ" sz="1800" dirty="0" smtClean="0">
                <a:latin typeface="Times New Roman" panose="02020603050405020304" pitchFamily="18" charset="0"/>
              </a:rPr>
              <a:t>فأن الفنان </a:t>
            </a:r>
            <a:r>
              <a:rPr lang="ar-IQ" sz="1800" dirty="0">
                <a:latin typeface="Times New Roman" panose="02020603050405020304" pitchFamily="18" charset="0"/>
              </a:rPr>
              <a:t>المسلم يستغل القيم اللمسية لسطوح الخامات الطبيعية المتنوعة وباستعمال العنصر الزخرفي والظلال التي تلقيها العناصر </a:t>
            </a:r>
            <a:r>
              <a:rPr lang="ar-IQ" sz="1800" dirty="0" smtClean="0">
                <a:latin typeface="Times New Roman" panose="02020603050405020304" pitchFamily="18" charset="0"/>
              </a:rPr>
              <a:t>على الارضية </a:t>
            </a:r>
            <a:r>
              <a:rPr lang="ar-IQ" sz="1800" dirty="0">
                <a:latin typeface="Times New Roman" panose="02020603050405020304" pitchFamily="18" charset="0"/>
              </a:rPr>
              <a:t>ليصل الى اعلى قيمة جمالية من الملامس .</a:t>
            </a:r>
          </a:p>
          <a:p>
            <a:pPr marL="0" indent="0" algn="r">
              <a:buNone/>
            </a:pPr>
            <a:r>
              <a:rPr lang="ar-IQ" sz="1800" b="1" dirty="0" smtClean="0">
                <a:solidFill>
                  <a:srgbClr val="00B050"/>
                </a:solidFill>
                <a:latin typeface="Times New Roman,Bold"/>
              </a:rPr>
              <a:t>الإيقاع </a:t>
            </a:r>
            <a:r>
              <a:rPr lang="ar-IQ" sz="1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: </a:t>
            </a:r>
            <a:r>
              <a:rPr lang="ar-IQ" sz="1800" dirty="0">
                <a:latin typeface="Times New Roman" panose="02020603050405020304" pitchFamily="18" charset="0"/>
              </a:rPr>
              <a:t>يعتمد الفن الإسلامي على التماثل والتناظر </a:t>
            </a:r>
            <a:r>
              <a:rPr lang="ar-IQ" sz="1800" dirty="0" smtClean="0">
                <a:latin typeface="Times New Roman" panose="02020603050405020304" pitchFamily="18" charset="0"/>
              </a:rPr>
              <a:t>والتبادل،ويظهر </a:t>
            </a:r>
            <a:r>
              <a:rPr lang="ar-IQ" sz="1800" dirty="0">
                <a:latin typeface="Times New Roman" panose="02020603050405020304" pitchFamily="18" charset="0"/>
              </a:rPr>
              <a:t>بوضوح في توزيع الخطوط والكتل والألوان في </a:t>
            </a:r>
            <a:r>
              <a:rPr lang="ar-IQ" sz="1800" dirty="0" smtClean="0">
                <a:latin typeface="Times New Roman" panose="02020603050405020304" pitchFamily="18" charset="0"/>
              </a:rPr>
              <a:t>المصورات والمنمنمات .</a:t>
            </a:r>
          </a:p>
          <a:p>
            <a:pPr marL="0" indent="0" algn="r">
              <a:buNone/>
            </a:pPr>
            <a:r>
              <a:rPr lang="ar-IQ" sz="1800" dirty="0" smtClean="0">
                <a:solidFill>
                  <a:srgbClr val="00B050"/>
                </a:solidFill>
                <a:latin typeface="Symbol" panose="05050102010706020507" pitchFamily="18" charset="2"/>
              </a:rPr>
              <a:t> </a:t>
            </a:r>
            <a:r>
              <a:rPr lang="ar-IQ" sz="1800" b="1" dirty="0">
                <a:solidFill>
                  <a:srgbClr val="00B050"/>
                </a:solidFill>
                <a:latin typeface="Times New Roman,Bold"/>
              </a:rPr>
              <a:t>التنوع والوحدة </a:t>
            </a:r>
            <a:r>
              <a:rPr lang="ar-IQ" sz="1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: </a:t>
            </a:r>
            <a:r>
              <a:rPr lang="ar-IQ" sz="1800" dirty="0">
                <a:latin typeface="Times New Roman" panose="02020603050405020304" pitchFamily="18" charset="0"/>
              </a:rPr>
              <a:t>من أهم الصفات، حيث تقسم الأسطح إلى مساحات هندسية متنوعة </a:t>
            </a:r>
            <a:r>
              <a:rPr lang="ar-IQ" sz="1800" dirty="0" smtClean="0">
                <a:latin typeface="Times New Roman" panose="02020603050405020304" pitchFamily="18" charset="0"/>
              </a:rPr>
              <a:t>(نباتية</a:t>
            </a:r>
            <a:r>
              <a:rPr lang="ar-IQ" sz="1800" dirty="0">
                <a:latin typeface="Times New Roman" panose="02020603050405020304" pitchFamily="18" charset="0"/>
              </a:rPr>
              <a:t>، حيوانية، </a:t>
            </a:r>
            <a:r>
              <a:rPr lang="ar-IQ" sz="1800" dirty="0" smtClean="0">
                <a:latin typeface="Times New Roman" panose="02020603050405020304" pitchFamily="18" charset="0"/>
              </a:rPr>
              <a:t>أو خطية)تجتمع </a:t>
            </a:r>
            <a:r>
              <a:rPr lang="ar-IQ" sz="1800" dirty="0">
                <a:latin typeface="Times New Roman" panose="02020603050405020304" pitchFamily="18" charset="0"/>
              </a:rPr>
              <a:t>كلها لتشكل </a:t>
            </a:r>
            <a:r>
              <a:rPr lang="ar-IQ" sz="1800" dirty="0" smtClean="0">
                <a:latin typeface="Times New Roman" panose="02020603050405020304" pitchFamily="18" charset="0"/>
              </a:rPr>
              <a:t>وحدة فنية </a:t>
            </a:r>
            <a:r>
              <a:rPr lang="ar-IQ" sz="1800" dirty="0">
                <a:latin typeface="Times New Roman" panose="02020603050405020304" pitchFamily="18" charset="0"/>
              </a:rPr>
              <a:t>متكاملة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3" y="2647532"/>
            <a:ext cx="2362296" cy="23989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82" y="889239"/>
            <a:ext cx="2857438" cy="13072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8901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0">
        <p14:switch dir="r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80226" y="2355011"/>
            <a:ext cx="9428672" cy="120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862643"/>
            <a:ext cx="9601196" cy="5013226"/>
          </a:xfrm>
        </p:spPr>
        <p:txBody>
          <a:bodyPr>
            <a:normAutofit lnSpcReduction="10000"/>
          </a:bodyPr>
          <a:lstStyle/>
          <a:p>
            <a:pPr marL="0" indent="0" algn="r">
              <a:buNone/>
            </a:pPr>
            <a:r>
              <a:rPr lang="ar-IQ" b="1" dirty="0">
                <a:solidFill>
                  <a:srgbClr val="FF0000"/>
                </a:solidFill>
                <a:latin typeface="Times New Roman,Bold"/>
              </a:rPr>
              <a:t>الفنون التطبيقية في الفن الاسلامي:</a:t>
            </a:r>
          </a:p>
          <a:p>
            <a:pPr marL="0" indent="0" algn="r">
              <a:buNone/>
            </a:pPr>
            <a:r>
              <a:rPr lang="ar-IQ" dirty="0">
                <a:latin typeface="Times New Roman" panose="02020603050405020304" pitchFamily="18" charset="0"/>
              </a:rPr>
              <a:t>• دراسة الفن الإسلامي ذات أهمية كبيرة في بناء الحياة الفنية في المجتمع العربي .</a:t>
            </a:r>
          </a:p>
          <a:p>
            <a:pPr marL="0" indent="0" algn="r">
              <a:buNone/>
            </a:pPr>
            <a:r>
              <a:rPr lang="ar-IQ" dirty="0">
                <a:latin typeface="Times New Roman" panose="02020603050405020304" pitchFamily="18" charset="0"/>
              </a:rPr>
              <a:t>• الفن الإسلامي أسهم في إثراء الفن العربي الحديث والعالمي بقيم إنسانية وجمالية أصيلة .</a:t>
            </a:r>
          </a:p>
          <a:p>
            <a:pPr marL="0" indent="0" algn="r">
              <a:buNone/>
            </a:pPr>
            <a:r>
              <a:rPr lang="ar-IQ" dirty="0">
                <a:latin typeface="Times New Roman" panose="02020603050405020304" pitchFamily="18" charset="0"/>
              </a:rPr>
              <a:t>• الفنانون المسلمون جمعوا بين الفن والصناعة ولم يفرقوا بينهما .</a:t>
            </a:r>
          </a:p>
          <a:p>
            <a:pPr marL="0" indent="0" algn="r">
              <a:buNone/>
            </a:pPr>
            <a:r>
              <a:rPr lang="ar-IQ" dirty="0">
                <a:latin typeface="Times New Roman" panose="02020603050405020304" pitchFamily="18" charset="0"/>
              </a:rPr>
              <a:t>• الجمال في الفن الإسلامي يشمل المباني الكبيرة والمصنوعات الصغيرة على حد سواء .</a:t>
            </a:r>
          </a:p>
          <a:p>
            <a:pPr marL="0" indent="0" algn="r">
              <a:buNone/>
            </a:pPr>
            <a:r>
              <a:rPr lang="ar-IQ" dirty="0">
                <a:latin typeface="Times New Roman" panose="02020603050405020304" pitchFamily="18" charset="0"/>
              </a:rPr>
              <a:t>• الاهتمام بالزخرفة شمل القصور، والأواني المعدنية والفخارية، والكؤوس والأدوات المختلفة .</a:t>
            </a:r>
          </a:p>
          <a:p>
            <a:pPr marL="0" indent="0" algn="r">
              <a:buNone/>
            </a:pPr>
            <a:r>
              <a:rPr lang="ar-IQ" dirty="0">
                <a:latin typeface="Times New Roman" panose="02020603050405020304" pitchFamily="18" charset="0"/>
              </a:rPr>
              <a:t>• كل منتج عند الفنان المسلم يستحق نصيبه من التجميل .</a:t>
            </a:r>
          </a:p>
          <a:p>
            <a:pPr marL="0" indent="0" algn="r">
              <a:buNone/>
            </a:pPr>
            <a:r>
              <a:rPr lang="ar-IQ" dirty="0">
                <a:latin typeface="Times New Roman" panose="02020603050405020304" pitchFamily="18" charset="0"/>
              </a:rPr>
              <a:t>• بعض الباحثين الأوائل عد وا الفنون الزخرفية التطبيقية أقل أهمية من العمارة .</a:t>
            </a:r>
          </a:p>
          <a:p>
            <a:pPr marL="0" indent="0" algn="r">
              <a:buNone/>
            </a:pPr>
            <a:r>
              <a:rPr lang="ar-IQ" dirty="0">
                <a:latin typeface="Times New Roman" panose="02020603050405020304" pitchFamily="18" charset="0"/>
              </a:rPr>
              <a:t>• الفنون التطبيقية شملت الخزف والمعادن والنسيج والزجاج .</a:t>
            </a:r>
          </a:p>
          <a:p>
            <a:pPr marL="0" indent="0" algn="r">
              <a:buNone/>
            </a:pPr>
            <a:r>
              <a:rPr lang="ar-IQ" dirty="0">
                <a:latin typeface="Times New Roman" panose="02020603050405020304" pitchFamily="18" charset="0"/>
              </a:rPr>
              <a:t>• العمارة والنحت والتصوير وُضعت في المرتبة الأولى لارتباطها بالمكانة الاجتماعية للفنان.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43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2000">
        <p14:ripple/>
      </p:transition>
    </mc:Choice>
    <mc:Fallback xmlns="">
      <p:transition spd="slow" advTm="3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7313" y="2510287"/>
            <a:ext cx="10101531" cy="3657600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ar-IQ" b="1" dirty="0" smtClean="0">
                <a:solidFill>
                  <a:srgbClr val="0070C0"/>
                </a:solidFill>
                <a:latin typeface="Times New Roman,Bold"/>
              </a:rPr>
              <a:t>فن </a:t>
            </a:r>
            <a:r>
              <a:rPr lang="ar-IQ" b="1" dirty="0">
                <a:solidFill>
                  <a:srgbClr val="0070C0"/>
                </a:solidFill>
                <a:latin typeface="Times New Roman,Bold"/>
              </a:rPr>
              <a:t>المنسوجات :</a:t>
            </a:r>
          </a:p>
          <a:p>
            <a:pPr marL="0" indent="0" algn="r">
              <a:buNone/>
            </a:pPr>
            <a:r>
              <a:rPr lang="ar-IQ" sz="1600" dirty="0">
                <a:latin typeface="Symbol" panose="05050102010706020507" pitchFamily="18" charset="2"/>
              </a:rPr>
              <a:t> </a:t>
            </a:r>
            <a:r>
              <a:rPr lang="ar-IQ" b="1" dirty="0">
                <a:solidFill>
                  <a:srgbClr val="FF0000"/>
                </a:solidFill>
                <a:latin typeface="Times New Roman,Bold"/>
              </a:rPr>
              <a:t>قيمة الفن التطبيقي </a:t>
            </a:r>
            <a:r>
              <a:rPr lang="ar-IQ" b="1" dirty="0">
                <a:latin typeface="Times New Roman" panose="02020603050405020304" pitchFamily="18" charset="0"/>
              </a:rPr>
              <a:t>: </a:t>
            </a:r>
            <a:r>
              <a:rPr lang="ar-IQ" dirty="0">
                <a:latin typeface="Times New Roman" panose="02020603050405020304" pitchFamily="18" charset="0"/>
              </a:rPr>
              <a:t>لم يفرق الفنان المسلم بين تزيين القصور الكبيرة وتجميل الأدوات الصغيرة </a:t>
            </a:r>
            <a:r>
              <a:rPr lang="ar-IQ" dirty="0" smtClean="0">
                <a:latin typeface="Times New Roman" panose="02020603050405020304" pitchFamily="18" charset="0"/>
              </a:rPr>
              <a:t>(أواني </a:t>
            </a:r>
            <a:r>
              <a:rPr lang="ar-IQ" dirty="0">
                <a:latin typeface="Times New Roman" panose="02020603050405020304" pitchFamily="18" charset="0"/>
              </a:rPr>
              <a:t>معدنية أو </a:t>
            </a:r>
            <a:r>
              <a:rPr lang="ar-IQ" dirty="0" smtClean="0">
                <a:latin typeface="Times New Roman" panose="02020603050405020304" pitchFamily="18" charset="0"/>
              </a:rPr>
              <a:t>طينية)، </a:t>
            </a:r>
            <a:r>
              <a:rPr lang="ar-IQ" dirty="0">
                <a:latin typeface="Times New Roman" panose="02020603050405020304" pitchFamily="18" charset="0"/>
              </a:rPr>
              <a:t>فكل </a:t>
            </a:r>
            <a:r>
              <a:rPr lang="ar-IQ" dirty="0" smtClean="0">
                <a:latin typeface="Times New Roman" panose="02020603050405020304" pitchFamily="18" charset="0"/>
              </a:rPr>
              <a:t>شيء يستحق </a:t>
            </a:r>
            <a:r>
              <a:rPr lang="ar-IQ" dirty="0">
                <a:latin typeface="Times New Roman" panose="02020603050405020304" pitchFamily="18" charset="0"/>
              </a:rPr>
              <a:t>الجمال .</a:t>
            </a:r>
          </a:p>
          <a:p>
            <a:pPr marL="0" indent="0" algn="r">
              <a:buNone/>
            </a:pPr>
            <a:r>
              <a:rPr lang="ar-IQ" sz="1600" dirty="0">
                <a:latin typeface="Symbol" panose="05050102010706020507" pitchFamily="18" charset="2"/>
              </a:rPr>
              <a:t> </a:t>
            </a:r>
            <a:r>
              <a:rPr lang="ar-IQ" b="1" dirty="0">
                <a:solidFill>
                  <a:srgbClr val="FF0000"/>
                </a:solidFill>
                <a:latin typeface="Times New Roman,Bold"/>
              </a:rPr>
              <a:t>صناعة المنسوجات </a:t>
            </a:r>
            <a:r>
              <a:rPr lang="ar-IQ" b="1" dirty="0">
                <a:latin typeface="Times New Roman" panose="02020603050405020304" pitchFamily="18" charset="0"/>
              </a:rPr>
              <a:t>: </a:t>
            </a:r>
            <a:r>
              <a:rPr lang="ar-IQ" dirty="0">
                <a:latin typeface="Times New Roman" panose="02020603050405020304" pitchFamily="18" charset="0"/>
              </a:rPr>
              <a:t>برع المسلمون في هذه الصناعة حتى نافست المنسوجات البيزنطية والصينية .</a:t>
            </a:r>
          </a:p>
          <a:p>
            <a:pPr marL="0" indent="0" algn="r">
              <a:buNone/>
            </a:pPr>
            <a:r>
              <a:rPr lang="ar-IQ" b="1" dirty="0">
                <a:solidFill>
                  <a:srgbClr val="FF0000"/>
                </a:solidFill>
                <a:latin typeface="Times New Roman,Bold"/>
              </a:rPr>
              <a:t>أشهر المراكز </a:t>
            </a:r>
            <a:r>
              <a:rPr lang="ar-IQ" b="1" dirty="0">
                <a:latin typeface="Times New Roman" panose="02020603050405020304" pitchFamily="18" charset="0"/>
              </a:rPr>
              <a:t>: </a:t>
            </a:r>
            <a:r>
              <a:rPr lang="ar-IQ" dirty="0">
                <a:latin typeface="Times New Roman" panose="02020603050405020304" pitchFamily="18" charset="0"/>
              </a:rPr>
              <a:t>اشتهرت بغداد بأقمشة الستائر، وشيراز بالأقمشة الصوفية، وبخارى بسجاجيد الصلاة، وهراة بالمنسوجات </a:t>
            </a:r>
            <a:r>
              <a:rPr lang="ar-IQ" dirty="0" smtClean="0">
                <a:latin typeface="Times New Roman" panose="02020603050405020304" pitchFamily="18" charset="0"/>
              </a:rPr>
              <a:t>المطرزة بخيوط </a:t>
            </a:r>
            <a:r>
              <a:rPr lang="ar-IQ" dirty="0">
                <a:latin typeface="Times New Roman" panose="02020603050405020304" pitchFamily="18" charset="0"/>
              </a:rPr>
              <a:t>الذهب .</a:t>
            </a:r>
          </a:p>
          <a:p>
            <a:pPr algn="r"/>
            <a:r>
              <a:rPr lang="ar-IQ" sz="1600" dirty="0">
                <a:latin typeface="Symbol" panose="05050102010706020507" pitchFamily="18" charset="2"/>
              </a:rPr>
              <a:t> </a:t>
            </a:r>
            <a:r>
              <a:rPr lang="ar-IQ" b="1" dirty="0">
                <a:solidFill>
                  <a:srgbClr val="FF0000"/>
                </a:solidFill>
                <a:latin typeface="Times New Roman,Bold"/>
              </a:rPr>
              <a:t>الرمزية الدينية والاجتماعية </a:t>
            </a:r>
            <a:r>
              <a:rPr lang="ar-IQ" b="1" dirty="0">
                <a:latin typeface="Times New Roman" panose="02020603050405020304" pitchFamily="18" charset="0"/>
              </a:rPr>
              <a:t>: </a:t>
            </a:r>
            <a:r>
              <a:rPr lang="ar-IQ" dirty="0">
                <a:latin typeface="Times New Roman" panose="02020603050405020304" pitchFamily="18" charset="0"/>
              </a:rPr>
              <a:t>ارتبطت المنسوجات بكسوة الكعبة المشرفة، كما خلد التاريخ قصصاً مثل "البردة" التي أهداها النبي صلى الله عليه </a:t>
            </a:r>
            <a:r>
              <a:rPr lang="ar-IQ" dirty="0" smtClean="0">
                <a:latin typeface="Times New Roman" panose="02020603050405020304" pitchFamily="18" charset="0"/>
              </a:rPr>
              <a:t>وسلم لكعب </a:t>
            </a:r>
            <a:r>
              <a:rPr lang="ar-IQ" dirty="0">
                <a:latin typeface="Times New Roman" panose="02020603050405020304" pitchFamily="18" charset="0"/>
              </a:rPr>
              <a:t>بن زهير </a:t>
            </a:r>
            <a:r>
              <a:rPr lang="ar-IQ" dirty="0" smtClean="0">
                <a:latin typeface="Times New Roman" panose="02020603050405020304" pitchFamily="18" charset="0"/>
              </a:rPr>
              <a:t>.</a:t>
            </a:r>
            <a:endParaRPr lang="ar-IQ" dirty="0">
              <a:latin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62" y="636000"/>
            <a:ext cx="2565358" cy="17224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007" y="630789"/>
            <a:ext cx="2545056" cy="1727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461" y="636000"/>
            <a:ext cx="3528427" cy="1727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2710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4000">
        <p:circle/>
      </p:transition>
    </mc:Choice>
    <mc:Fallback xmlns="">
      <p:transition spd="slow" advTm="34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1282</TotalTime>
  <Words>2913</Words>
  <Application>Microsoft Office PowerPoint</Application>
  <PresentationFormat>Widescreen</PresentationFormat>
  <Paragraphs>192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</vt:lpstr>
      <vt:lpstr>Arial,Bold</vt:lpstr>
      <vt:lpstr>Calibri</vt:lpstr>
      <vt:lpstr>Calibri,Bold</vt:lpstr>
      <vt:lpstr>Courier New</vt:lpstr>
      <vt:lpstr>Garamond</vt:lpstr>
      <vt:lpstr>Simplified Arabic</vt:lpstr>
      <vt:lpstr>Simplified Arabic,Bold</vt:lpstr>
      <vt:lpstr>Symbol</vt:lpstr>
      <vt:lpstr>Times New Roman</vt:lpstr>
      <vt:lpstr>Times New Roman,Bold</vt:lpstr>
      <vt:lpstr>Organic</vt:lpstr>
      <vt:lpstr>تاريخ الفن الاسلامي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SACC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تاريخ الفن الاسلامي</dc:title>
  <dc:creator>Maher</dc:creator>
  <cp:lastModifiedBy>Maher</cp:lastModifiedBy>
  <cp:revision>20</cp:revision>
  <dcterms:created xsi:type="dcterms:W3CDTF">2026-04-03T18:10:23Z</dcterms:created>
  <dcterms:modified xsi:type="dcterms:W3CDTF">2026-04-09T18:39:08Z</dcterms:modified>
</cp:coreProperties>
</file>