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5" d="100"/>
          <a:sy n="95" d="100"/>
        </p:scale>
        <p:origin x="2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50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4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160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284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204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566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458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26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1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711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4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08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0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22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62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37ED40F-716D-4432-8066-F3840FDF485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1E15F7B-1C4A-45D7-BEEC-A745C87D4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6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IQ" b="1" dirty="0" smtClean="0">
                <a:solidFill>
                  <a:srgbClr val="FF0000"/>
                </a:solidFill>
              </a:rPr>
              <a:t>تاريخ الفن الاسلامي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IQ" b="1" dirty="0" smtClean="0"/>
              <a:t>الصف الثاني</a:t>
            </a:r>
          </a:p>
          <a:p>
            <a:r>
              <a:rPr lang="ar-IQ" b="1" dirty="0" smtClean="0">
                <a:solidFill>
                  <a:srgbClr val="0070C0"/>
                </a:solidFill>
              </a:rPr>
              <a:t>ا.د. اخلاص ياس خضي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Warm-Memories-Emotional-Inspiring-Piano(chosic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94757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2589" y="2087592"/>
            <a:ext cx="9594008" cy="405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897147"/>
            <a:ext cx="9601196" cy="4978721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ar-IQ" b="1" dirty="0" smtClean="0">
                <a:solidFill>
                  <a:srgbClr val="FF0000"/>
                </a:solidFill>
                <a:latin typeface="Times New Roman,Bold"/>
              </a:rPr>
              <a:t>ثانيا </a:t>
            </a:r>
            <a:r>
              <a:rPr lang="ar-IQ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ar-IQ" b="1" dirty="0">
                <a:solidFill>
                  <a:srgbClr val="FF0000"/>
                </a:solidFill>
                <a:latin typeface="Times New Roman,Bold"/>
              </a:rPr>
              <a:t>أهداف الفن الإسلامي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.١ يمتاز الفن الإسلامي بشخصية مستقلة تستمد قوتها من العقيدة الإسلامية .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.۲ اتخذ المسجد مركز اً للحياة الدينية والاجتماعية، وتجسدت فيه القيم الجمالية والروحية .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.٣ تميزت عمارة المساجد بالبساطة والزخرفة المتوازنة التي تعب ر عن الجمال الروحي .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.4 الإسلام دعا إلى الاهتمام بالجمال لأنه جزء من الكمال الإلهي .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.5 الجمال في الإسلام يهدف إلى تحقيق التوازن والسكينة في حياة الإنسان .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.6 الفن الإسلامي وسيلة لتهذيب الذوق والروح وإبراز عظمة الخالق في المخلوقات .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.7 يجمع الفن الإسلامي بين النظام والتوازن والتناغم، معبرًا عن النظرة الشمولية للجمال .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.8 يقوم على الوحدة بين الفكر والمادة، بين الشكل والمضمون .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.9 يعبر عن الانسجام بين الروح والجسد وبين الإنسان والكون .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.١1 يمنح المواد البسيطة قيمة جمالية عالية عبر الإبداع في الشكل والزخرفة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0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0">
        <p14:flythrough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ingle Corner Rectangle 3"/>
          <p:cNvSpPr/>
          <p:nvPr/>
        </p:nvSpPr>
        <p:spPr>
          <a:xfrm>
            <a:off x="1362974" y="2286000"/>
            <a:ext cx="9549441" cy="250166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759125"/>
            <a:ext cx="9601196" cy="5116743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ar-IQ" b="1" dirty="0" smtClean="0">
                <a:solidFill>
                  <a:srgbClr val="FF0000"/>
                </a:solidFill>
                <a:latin typeface="Times New Roman,Bold"/>
              </a:rPr>
              <a:t>ثالثا </a:t>
            </a:r>
            <a:r>
              <a:rPr lang="ar-IQ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ar-IQ" b="1" dirty="0">
                <a:solidFill>
                  <a:srgbClr val="FF0000"/>
                </a:solidFill>
                <a:latin typeface="Times New Roman,Bold"/>
              </a:rPr>
              <a:t>ارتباط الفن الإسلامي بالدين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١.الفن الإسلامي تعبير عن تح رر روحي يعتمد الأشكال الهندسية والزخرفية بدل التصوير </a:t>
            </a:r>
            <a:endParaRPr lang="ar-IQ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.۲ رفض الإسلام التجسيد والتماثيل لما ارتبطت به من الوثنية وعبادة الأصنام </a:t>
            </a: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.٣ يقوم على رؤية توحيدية تعتبر الله مركز الكون ومصدر الجمال </a:t>
            </a: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.4 يميل إلى الزخارف المتكررة كرمز للوحدة الإلهية واللانهائية . </a:t>
            </a:r>
            <a:endParaRPr lang="ar-IQ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5.يرفض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محاكاة الطبيعة لأن الغاية ليست التقليد بل التعبير عن المعنى الروحي </a:t>
            </a: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6.الزخرفة الإسلامية تعب ر عن الإيمان بأن الجمال مرتبط بالحياة البسيطة الهادفة </a:t>
            </a: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7.يخضع الفن الإسلامي لضوابط شرعية تحدد غايته وأسلوبه في خدمة الدين </a:t>
            </a: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8.لا يهدف إلى إنتاج فن مستقل عن العقيدة، بل ف ن يخدم مقاصد الإسلام </a:t>
            </a: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9.مجال الفن الإسلامي هو الكماليات التي تعب ر عن الجمال والحق </a:t>
            </a: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والخير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.غاية الفن الإسلامي هي خدمة الحق والخير والجمال ضمن حدود الشرع والتوازن بين المادة والروح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8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crush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182" y="3467819"/>
            <a:ext cx="3786996" cy="2226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IQ" b="1" dirty="0">
                <a:solidFill>
                  <a:srgbClr val="FF0000"/>
                </a:solidFill>
                <a:latin typeface="Times New Roman,Bold"/>
              </a:rPr>
              <a:t>مراحل تطور الفن الاسلامي:</a:t>
            </a:r>
          </a:p>
          <a:p>
            <a:pPr marL="0" indent="0" algn="r" rtl="1">
              <a:buNone/>
            </a:pPr>
            <a:r>
              <a:rPr lang="ar-IQ" b="1" dirty="0">
                <a:solidFill>
                  <a:srgbClr val="548ED5"/>
                </a:solidFill>
                <a:latin typeface="Times New Roman,Bold"/>
              </a:rPr>
              <a:t>عصر الخلفاء الراشدين </a:t>
            </a:r>
            <a:r>
              <a:rPr lang="ar-IQ" b="1" dirty="0" smtClean="0">
                <a:solidFill>
                  <a:srgbClr val="548ED5"/>
                </a:solidFill>
                <a:latin typeface="Times New Roman,Bold"/>
              </a:rPr>
              <a:t>( </a:t>
            </a:r>
            <a:r>
              <a:rPr lang="ar-IQ" b="1" dirty="0">
                <a:solidFill>
                  <a:srgbClr val="548ED5"/>
                </a:solidFill>
                <a:latin typeface="Times New Roman,Bold"/>
              </a:rPr>
              <a:t>11 ه - 63 ه / 366 م - 353 </a:t>
            </a:r>
            <a:r>
              <a:rPr lang="ar-IQ" b="1" dirty="0" smtClean="0">
                <a:solidFill>
                  <a:srgbClr val="548ED5"/>
                </a:solidFill>
                <a:latin typeface="Times New Roman,Bold"/>
              </a:rPr>
              <a:t>م):</a:t>
            </a:r>
            <a:endParaRPr lang="ar-IQ" b="1" dirty="0">
              <a:solidFill>
                <a:srgbClr val="548ED5"/>
              </a:solidFill>
              <a:latin typeface="Times New Roman,Bold"/>
            </a:endParaRPr>
          </a:p>
          <a:p>
            <a:pPr marL="0" indent="0" algn="r" rtl="1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1-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التركيز على نشر الإسلام وتأسيس الدولة</a:t>
            </a:r>
          </a:p>
          <a:p>
            <a:pPr marL="0" indent="0" algn="r" rtl="1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2-المباني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بسيطة وخالية من الزخارف </a:t>
            </a: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r" rtl="1">
              <a:buNone/>
            </a:pPr>
            <a:r>
              <a:rPr lang="ar-IQ" dirty="0">
                <a:latin typeface="Times New Roman" panose="02020603050405020304" pitchFamily="18" charset="0"/>
              </a:rPr>
              <a:t>٣ </a:t>
            </a:r>
            <a:r>
              <a:rPr lang="ar-IQ" dirty="0" smtClean="0">
                <a:latin typeface="Times New Roman" panose="02020603050405020304" pitchFamily="18" charset="0"/>
              </a:rPr>
              <a:t>- بناء </a:t>
            </a:r>
            <a:r>
              <a:rPr lang="ar-IQ" dirty="0">
                <a:latin typeface="Times New Roman" panose="02020603050405020304" pitchFamily="18" charset="0"/>
              </a:rPr>
              <a:t>المساجد على نمط مسجد النبي ومسجد الكوفة 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006" y="659532"/>
            <a:ext cx="2870201" cy="1715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244" y="651932"/>
            <a:ext cx="3619500" cy="172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91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0">
        <p14:vortex dir="r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ar-IQ" b="1" dirty="0">
                <a:solidFill>
                  <a:srgbClr val="548ED5"/>
                </a:solidFill>
                <a:latin typeface="Times New Roman,Bold"/>
              </a:rPr>
              <a:t>العصر الأموي </a:t>
            </a:r>
            <a:r>
              <a:rPr lang="ar-IQ" b="1" dirty="0" smtClean="0">
                <a:solidFill>
                  <a:srgbClr val="548ED5"/>
                </a:solidFill>
                <a:latin typeface="Times New Roman,Bold"/>
              </a:rPr>
              <a:t>( </a:t>
            </a:r>
            <a:r>
              <a:rPr lang="ar-IQ" b="1" dirty="0">
                <a:solidFill>
                  <a:srgbClr val="548ED5"/>
                </a:solidFill>
                <a:latin typeface="Times New Roman,Bold"/>
              </a:rPr>
              <a:t>11 ه - 166 ه / 331 م - 057 </a:t>
            </a:r>
            <a:r>
              <a:rPr lang="ar-IQ" b="1" dirty="0" smtClean="0">
                <a:solidFill>
                  <a:srgbClr val="548ED5"/>
                </a:solidFill>
                <a:latin typeface="Times New Roman,Bold"/>
              </a:rPr>
              <a:t>م):</a:t>
            </a:r>
            <a:endParaRPr lang="ar-IQ" b="1" dirty="0">
              <a:solidFill>
                <a:srgbClr val="548ED5"/>
              </a:solidFill>
              <a:latin typeface="Times New Roman,Bold"/>
            </a:endParaRPr>
          </a:p>
          <a:p>
            <a:pPr marL="0" indent="0" algn="r" rtl="1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1- بداية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تطور الفن الإسلامي وظهور الطراز المعماري </a:t>
            </a:r>
            <a:endParaRPr lang="ar-IQ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r" rtl="1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2- أبرز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المباني: قبة الصخرة والمسجد </a:t>
            </a: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الأموي</a:t>
            </a:r>
            <a:endParaRPr lang="ar-IQ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r" rtl="1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3- تميز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بزخارف جميلة وتنوع الخطوط </a:t>
            </a:r>
            <a:endParaRPr lang="ar-IQ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r" rtl="1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4-استخدمت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الزخارف النباتية والهندسية والفسيفساء الملونة لتزيين الجدران</a:t>
            </a:r>
          </a:p>
          <a:p>
            <a:pPr marL="0" indent="0" algn="r" rtl="1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5- اهتمام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بالجمال والتنظيم في البناء</a:t>
            </a:r>
          </a:p>
          <a:p>
            <a:pPr marL="0" indent="0" algn="r" rtl="1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6- الابتعاد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عن تصوير الكائنات </a:t>
            </a: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الحية</a:t>
            </a:r>
          </a:p>
          <a:p>
            <a:pPr marL="0" indent="0" algn="r" rtl="1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7-استخدموا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الزخرفة والخط العربي كوسيلة للتعبير الجمالي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25" y="982132"/>
            <a:ext cx="3060939" cy="1700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" y="3281397"/>
            <a:ext cx="3132077" cy="2524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30" y="982131"/>
            <a:ext cx="2561164" cy="1455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79" y="982132"/>
            <a:ext cx="2183918" cy="1423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94" y="982133"/>
            <a:ext cx="1889184" cy="142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90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:dissolve/>
      </p:transition>
    </mc:Choice>
    <mc:Fallback xmlns="">
      <p:transition spd="slow" advTm="3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ar-IQ" b="1" dirty="0">
                <a:solidFill>
                  <a:srgbClr val="548ED5"/>
                </a:solidFill>
                <a:latin typeface="Times New Roman,Bold"/>
              </a:rPr>
              <a:t>العصر العباسي ) 166 ه - 353 ه / 057 م - 1651 م(: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1- </a:t>
            </a:r>
            <a:r>
              <a:rPr lang="ar-IQ" dirty="0">
                <a:solidFill>
                  <a:schemeClr val="tx1"/>
                </a:solidFill>
                <a:latin typeface="Times New Roman" panose="02020603050405020304" pitchFamily="18" charset="0"/>
              </a:rPr>
              <a:t>تطور وازدهار واضح في العمارة والخزف والزجاج </a:t>
            </a:r>
            <a:r>
              <a:rPr lang="ar-IQ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والمنسوجات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2- </a:t>
            </a:r>
            <a:r>
              <a:rPr lang="ar-IQ" dirty="0">
                <a:solidFill>
                  <a:schemeClr val="tx1"/>
                </a:solidFill>
                <a:latin typeface="Times New Roman" panose="02020603050405020304" pitchFamily="18" charset="0"/>
              </a:rPr>
              <a:t>تطور الخط العربي بشكل كبير واصبح يستخدم للزخرفة وكتابة المصاحف باسوب جميل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3- ظهور </a:t>
            </a:r>
            <a:r>
              <a:rPr lang="ar-IQ" dirty="0">
                <a:solidFill>
                  <a:schemeClr val="tx1"/>
                </a:solidFill>
                <a:latin typeface="Times New Roman" panose="02020603050405020304" pitchFamily="18" charset="0"/>
              </a:rPr>
              <a:t>المنمنمات:وهي رسوم صغيرة تزين المخطوطات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4- </a:t>
            </a:r>
            <a:r>
              <a:rPr lang="ar-IQ" dirty="0">
                <a:solidFill>
                  <a:schemeClr val="tx1"/>
                </a:solidFill>
                <a:latin typeface="Times New Roman" panose="02020603050405020304" pitchFamily="18" charset="0"/>
              </a:rPr>
              <a:t>بغداد اصبحت مركزا للفنون والزخارف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79" y="1101436"/>
            <a:ext cx="1321811" cy="1306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290" y="1097497"/>
            <a:ext cx="1254236" cy="1306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63" y="1074673"/>
            <a:ext cx="1045318" cy="1306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87" y="4216400"/>
            <a:ext cx="3079630" cy="1659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097497"/>
            <a:ext cx="1306648" cy="1306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396" y="1074673"/>
            <a:ext cx="1268083" cy="1336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49" y="1074673"/>
            <a:ext cx="1328468" cy="1333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93" y="1033138"/>
            <a:ext cx="1939691" cy="1348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14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0000">
        <p14:honeycomb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ar-IQ" b="1" dirty="0">
                <a:solidFill>
                  <a:srgbClr val="548ED5"/>
                </a:solidFill>
                <a:latin typeface="Times New Roman,Bold"/>
              </a:rPr>
              <a:t>العصر الايوبي والمماليك ظهور دول إسلامية متعددة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١.ازدهار الفنون الاسلامية في مصر والشام.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۲.ظهور القباب العالية والمآذن الرفيعة والمقرنصات </a:t>
            </a: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(زخارف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تشبه خلايا </a:t>
            </a: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النحل).</a:t>
            </a:r>
            <a:endParaRPr lang="ar-IQ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٣.ازدهار فن الزجاج الملون والمذهب.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4.ظهور المصاحف المزخرفة بخطوط جميلة والوان زاهية.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5.ازدهار فن النحت والزخرفة على الخشب والمعادن.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860" y="1135144"/>
            <a:ext cx="1819547" cy="1181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08" y="4079657"/>
            <a:ext cx="2881847" cy="1796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06" y="1082476"/>
            <a:ext cx="1595852" cy="1233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46" y="971723"/>
            <a:ext cx="1310502" cy="1455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91" y="1073781"/>
            <a:ext cx="1623489" cy="1331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85" y="1073781"/>
            <a:ext cx="1125798" cy="1331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728" y="982132"/>
            <a:ext cx="1781535" cy="148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63112440"/>
      </p:ext>
    </p:extLst>
  </p:cSld>
  <p:clrMapOvr>
    <a:masterClrMapping/>
  </p:clrMapOvr>
  <p:transition spd="slow" advTm="3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79" y="660013"/>
            <a:ext cx="3131388" cy="1778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ar-IQ" b="1" dirty="0">
                <a:solidFill>
                  <a:srgbClr val="548ED5"/>
                </a:solidFill>
                <a:latin typeface="Times New Roman,Bold"/>
              </a:rPr>
              <a:t>الفن الاسلامي من القرن التاسع الى الخامس عشر الميلادي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١.انتشار واسع للفن الاسلامي في مناطق متعددة كالاندلس والمغرب وبلاد فارس.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Times New Roman" panose="02020603050405020304" pitchFamily="18" charset="0"/>
              </a:rPr>
              <a:t>۲.ظهوره </a:t>
            </a:r>
            <a:r>
              <a:rPr lang="ar-IQ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١.في الاندلس في قصر الحمراء بغرناطة وهو من اجمل المعالم الاسلامية في العالم.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۲.ظهر في مدارس فنية مختلفة في الزخرفة والعمارة.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91" y="660013"/>
            <a:ext cx="2743200" cy="1778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131" y="625509"/>
            <a:ext cx="1473499" cy="1815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194" y="625509"/>
            <a:ext cx="1947863" cy="1813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057" y="660013"/>
            <a:ext cx="1407634" cy="1778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02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0">
        <p14:ripple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608120"/>
            <a:ext cx="2491595" cy="1790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ar-IQ" b="1" dirty="0" smtClean="0">
                <a:solidFill>
                  <a:srgbClr val="548ED5"/>
                </a:solidFill>
                <a:latin typeface="Times New Roman,Bold"/>
              </a:rPr>
              <a:t>الفن </a:t>
            </a:r>
            <a:r>
              <a:rPr lang="ar-IQ" b="1" dirty="0">
                <a:solidFill>
                  <a:srgbClr val="548ED5"/>
                </a:solidFill>
                <a:latin typeface="Times New Roman,Bold"/>
              </a:rPr>
              <a:t>الاسلامي من القرن الخامس الى التاسع عشر الميلادي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١.ازدهار الفنون الاسلامية في دول متعددة العثمانية والصفوية والمغولية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۲.الاهتمام ببناء المساجد الكبيرة مثل:</a:t>
            </a:r>
          </a:p>
          <a:p>
            <a:pPr marL="0" indent="0" algn="r">
              <a:buNone/>
            </a:pPr>
            <a:r>
              <a:rPr lang="ar-IQ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1.جامع </a:t>
            </a:r>
            <a:r>
              <a:rPr lang="ar-IQ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السلطان احمد في اسطنبول: من مميزات هذا الجامع القباب العالية والزخارف الجميلة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Times New Roman" panose="02020603050405020304" pitchFamily="18" charset="0"/>
              </a:rPr>
              <a:t>۲.في ايران والهند ازدهرت المنمنمات والخزف المزجج بالوان زرقاء وخضراء جميلة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٣.التاثر ببعض الفنون الاوربية لكن ظل محافظا على الخط العربي والزخرفة الاسلامية كرمز للجمال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332" y="608120"/>
            <a:ext cx="2536347" cy="1790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370" y="608119"/>
            <a:ext cx="2434084" cy="1790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679" y="608119"/>
            <a:ext cx="1923691" cy="1790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35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6106" y="2156604"/>
            <a:ext cx="9420045" cy="457200"/>
          </a:xfrm>
          <a:prstGeom prst="rect">
            <a:avLst/>
          </a:prstGeom>
          <a:solidFill>
            <a:srgbClr val="F9FDFB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724619"/>
            <a:ext cx="9601196" cy="5287991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Times New Roman,Bold"/>
              </a:rPr>
              <a:t>مراحل الفن الاسلامي :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١.بدأ البساطة في عصر الخلفاء الراشدين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۲.ازدهر في العصر الاموي والعباسي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٣.تطور اكثر في العصر الايوبي والمملوكي والعثماني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Times New Roman,Bold"/>
              </a:rPr>
              <a:t>مضمون الفن الاسلامي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00B0F0"/>
                </a:solidFill>
                <a:latin typeface="Times New Roman" panose="02020603050405020304" pitchFamily="18" charset="0"/>
              </a:rPr>
              <a:t>يحمل روحا واحدة يقوم على: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١. الايمان بالله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۲.الجمال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٣.النظام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4.التوازن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5.الوحدة في المضمون والاسلوب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9019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Times New Roman,Bold"/>
              </a:rPr>
              <a:t>مسميات الفن الاسلامي: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١.الفن المغربي: تطلق على فن شمال افريقا والاندلس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۲.الفن العربي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٣.الفن المحمدي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4.الفن الفارسي</a:t>
            </a:r>
          </a:p>
          <a:p>
            <a:pPr marL="0" indent="0" algn="r">
              <a:buNone/>
            </a:pP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5.الفن </a:t>
            </a: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التركي</a:t>
            </a:r>
          </a:p>
          <a:p>
            <a:pPr marL="0" indent="0" algn="r">
              <a:buNone/>
            </a:pPr>
            <a:r>
              <a:rPr lang="ar-IQ" dirty="0">
                <a:solidFill>
                  <a:srgbClr val="000000"/>
                </a:solidFill>
                <a:latin typeface="Times New Roman" panose="02020603050405020304" pitchFamily="18" charset="0"/>
              </a:rPr>
              <a:t>6.الفن </a:t>
            </a:r>
            <a:r>
              <a:rPr lang="ar-IQ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الهندي</a:t>
            </a:r>
          </a:p>
        </p:txBody>
      </p:sp>
      <p:sp>
        <p:nvSpPr>
          <p:cNvPr id="4" name="Curved Down Arrow 3"/>
          <p:cNvSpPr/>
          <p:nvPr/>
        </p:nvSpPr>
        <p:spPr>
          <a:xfrm rot="2657086">
            <a:off x="9566697" y="1147314"/>
            <a:ext cx="1388853" cy="79363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81974"/>
      </p:ext>
    </p:extLst>
  </p:cSld>
  <p:clrMapOvr>
    <a:masterClrMapping/>
  </p:clrMapOvr>
  <p:transition spd="slow" advTm="3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167</TotalTime>
  <Words>683</Words>
  <Application>Microsoft Office PowerPoint</Application>
  <PresentationFormat>Widescreen</PresentationFormat>
  <Paragraphs>78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Garamond</vt:lpstr>
      <vt:lpstr>Times New Roman</vt:lpstr>
      <vt:lpstr>Times New Roman,Bold</vt:lpstr>
      <vt:lpstr>Organic</vt:lpstr>
      <vt:lpstr>تاريخ الفن الاسلامي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تاريخ الفن الاسلامي</dc:title>
  <dc:creator>Maher</dc:creator>
  <cp:lastModifiedBy>Maher</cp:lastModifiedBy>
  <cp:revision>10</cp:revision>
  <dcterms:created xsi:type="dcterms:W3CDTF">2026-03-29T22:11:39Z</dcterms:created>
  <dcterms:modified xsi:type="dcterms:W3CDTF">2026-03-30T21:14:51Z</dcterms:modified>
</cp:coreProperties>
</file>