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BC5BDF98-AA5B-4693-B459-7FDF38219C9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954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B40EB-4EFA-453D-8BE7-D8D1087E2819}"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BDF98-AA5B-4693-B459-7FDF38219C9B}" type="slidenum">
              <a:rPr lang="en-US" smtClean="0"/>
              <a:t>‹#›</a:t>
            </a:fld>
            <a:endParaRPr lang="en-US"/>
          </a:p>
        </p:txBody>
      </p:sp>
    </p:spTree>
    <p:extLst>
      <p:ext uri="{BB962C8B-B14F-4D97-AF65-F5344CB8AC3E}">
        <p14:creationId xmlns:p14="http://schemas.microsoft.com/office/powerpoint/2010/main" val="1626826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BDF98-AA5B-4693-B459-7FDF38219C9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8793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BDF98-AA5B-4693-B459-7FDF38219C9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2987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BDF98-AA5B-4693-B459-7FDF38219C9B}" type="slidenum">
              <a:rPr lang="en-US" smtClean="0"/>
              <a:t>‹#›</a:t>
            </a:fld>
            <a:endParaRPr lang="en-US"/>
          </a:p>
        </p:txBody>
      </p:sp>
    </p:spTree>
    <p:extLst>
      <p:ext uri="{BB962C8B-B14F-4D97-AF65-F5344CB8AC3E}">
        <p14:creationId xmlns:p14="http://schemas.microsoft.com/office/powerpoint/2010/main" val="2639717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BDF98-AA5B-4693-B459-7FDF38219C9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1407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BDF98-AA5B-4693-B459-7FDF38219C9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4348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BDF98-AA5B-4693-B459-7FDF38219C9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3869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BDF98-AA5B-4693-B459-7FDF38219C9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008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BDF98-AA5B-4693-B459-7FDF38219C9B}" type="slidenum">
              <a:rPr lang="en-US" smtClean="0"/>
              <a:t>‹#›</a:t>
            </a:fld>
            <a:endParaRPr lang="en-US"/>
          </a:p>
        </p:txBody>
      </p:sp>
    </p:spTree>
    <p:extLst>
      <p:ext uri="{BB962C8B-B14F-4D97-AF65-F5344CB8AC3E}">
        <p14:creationId xmlns:p14="http://schemas.microsoft.com/office/powerpoint/2010/main" val="324738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B40EB-4EFA-453D-8BE7-D8D1087E2819}"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BDF98-AA5B-4693-B459-7FDF38219C9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3265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4B40EB-4EFA-453D-8BE7-D8D1087E2819}"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BDF98-AA5B-4693-B459-7FDF38219C9B}" type="slidenum">
              <a:rPr lang="en-US" smtClean="0"/>
              <a:t>‹#›</a:t>
            </a:fld>
            <a:endParaRPr lang="en-US"/>
          </a:p>
        </p:txBody>
      </p:sp>
    </p:spTree>
    <p:extLst>
      <p:ext uri="{BB962C8B-B14F-4D97-AF65-F5344CB8AC3E}">
        <p14:creationId xmlns:p14="http://schemas.microsoft.com/office/powerpoint/2010/main" val="3583335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4B40EB-4EFA-453D-8BE7-D8D1087E2819}" type="datetimeFigureOut">
              <a:rPr lang="en-US" smtClean="0"/>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5BDF98-AA5B-4693-B459-7FDF38219C9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475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4B40EB-4EFA-453D-8BE7-D8D1087E2819}" type="datetimeFigureOut">
              <a:rPr lang="en-US" smtClean="0"/>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5BDF98-AA5B-4693-B459-7FDF38219C9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7240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B40EB-4EFA-453D-8BE7-D8D1087E2819}" type="datetimeFigureOut">
              <a:rPr lang="en-US" smtClean="0"/>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5BDF98-AA5B-4693-B459-7FDF38219C9B}" type="slidenum">
              <a:rPr lang="en-US" smtClean="0"/>
              <a:t>‹#›</a:t>
            </a:fld>
            <a:endParaRPr lang="en-US"/>
          </a:p>
        </p:txBody>
      </p:sp>
    </p:spTree>
    <p:extLst>
      <p:ext uri="{BB962C8B-B14F-4D97-AF65-F5344CB8AC3E}">
        <p14:creationId xmlns:p14="http://schemas.microsoft.com/office/powerpoint/2010/main" val="2085134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B40EB-4EFA-453D-8BE7-D8D1087E2819}"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BDF98-AA5B-4693-B459-7FDF38219C9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529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B40EB-4EFA-453D-8BE7-D8D1087E2819}"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BDF98-AA5B-4693-B459-7FDF38219C9B}" type="slidenum">
              <a:rPr lang="en-US" smtClean="0"/>
              <a:t>‹#›</a:t>
            </a:fld>
            <a:endParaRPr lang="en-US"/>
          </a:p>
        </p:txBody>
      </p:sp>
    </p:spTree>
    <p:extLst>
      <p:ext uri="{BB962C8B-B14F-4D97-AF65-F5344CB8AC3E}">
        <p14:creationId xmlns:p14="http://schemas.microsoft.com/office/powerpoint/2010/main" val="337280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A4B40EB-4EFA-453D-8BE7-D8D1087E2819}" type="datetimeFigureOut">
              <a:rPr lang="en-US" smtClean="0"/>
              <a:t>4/3/2026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C5BDF98-AA5B-4693-B459-7FDF38219C9B}" type="slidenum">
              <a:rPr lang="en-US" smtClean="0"/>
              <a:t>‹#›</a:t>
            </a:fld>
            <a:endParaRPr lang="en-US"/>
          </a:p>
        </p:txBody>
      </p:sp>
    </p:spTree>
    <p:extLst>
      <p:ext uri="{BB962C8B-B14F-4D97-AF65-F5344CB8AC3E}">
        <p14:creationId xmlns:p14="http://schemas.microsoft.com/office/powerpoint/2010/main" val="29676910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IQ" b="1" dirty="0" smtClean="0">
                <a:solidFill>
                  <a:srgbClr val="FF0000"/>
                </a:solidFill>
              </a:rPr>
              <a:t>تاريخ الفن الاسلامي</a:t>
            </a:r>
            <a:endParaRPr lang="en-US" b="1" dirty="0">
              <a:solidFill>
                <a:srgbClr val="FF0000"/>
              </a:solidFill>
            </a:endParaRPr>
          </a:p>
        </p:txBody>
      </p:sp>
      <p:sp>
        <p:nvSpPr>
          <p:cNvPr id="3" name="Subtitle 2"/>
          <p:cNvSpPr>
            <a:spLocks noGrp="1"/>
          </p:cNvSpPr>
          <p:nvPr>
            <p:ph type="subTitle" idx="1"/>
          </p:nvPr>
        </p:nvSpPr>
        <p:spPr/>
        <p:txBody>
          <a:bodyPr/>
          <a:lstStyle/>
          <a:p>
            <a:r>
              <a:rPr lang="ar-IQ" sz="3200" b="1" dirty="0" smtClean="0"/>
              <a:t>الصف الثاني</a:t>
            </a:r>
          </a:p>
          <a:p>
            <a:r>
              <a:rPr lang="ar-IQ" sz="2800" b="1" dirty="0" smtClean="0">
                <a:solidFill>
                  <a:srgbClr val="0070C0"/>
                </a:solidFill>
              </a:rPr>
              <a:t>أ.د. اخلاص ياس خضير</a:t>
            </a:r>
            <a:endParaRPr lang="en-US" sz="2800" b="1" dirty="0">
              <a:solidFill>
                <a:srgbClr val="0070C0"/>
              </a:solidFill>
            </a:endParaRPr>
          </a:p>
        </p:txBody>
      </p:sp>
      <p:pic>
        <p:nvPicPr>
          <p:cNvPr id="4" name="Warm-Memories-Emotional-Inspiring-Piano(chosi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93548612"/>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6106" y="2380891"/>
            <a:ext cx="9704717" cy="86264"/>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3925018" y="733245"/>
            <a:ext cx="7280693" cy="5374257"/>
          </a:xfrm>
        </p:spPr>
        <p:txBody>
          <a:bodyPr>
            <a:normAutofit fontScale="92500" lnSpcReduction="10000"/>
          </a:bodyPr>
          <a:lstStyle/>
          <a:p>
            <a:pPr marL="0" indent="0" algn="r">
              <a:buNone/>
            </a:pPr>
            <a:r>
              <a:rPr lang="ar-IQ" b="1" dirty="0">
                <a:solidFill>
                  <a:srgbClr val="FF0000"/>
                </a:solidFill>
                <a:latin typeface="Times New Roman,Bold"/>
              </a:rPr>
              <a:t>أولاً: فن النقش على الحجارة والخشب والمعادن</a:t>
            </a:r>
          </a:p>
          <a:p>
            <a:pPr marL="0" indent="0" algn="r">
              <a:buNone/>
            </a:pPr>
            <a:r>
              <a:rPr lang="ar-IQ" dirty="0" smtClean="0">
                <a:latin typeface="Times New Roman" panose="02020603050405020304" pitchFamily="18" charset="0"/>
              </a:rPr>
              <a:t>حُرم </a:t>
            </a:r>
            <a:r>
              <a:rPr lang="ar-IQ" dirty="0">
                <a:latin typeface="Times New Roman" panose="02020603050405020304" pitchFamily="18" charset="0"/>
              </a:rPr>
              <a:t>نحت التماثيل خشية العودة إلى عبادة الأوثان، فاتجه الفنانون إلى الزخرفة </a:t>
            </a:r>
            <a:r>
              <a:rPr lang="ar-IQ" dirty="0" smtClean="0">
                <a:latin typeface="Times New Roman" panose="02020603050405020304" pitchFamily="18" charset="0"/>
              </a:rPr>
              <a:t>والنقش استُخدمت </a:t>
            </a:r>
            <a:r>
              <a:rPr lang="ar-IQ" dirty="0">
                <a:latin typeface="Times New Roman" panose="02020603050405020304" pitchFamily="18" charset="0"/>
              </a:rPr>
              <a:t>الحجارة والجص والخشب في الزخرفة قبل جفافها، وظهرت أشكال متعددة ومتنوعة .</a:t>
            </a:r>
          </a:p>
          <a:p>
            <a:pPr marL="0" indent="0" algn="r">
              <a:buNone/>
            </a:pPr>
            <a:r>
              <a:rPr lang="ar-IQ" b="1" dirty="0">
                <a:latin typeface="Times New Roman,Bold"/>
              </a:rPr>
              <a:t>من أبرز النماذج</a:t>
            </a:r>
            <a:r>
              <a:rPr lang="ar-IQ" dirty="0">
                <a:latin typeface="Times New Roman" panose="02020603050405020304" pitchFamily="18" charset="0"/>
              </a:rPr>
              <a:t>:</a:t>
            </a:r>
          </a:p>
          <a:p>
            <a:pPr marL="0" indent="0" algn="r">
              <a:buNone/>
            </a:pPr>
            <a:r>
              <a:rPr lang="ar-IQ" b="1" dirty="0">
                <a:solidFill>
                  <a:srgbClr val="FF0000"/>
                </a:solidFill>
                <a:latin typeface="Times New Roman,Bold"/>
              </a:rPr>
              <a:t>قصر المشتى </a:t>
            </a:r>
            <a:r>
              <a:rPr lang="ar-IQ" b="1" dirty="0">
                <a:solidFill>
                  <a:srgbClr val="FF0000"/>
                </a:solidFill>
                <a:latin typeface="Times New Roman" panose="02020603050405020304" pitchFamily="18" charset="0"/>
              </a:rPr>
              <a:t>الذي تميز بنقوش حجرية نباتية وحيوانية وهندسي</a:t>
            </a:r>
          </a:p>
          <a:p>
            <a:pPr marL="0" indent="0" algn="r">
              <a:buNone/>
            </a:pPr>
            <a:r>
              <a:rPr lang="ar-IQ" dirty="0">
                <a:latin typeface="Times New Roman" panose="02020603050405020304" pitchFamily="18" charset="0"/>
              </a:rPr>
              <a:t>-انتقلت بعض النقوش الإسلامية إلى أوروبا، مثل نقوش نقُلت إلى برلين .</a:t>
            </a:r>
          </a:p>
          <a:p>
            <a:pPr marL="0" indent="0" algn="r">
              <a:buNone/>
            </a:pPr>
            <a:r>
              <a:rPr lang="ar-IQ" dirty="0">
                <a:latin typeface="Times New Roman" panose="02020603050405020304" pitchFamily="18" charset="0"/>
              </a:rPr>
              <a:t>- برع المسلمون في نقش الخشب وتزيين المساجد والمصاحف والمنابر والأبواب .</a:t>
            </a:r>
          </a:p>
          <a:p>
            <a:pPr marL="0" indent="0" algn="r">
              <a:buNone/>
            </a:pPr>
            <a:r>
              <a:rPr lang="ar-IQ" dirty="0">
                <a:latin typeface="Times New Roman" panose="02020603050405020304" pitchFamily="18" charset="0"/>
              </a:rPr>
              <a:t>-وصلت إلينا نماذج نادرة مثل قطع الشطرنج المنسوبة لهارون الرشيد .</a:t>
            </a:r>
          </a:p>
          <a:p>
            <a:pPr marL="0" indent="0" algn="r">
              <a:buNone/>
            </a:pPr>
            <a:r>
              <a:rPr lang="ar-IQ" dirty="0">
                <a:latin typeface="Times New Roman" panose="02020603050405020304" pitchFamily="18" charset="0"/>
              </a:rPr>
              <a:t>أبدع </a:t>
            </a:r>
            <a:r>
              <a:rPr lang="ar-IQ" dirty="0" smtClean="0">
                <a:latin typeface="Times New Roman" panose="02020603050405020304" pitchFamily="18" charset="0"/>
              </a:rPr>
              <a:t>الصناع </a:t>
            </a:r>
            <a:r>
              <a:rPr lang="ar-IQ" dirty="0">
                <a:latin typeface="Times New Roman" panose="02020603050405020304" pitchFamily="18" charset="0"/>
              </a:rPr>
              <a:t>في المعادن </a:t>
            </a:r>
            <a:r>
              <a:rPr lang="ar-IQ" dirty="0" smtClean="0">
                <a:latin typeface="Times New Roman" panose="02020603050405020304" pitchFamily="18" charset="0"/>
              </a:rPr>
              <a:t>(نحاس</a:t>
            </a:r>
            <a:r>
              <a:rPr lang="ar-IQ" dirty="0">
                <a:latin typeface="Times New Roman" panose="02020603050405020304" pitchFamily="18" charset="0"/>
              </a:rPr>
              <a:t>، فضة، </a:t>
            </a:r>
            <a:r>
              <a:rPr lang="ar-IQ" dirty="0" smtClean="0">
                <a:latin typeface="Times New Roman" panose="02020603050405020304" pitchFamily="18" charset="0"/>
              </a:rPr>
              <a:t>ذهب)وصنعوا </a:t>
            </a:r>
            <a:r>
              <a:rPr lang="ar-IQ" dirty="0">
                <a:latin typeface="Times New Roman" panose="02020603050405020304" pitchFamily="18" charset="0"/>
              </a:rPr>
              <a:t>المصابيح والأباريق والأسلحة .</a:t>
            </a:r>
          </a:p>
          <a:p>
            <a:pPr marL="0" indent="0" algn="r">
              <a:buNone/>
            </a:pPr>
            <a:r>
              <a:rPr lang="ar-IQ" dirty="0">
                <a:latin typeface="Times New Roman" panose="02020603050405020304" pitchFamily="18" charset="0"/>
              </a:rPr>
              <a:t>اشتهرت الصناعات الدمشقية وخاصة السيوف المزخرفة .</a:t>
            </a:r>
          </a:p>
          <a:p>
            <a:pPr marL="0" indent="0" algn="r">
              <a:buNone/>
            </a:pPr>
            <a:r>
              <a:rPr lang="ar-IQ" dirty="0">
                <a:latin typeface="Times New Roman" panose="02020603050405020304" pitchFamily="18" charset="0"/>
              </a:rPr>
              <a:t>استُخدمت الزخارف النباتية، والهندسية، والكتابات العربية في تزيين المعادن</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74" y="711967"/>
            <a:ext cx="2989960" cy="2143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44" y="3002620"/>
            <a:ext cx="2771690" cy="1205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44" y="4355593"/>
            <a:ext cx="2771690" cy="1570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1472338"/>
      </p:ext>
    </p:extLst>
  </p:cSld>
  <p:clrMapOvr>
    <a:masterClrMapping/>
  </p:clrMapOvr>
  <mc:AlternateContent xmlns:mc="http://schemas.openxmlformats.org/markup-compatibility/2006">
    <mc:Choice xmlns:p14="http://schemas.microsoft.com/office/powerpoint/2010/main" Requires="p14">
      <p:transition spd="slow" p14:dur="1600" advTm="30000">
        <p:blinds dir="vert"/>
      </p:transition>
    </mc:Choice>
    <mc:Fallback>
      <p:transition spd="slow" advTm="3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0226" y="2346385"/>
            <a:ext cx="9516371" cy="172528"/>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295401" y="688834"/>
            <a:ext cx="9601196" cy="786283"/>
          </a:xfrm>
        </p:spPr>
        <p:txBody>
          <a:bodyPr/>
          <a:lstStyle/>
          <a:p>
            <a:r>
              <a:rPr lang="ar-IQ" b="1" dirty="0" smtClean="0">
                <a:solidFill>
                  <a:srgbClr val="FF0000"/>
                </a:solidFill>
              </a:rPr>
              <a:t>مميزات وخصائص الفن الاسلامي</a:t>
            </a:r>
            <a:endParaRPr lang="en-US" b="1" dirty="0">
              <a:solidFill>
                <a:srgbClr val="FF0000"/>
              </a:solidFill>
            </a:endParaRPr>
          </a:p>
        </p:txBody>
      </p:sp>
      <p:sp>
        <p:nvSpPr>
          <p:cNvPr id="3" name="Content Placeholder 2"/>
          <p:cNvSpPr>
            <a:spLocks noGrp="1"/>
          </p:cNvSpPr>
          <p:nvPr>
            <p:ph idx="1"/>
          </p:nvPr>
        </p:nvSpPr>
        <p:spPr>
          <a:xfrm>
            <a:off x="1295401" y="1475117"/>
            <a:ext cx="9601196" cy="4400751"/>
          </a:xfrm>
        </p:spPr>
        <p:txBody>
          <a:bodyPr>
            <a:normAutofit fontScale="70000" lnSpcReduction="20000"/>
          </a:bodyPr>
          <a:lstStyle/>
          <a:p>
            <a:pPr marL="342900" lvl="0" indent="-342900" algn="just" rtl="1">
              <a:lnSpc>
                <a:spcPct val="107000"/>
              </a:lnSpc>
              <a:spcAft>
                <a:spcPts val="0"/>
              </a:spcAft>
              <a:buFont typeface="+mj-lt"/>
              <a:buAutoNum type="arabicPeriod"/>
            </a:pPr>
            <a:r>
              <a:rPr lang="ar-IQ" b="1" dirty="0">
                <a:latin typeface="Calibri" panose="020F0502020204030204" pitchFamily="34" charset="0"/>
                <a:ea typeface="Calibri" panose="020F0502020204030204" pitchFamily="34" charset="0"/>
                <a:cs typeface="Simplified Arabic" panose="02020603050405020304" pitchFamily="18" charset="-78"/>
              </a:rPr>
              <a:t>انه ذو شخصية واحدة رغم تعدد مراكزه، وتباعد أقطاره وظهور التأثيرات المحلية فيه، ويرجع الباحثون إلى أن سبب وحدة الشخصية للفن الإسلامي يعود إلى عاملين العامل الجغرافي والعامل التاريخي.</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mj-lt"/>
              <a:buAutoNum type="arabicPeriod"/>
            </a:pPr>
            <a:r>
              <a:rPr lang="ar-IQ" b="1" dirty="0">
                <a:latin typeface="Calibri" panose="020F0502020204030204" pitchFamily="34" charset="0"/>
                <a:ea typeface="Calibri" panose="020F0502020204030204" pitchFamily="34" charset="0"/>
                <a:cs typeface="Simplified Arabic" panose="02020603050405020304" pitchFamily="18" charset="-78"/>
              </a:rPr>
              <a:t> أنه فن ديني، بمعنى أنه تأثر بروح الإسلام وظهرت أنواعه المختلفة في الدرجة الأولى في بناء المساجد والمدارس والتكايا وفي زخرفة الآيات القرآنية.</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mj-lt"/>
              <a:buAutoNum type="arabicPeriod"/>
            </a:pPr>
            <a:r>
              <a:rPr lang="ar-IQ" b="1" dirty="0">
                <a:latin typeface="Calibri" panose="020F0502020204030204" pitchFamily="34" charset="0"/>
                <a:ea typeface="Calibri" panose="020F0502020204030204" pitchFamily="34" charset="0"/>
                <a:cs typeface="Simplified Arabic" panose="02020603050405020304" pitchFamily="18" charset="-78"/>
              </a:rPr>
              <a:t>أنه فن كثير الزخرفة وملء القطعة الفنية بالزخارف عنصر رئيسي في الفن الإسلامي ، نجد ذلك على الجدران والمنابر والسقوف كما نجده في المنسوجات والبسط والزجاجيات.</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mj-lt"/>
              <a:buAutoNum type="arabicPeriod"/>
            </a:pPr>
            <a:r>
              <a:rPr lang="ar-IQ" b="1" dirty="0">
                <a:latin typeface="Calibri" panose="020F0502020204030204" pitchFamily="34" charset="0"/>
                <a:ea typeface="Calibri" panose="020F0502020204030204" pitchFamily="34" charset="0"/>
                <a:cs typeface="Simplified Arabic" panose="02020603050405020304" pitchFamily="18" charset="-78"/>
              </a:rPr>
              <a:t> تظهر كذلك في الفن الإسلامي صور البساطة والابتعاد عن الترف الزائد لأن الفن الإسلامي إنما ينطلق من قاعدة العقيدة التي هي اللبنة الأساسية في البناء ، لذلك فإن الفنان المسلم إنما يعتقد بوحدانية الله تعالى وقدرته الكلية على الأشياء.</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mj-lt"/>
              <a:buAutoNum type="arabicPeriod"/>
            </a:pPr>
            <a:r>
              <a:rPr lang="ar-IQ" b="1" dirty="0">
                <a:latin typeface="Calibri" panose="020F0502020204030204" pitchFamily="34" charset="0"/>
                <a:ea typeface="Calibri" panose="020F0502020204030204" pitchFamily="34" charset="0"/>
                <a:cs typeface="Simplified Arabic" panose="02020603050405020304" pitchFamily="18" charset="-78"/>
              </a:rPr>
              <a:t>أهمل الفن الإسلامي النحت بكل أنواعه وأشكاله، وأخفى كذلك الأشكال المرسومة، وذلك لأن نصوص الأحاديث النبوية دعت إلى عدم مضاهاة خلق الله تعالى. </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mj-lt"/>
              <a:buAutoNum type="arabicPeriod"/>
            </a:pPr>
            <a:r>
              <a:rPr lang="ar-IQ" b="1" dirty="0">
                <a:latin typeface="Calibri" panose="020F0502020204030204" pitchFamily="34" charset="0"/>
                <a:ea typeface="Calibri" panose="020F0502020204030204" pitchFamily="34" charset="0"/>
                <a:cs typeface="Simplified Arabic" panose="02020603050405020304" pitchFamily="18" charset="-78"/>
              </a:rPr>
              <a:t>أهمل الفن الإسلامي رسم الأشكال الإنسانية والحيوانية وخاصة في أماكن العبادة وليس معنى ذلك أن المسلمين لم يعرفوها إطلاقا فقد أثبتت رسوم قصر الحير وتماثيله وهو في متحف (دمشق) وأشعار بعض الشعراء أن رسم الإنسان والحيوان كان معروفا.</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mj-lt"/>
              <a:buAutoNum type="arabicPeriod"/>
            </a:pPr>
            <a:r>
              <a:rPr lang="ar-SA" b="1" dirty="0">
                <a:latin typeface="Calibri" panose="020F0502020204030204" pitchFamily="34" charset="0"/>
                <a:ea typeface="Calibri" panose="020F0502020204030204" pitchFamily="34" charset="0"/>
                <a:cs typeface="Simplified Arabic" panose="02020603050405020304" pitchFamily="18" charset="-78"/>
              </a:rPr>
              <a:t>أنه فن غير تشخيصي، أي لا يعتمد على رسم الأشخاص أو الكائنات، بل يستخدم الرموز والأشكال المجرّدة التي تعبّر عن القيم الروحية. اذ انه يقوم على فكرة التوحيد والايمان بالله يغلب عليه الطابع الديني والروحي والجمال الالهي والروحاني.</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mj-lt"/>
              <a:buAutoNum type="arabicPeriod"/>
            </a:pPr>
            <a:r>
              <a:rPr lang="ar-SA" b="1" dirty="0">
                <a:latin typeface="Calibri" panose="020F0502020204030204" pitchFamily="34" charset="0"/>
                <a:ea typeface="Calibri" panose="020F0502020204030204" pitchFamily="34" charset="0"/>
                <a:cs typeface="Simplified Arabic" panose="02020603050405020304" pitchFamily="18" charset="-78"/>
              </a:rPr>
              <a:t>يتميز بالبساطة والتناسق والانسجام بين الأشكال والألوان، مما يمنح المشاهد إحساساً بالهدوء والسكينة.</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mj-lt"/>
              <a:buAutoNum type="arabicPeriod"/>
            </a:pPr>
            <a:r>
              <a:rPr lang="ar-SA" b="1" dirty="0">
                <a:latin typeface="Calibri" panose="020F0502020204030204" pitchFamily="34" charset="0"/>
                <a:ea typeface="Calibri" panose="020F0502020204030204" pitchFamily="34" charset="0"/>
                <a:cs typeface="Simplified Arabic" panose="02020603050405020304" pitchFamily="18" charset="-78"/>
              </a:rPr>
              <a:t>هو فن قائم على أساس التوحيد، فلا مكان فيه للوثنيات والأساطير</a:t>
            </a:r>
            <a:r>
              <a:rPr lang="ar-SA" b="1" dirty="0" smtClean="0">
                <a:latin typeface="Calibri" panose="020F0502020204030204" pitchFamily="34" charset="0"/>
                <a:ea typeface="Calibri" panose="020F0502020204030204" pitchFamily="34" charset="0"/>
                <a:cs typeface="Simplified Arabic" panose="02020603050405020304" pitchFamily="18" charset="-78"/>
              </a:rPr>
              <a:t>.</a:t>
            </a:r>
            <a:endParaRPr lang="ar-IQ" b="1" dirty="0" smtClean="0">
              <a:latin typeface="Calibri" panose="020F0502020204030204" pitchFamily="34" charset="0"/>
              <a:ea typeface="Calibri" panose="020F0502020204030204" pitchFamily="34" charset="0"/>
              <a:cs typeface="Simplified Arabic" panose="02020603050405020304" pitchFamily="18" charset="-78"/>
            </a:endParaRPr>
          </a:p>
          <a:p>
            <a:pPr marL="342900" lvl="0" indent="-342900" algn="just" rtl="1">
              <a:lnSpc>
                <a:spcPct val="107000"/>
              </a:lnSpc>
              <a:spcAft>
                <a:spcPts val="0"/>
              </a:spcAft>
              <a:buFont typeface="+mj-lt"/>
              <a:buAutoNum type="arabicPeriod"/>
            </a:pPr>
            <a:r>
              <a:rPr lang="ar-SA" b="1" dirty="0" smtClean="0">
                <a:ea typeface="Calibri" panose="020F0502020204030204" pitchFamily="34" charset="0"/>
                <a:cs typeface="Simplified Arabic" panose="02020603050405020304" pitchFamily="18" charset="-78"/>
              </a:rPr>
              <a:t> </a:t>
            </a:r>
            <a:r>
              <a:rPr lang="ar-SA" b="1" dirty="0">
                <a:ea typeface="Calibri" panose="020F0502020204030204" pitchFamily="34" charset="0"/>
                <a:cs typeface="Simplified Arabic" panose="02020603050405020304" pitchFamily="18" charset="-78"/>
              </a:rPr>
              <a:t>يُقدم صورة متكاملة عن الإنسان والحياة، ولعل من أهم ملامح هذا الفن كراهية التصوير والتجسيد فيما يخص الكائنات الحية. </a:t>
            </a:r>
            <a:endParaRPr lang="en-US" b="1" dirty="0"/>
          </a:p>
        </p:txBody>
      </p:sp>
    </p:spTree>
    <p:extLst>
      <p:ext uri="{BB962C8B-B14F-4D97-AF65-F5344CB8AC3E}">
        <p14:creationId xmlns:p14="http://schemas.microsoft.com/office/powerpoint/2010/main" val="4036271460"/>
      </p:ext>
    </p:extLst>
  </p:cSld>
  <p:clrMapOvr>
    <a:masterClrMapping/>
  </p:clrMapOvr>
  <p:transition spd="slow" advTm="3000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4347" y="2363638"/>
            <a:ext cx="9489057" cy="112143"/>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295401" y="1250830"/>
            <a:ext cx="9601196" cy="4625038"/>
          </a:xfrm>
        </p:spPr>
        <p:txBody>
          <a:bodyPr>
            <a:normAutofit fontScale="70000" lnSpcReduction="20000"/>
          </a:bodyPr>
          <a:lstStyle/>
          <a:p>
            <a:pPr marL="0" lvl="0" indent="0" algn="just" rtl="1">
              <a:lnSpc>
                <a:spcPct val="107000"/>
              </a:lnSpc>
              <a:spcAft>
                <a:spcPts val="0"/>
              </a:spcAft>
              <a:buNone/>
            </a:pPr>
            <a:r>
              <a:rPr lang="ar-IQ" dirty="0" smtClean="0">
                <a:latin typeface="Calibri" panose="020F0502020204030204" pitchFamily="34" charset="0"/>
                <a:ea typeface="Calibri" panose="020F0502020204030204" pitchFamily="34" charset="0"/>
                <a:cs typeface="Simplified Arabic" panose="02020603050405020304" pitchFamily="18" charset="-78"/>
              </a:rPr>
              <a:t>11.</a:t>
            </a:r>
            <a:r>
              <a:rPr lang="ar-SA" dirty="0" smtClean="0">
                <a:latin typeface="Calibri" panose="020F0502020204030204" pitchFamily="34" charset="0"/>
                <a:ea typeface="Calibri" panose="020F0502020204030204" pitchFamily="34" charset="0"/>
                <a:cs typeface="Simplified Arabic" panose="02020603050405020304" pitchFamily="18" charset="-78"/>
              </a:rPr>
              <a:t> </a:t>
            </a:r>
            <a:r>
              <a:rPr lang="ar-SA" b="1" dirty="0">
                <a:latin typeface="Calibri" panose="020F0502020204030204" pitchFamily="34" charset="0"/>
                <a:ea typeface="Calibri" panose="020F0502020204030204" pitchFamily="34" charset="0"/>
                <a:cs typeface="Simplified Arabic" panose="02020603050405020304" pitchFamily="18" charset="-78"/>
              </a:rPr>
              <a:t>ويُصنف هذا الفن بأنه من الكماليات فهو ليس من فرائض الذين وأركانه لكنه لا ضير فيه ولا حرج بل له أهمية وضرورة في تجسيد معان كثيرة في حياة المسلم.</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12.</a:t>
            </a:r>
            <a:r>
              <a:rPr lang="ar-SA" b="1" dirty="0" smtClean="0">
                <a:latin typeface="Calibri" panose="020F0502020204030204" pitchFamily="34" charset="0"/>
                <a:ea typeface="Calibri" panose="020F0502020204030204" pitchFamily="34" charset="0"/>
                <a:cs typeface="Simplified Arabic" panose="02020603050405020304" pitchFamily="18" charset="-78"/>
              </a:rPr>
              <a:t>فن </a:t>
            </a:r>
            <a:r>
              <a:rPr lang="ar-SA" b="1" dirty="0">
                <a:latin typeface="Calibri" panose="020F0502020204030204" pitchFamily="34" charset="0"/>
                <a:ea typeface="Calibri" panose="020F0502020204030204" pitchFamily="34" charset="0"/>
                <a:cs typeface="Simplified Arabic" panose="02020603050405020304" pitchFamily="18" charset="-78"/>
              </a:rPr>
              <a:t>إنساني ووظيفي، فهو لا يهدف إلى الزينة فقط، بل إلى جعل الحياة اليومية أكثر جمالاً وتنظيماً. فنرى الجمال في المساجد والمنازل والكتب والأواني وحتى الأقمشة، مما يدل على أن الجمال في الفكر الإسلامي جزء من الحياة وليس مقصوراً على النخبة</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13.</a:t>
            </a:r>
            <a:r>
              <a:rPr lang="ar-SA" b="1" dirty="0" smtClean="0">
                <a:latin typeface="Calibri" panose="020F0502020204030204" pitchFamily="34" charset="0"/>
                <a:ea typeface="Calibri" panose="020F0502020204030204" pitchFamily="34" charset="0"/>
                <a:cs typeface="Simplified Arabic" panose="02020603050405020304" pitchFamily="18" charset="-78"/>
              </a:rPr>
              <a:t>الطابع </a:t>
            </a:r>
            <a:r>
              <a:rPr lang="ar-SA" b="1" dirty="0">
                <a:latin typeface="Calibri" panose="020F0502020204030204" pitchFamily="34" charset="0"/>
                <a:ea typeface="Calibri" panose="020F0502020204030204" pitchFamily="34" charset="0"/>
                <a:cs typeface="Simplified Arabic" panose="02020603050405020304" pitchFamily="18" charset="-78"/>
              </a:rPr>
              <a:t>الديني والروحي ، يقوم على فكرة التوحيد والإيمان بالله</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14.</a:t>
            </a:r>
            <a:r>
              <a:rPr lang="ar-SA" b="1" dirty="0" smtClean="0">
                <a:latin typeface="Calibri" panose="020F0502020204030204" pitchFamily="34" charset="0"/>
                <a:ea typeface="Calibri" panose="020F0502020204030204" pitchFamily="34" charset="0"/>
                <a:cs typeface="Simplified Arabic" panose="02020603050405020304" pitchFamily="18" charset="-78"/>
              </a:rPr>
              <a:t>يهدف </a:t>
            </a:r>
            <a:r>
              <a:rPr lang="ar-SA" b="1" dirty="0">
                <a:latin typeface="Calibri" panose="020F0502020204030204" pitchFamily="34" charset="0"/>
                <a:ea typeface="Calibri" panose="020F0502020204030204" pitchFamily="34" charset="0"/>
                <a:cs typeface="Simplified Arabic" panose="02020603050405020304" pitchFamily="18" charset="-78"/>
              </a:rPr>
              <a:t>إلى التعبير عن الجمال الإلهي والروحانية</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Simplified Arabic" panose="02020603050405020304" pitchFamily="18" charset="-78"/>
                <a:ea typeface="Calibri" panose="020F0502020204030204" pitchFamily="34" charset="0"/>
                <a:cs typeface="Arial" panose="020B0604020202020204" pitchFamily="34" charset="0"/>
              </a:rPr>
              <a:t>15.</a:t>
            </a:r>
            <a:r>
              <a:rPr lang="en-US" b="1" dirty="0" smtClean="0">
                <a:latin typeface="Simplified Arabic" panose="02020603050405020304" pitchFamily="18" charset="-78"/>
                <a:ea typeface="Calibri" panose="020F0502020204030204" pitchFamily="34" charset="0"/>
                <a:cs typeface="Arial" panose="020B0604020202020204" pitchFamily="34" charset="0"/>
              </a:rPr>
              <a:t> </a:t>
            </a:r>
            <a:r>
              <a:rPr lang="ar-SA" b="1" dirty="0">
                <a:latin typeface="Simplified Arabic" panose="02020603050405020304" pitchFamily="18" charset="-78"/>
                <a:ea typeface="Calibri" panose="020F0502020204030204" pitchFamily="34" charset="0"/>
                <a:cs typeface="Arial" panose="020B0604020202020204" pitchFamily="34" charset="0"/>
              </a:rPr>
              <a:t>يظهر ذلك في الزخارف المتكررة والتناظر والنظام</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16.</a:t>
            </a:r>
            <a:r>
              <a:rPr lang="ar-SA" b="1" dirty="0" smtClean="0">
                <a:latin typeface="Calibri" panose="020F0502020204030204" pitchFamily="34" charset="0"/>
                <a:ea typeface="Calibri" panose="020F0502020204030204" pitchFamily="34" charset="0"/>
                <a:cs typeface="Simplified Arabic" panose="02020603050405020304" pitchFamily="18" charset="-78"/>
              </a:rPr>
              <a:t>الابتعاد </a:t>
            </a:r>
            <a:r>
              <a:rPr lang="ar-SA" b="1" dirty="0">
                <a:latin typeface="Calibri" panose="020F0502020204030204" pitchFamily="34" charset="0"/>
                <a:ea typeface="Calibri" panose="020F0502020204030204" pitchFamily="34" charset="0"/>
                <a:cs typeface="Simplified Arabic" panose="02020603050405020304" pitchFamily="18" charset="-78"/>
              </a:rPr>
              <a:t>عن تصوير الكائنات الحية.اي لا يصوّر الإنسان أو الحيوان احترامًا للتعاليم الدينية</a:t>
            </a:r>
            <a:r>
              <a:rPr lang="en-US" b="1" dirty="0">
                <a:latin typeface="Simplified Arabic" panose="02020603050405020304" pitchFamily="18" charset="-78"/>
                <a:ea typeface="Calibri" panose="020F0502020204030204" pitchFamily="34" charset="0"/>
                <a:cs typeface="Arial" panose="020B0604020202020204" pitchFamily="34" charset="0"/>
              </a:rPr>
              <a:t>.</a:t>
            </a:r>
            <a:r>
              <a:rPr lang="ar-SA" b="1" dirty="0">
                <a:latin typeface="Calibri" panose="020F0502020204030204" pitchFamily="34" charset="0"/>
                <a:ea typeface="Calibri" panose="020F0502020204030204" pitchFamily="34" charset="0"/>
                <a:cs typeface="Simplified Arabic" panose="02020603050405020304" pitchFamily="18" charset="-78"/>
              </a:rPr>
              <a:t> مستخدم الأشكال والرموز بدل الصور الواقعية.</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17.</a:t>
            </a:r>
            <a:r>
              <a:rPr lang="ar-SA" b="1" dirty="0" smtClean="0">
                <a:latin typeface="Calibri" panose="020F0502020204030204" pitchFamily="34" charset="0"/>
                <a:ea typeface="Calibri" panose="020F0502020204030204" pitchFamily="34" charset="0"/>
                <a:cs typeface="Simplified Arabic" panose="02020603050405020304" pitchFamily="18" charset="-78"/>
              </a:rPr>
              <a:t>يعتمد </a:t>
            </a:r>
            <a:r>
              <a:rPr lang="ar-SA" b="1" dirty="0">
                <a:latin typeface="Calibri" panose="020F0502020204030204" pitchFamily="34" charset="0"/>
                <a:ea typeface="Calibri" panose="020F0502020204030204" pitchFamily="34" charset="0"/>
                <a:cs typeface="Simplified Arabic" panose="02020603050405020304" pitchFamily="18" charset="-78"/>
              </a:rPr>
              <a:t>على التجريد والزخارف الهندسية والنباتية والخط العربي</a:t>
            </a:r>
            <a:r>
              <a:rPr lang="en-US" b="1" dirty="0">
                <a:latin typeface="Simplified Arabic" panose="02020603050405020304" pitchFamily="18" charset="-78"/>
                <a:ea typeface="Calibri" panose="020F0502020204030204" pitchFamily="34" charset="0"/>
                <a:cs typeface="Arial" panose="020B0604020202020204" pitchFamily="34" charset="0"/>
              </a:rPr>
              <a:t>.</a:t>
            </a:r>
            <a:r>
              <a:rPr lang="en-US" b="1" dirty="0">
                <a:latin typeface="Arial" panose="020B0604020202020204" pitchFamily="34" charset="0"/>
                <a:ea typeface="Calibri" panose="020F0502020204030204" pitchFamily="34" charset="0"/>
                <a:cs typeface="Arial" panose="020B0604020202020204" pitchFamily="34" charset="0"/>
              </a:rPr>
              <a:t> </a:t>
            </a:r>
            <a:r>
              <a:rPr lang="ar-SA" b="1" dirty="0">
                <a:latin typeface="Arial" panose="020B0604020202020204" pitchFamily="34" charset="0"/>
                <a:ea typeface="Calibri" panose="020F0502020204030204" pitchFamily="34" charset="0"/>
                <a:cs typeface="Arial" panose="020B0604020202020204" pitchFamily="34" charset="0"/>
              </a:rPr>
              <a:t>و</a:t>
            </a:r>
            <a:r>
              <a:rPr lang="ar-SA" b="1" dirty="0">
                <a:latin typeface="Calibri" panose="020F0502020204030204" pitchFamily="34" charset="0"/>
                <a:ea typeface="Calibri" panose="020F0502020204030204" pitchFamily="34" charset="0"/>
                <a:cs typeface="Simplified Arabic" panose="02020603050405020304" pitchFamily="18" charset="-78"/>
              </a:rPr>
              <a:t>غزارة الزخرفة وتنوعها</a:t>
            </a:r>
            <a:r>
              <a:rPr lang="ar-SA" b="1" dirty="0">
                <a:latin typeface="Calibri" panose="020F0502020204030204" pitchFamily="34" charset="0"/>
                <a:ea typeface="Calibri" panose="020F0502020204030204" pitchFamily="34" charset="0"/>
                <a:cs typeface="Arial" panose="020B0604020202020204" pitchFamily="34" charset="0"/>
              </a:rPr>
              <a:t> و</a:t>
            </a:r>
            <a:r>
              <a:rPr lang="ar-SA" b="1" dirty="0">
                <a:latin typeface="Calibri" panose="020F0502020204030204" pitchFamily="34" charset="0"/>
                <a:ea typeface="Calibri" panose="020F0502020204030204" pitchFamily="34" charset="0"/>
                <a:cs typeface="Simplified Arabic" panose="02020603050405020304" pitchFamily="18" charset="-78"/>
              </a:rPr>
              <a:t>استخدام واسع للأشكال النباتية والهندسية والخطوط المتداخلة.</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18.</a:t>
            </a:r>
            <a:r>
              <a:rPr lang="ar-SA" b="1" dirty="0" smtClean="0">
                <a:latin typeface="Calibri" panose="020F0502020204030204" pitchFamily="34" charset="0"/>
                <a:ea typeface="Calibri" panose="020F0502020204030204" pitchFamily="34" charset="0"/>
                <a:cs typeface="Simplified Arabic" panose="02020603050405020304" pitchFamily="18" charset="-78"/>
              </a:rPr>
              <a:t>الزخارف </a:t>
            </a:r>
            <a:r>
              <a:rPr lang="ar-SA" b="1" dirty="0">
                <a:latin typeface="Calibri" panose="020F0502020204030204" pitchFamily="34" charset="0"/>
                <a:ea typeface="Calibri" panose="020F0502020204030204" pitchFamily="34" charset="0"/>
                <a:cs typeface="Simplified Arabic" panose="02020603050405020304" pitchFamily="18" charset="-78"/>
              </a:rPr>
              <a:t>تعكس النظام والجمال في خلق الله، تعتمد على التوازن والتناسق في التصميم</a:t>
            </a:r>
            <a:r>
              <a:rPr lang="en-US" b="1" dirty="0">
                <a:latin typeface="Simplified Arabic" panose="02020603050405020304" pitchFamily="18" charset="-78"/>
                <a:ea typeface="Calibri" panose="020F0502020204030204" pitchFamily="34" charset="0"/>
                <a:cs typeface="Arial" panose="020B0604020202020204" pitchFamily="34" charset="0"/>
              </a:rPr>
              <a:t>.</a:t>
            </a:r>
            <a:r>
              <a:rPr lang="ar-SA" b="1" dirty="0">
                <a:latin typeface="Calibri" panose="020F0502020204030204" pitchFamily="34" charset="0"/>
                <a:ea typeface="Calibri" panose="020F0502020204030204" pitchFamily="34" charset="0"/>
                <a:cs typeface="Simplified Arabic" panose="02020603050405020304" pitchFamily="18" charset="-78"/>
              </a:rPr>
              <a:t>والتكرار المنتظم للأشكال الذي يرمز إلى اللانهاية والكمال الإلهي</a:t>
            </a:r>
            <a:r>
              <a:rPr lang="en-US" b="1" dirty="0">
                <a:latin typeface="Simplified Arabic" panose="02020603050405020304" pitchFamily="18" charset="-78"/>
                <a:ea typeface="Calibri" panose="020F0502020204030204" pitchFamily="34" charset="0"/>
                <a:cs typeface="Arial" panose="020B0604020202020204" pitchFamily="34" charset="0"/>
              </a:rPr>
              <a:t>.</a:t>
            </a:r>
            <a:r>
              <a:rPr lang="ar-SA" b="1" dirty="0">
                <a:latin typeface="Calibri" panose="020F0502020204030204" pitchFamily="34" charset="0"/>
                <a:ea typeface="Calibri" panose="020F0502020204030204" pitchFamily="34" charset="0"/>
                <a:cs typeface="Simplified Arabic" panose="02020603050405020304" pitchFamily="18" charset="-78"/>
              </a:rPr>
              <a:t>الوحدة في التنوع</a:t>
            </a:r>
            <a:r>
              <a:rPr lang="en-US" b="1" dirty="0">
                <a:latin typeface="Simplified Arabic" panose="02020603050405020304" pitchFamily="18" charset="-78"/>
                <a:ea typeface="Calibri" panose="020F0502020204030204" pitchFamily="34" charset="0"/>
                <a:cs typeface="Arial" panose="020B0604020202020204" pitchFamily="34" charset="0"/>
              </a:rPr>
              <a:t>	</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19.</a:t>
            </a:r>
            <a:r>
              <a:rPr lang="ar-SA" b="1" dirty="0" smtClean="0">
                <a:latin typeface="Calibri" panose="020F0502020204030204" pitchFamily="34" charset="0"/>
                <a:ea typeface="Calibri" panose="020F0502020204030204" pitchFamily="34" charset="0"/>
                <a:cs typeface="Simplified Arabic" panose="02020603050405020304" pitchFamily="18" charset="-78"/>
              </a:rPr>
              <a:t>الخط </a:t>
            </a:r>
            <a:r>
              <a:rPr lang="ar-SA" b="1" dirty="0">
                <a:latin typeface="Calibri" panose="020F0502020204030204" pitchFamily="34" charset="0"/>
                <a:ea typeface="Calibri" panose="020F0502020204030204" pitchFamily="34" charset="0"/>
                <a:cs typeface="Simplified Arabic" panose="02020603050405020304" pitchFamily="18" charset="-78"/>
              </a:rPr>
              <a:t>والزخرفة والهندسة عناصر مشتركة في كل الفنون الإسلامية</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20. </a:t>
            </a:r>
            <a:r>
              <a:rPr lang="ar-SA" b="1" dirty="0" smtClean="0">
                <a:latin typeface="Calibri" panose="020F0502020204030204" pitchFamily="34" charset="0"/>
                <a:ea typeface="Calibri" panose="020F0502020204030204" pitchFamily="34" charset="0"/>
                <a:cs typeface="Simplified Arabic" panose="02020603050405020304" pitchFamily="18" charset="-78"/>
              </a:rPr>
              <a:t>الاهتمام </a:t>
            </a:r>
            <a:r>
              <a:rPr lang="ar-SA" b="1" dirty="0">
                <a:latin typeface="Calibri" panose="020F0502020204030204" pitchFamily="34" charset="0"/>
                <a:ea typeface="Calibri" panose="020F0502020204030204" pitchFamily="34" charset="0"/>
                <a:cs typeface="Simplified Arabic" panose="02020603050405020304" pitchFamily="18" charset="-78"/>
              </a:rPr>
              <a:t>بالخط العربي ويُعد من أهم ملامح الفن الإسلامي</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21.</a:t>
            </a:r>
            <a:r>
              <a:rPr lang="ar-SA" b="1" dirty="0" smtClean="0">
                <a:latin typeface="Calibri" panose="020F0502020204030204" pitchFamily="34" charset="0"/>
                <a:ea typeface="Calibri" panose="020F0502020204030204" pitchFamily="34" charset="0"/>
                <a:cs typeface="Simplified Arabic" panose="02020603050405020304" pitchFamily="18" charset="-78"/>
              </a:rPr>
              <a:t>استُخدم </a:t>
            </a:r>
            <a:r>
              <a:rPr lang="ar-SA" b="1" dirty="0">
                <a:latin typeface="Calibri" panose="020F0502020204030204" pitchFamily="34" charset="0"/>
                <a:ea typeface="Calibri" panose="020F0502020204030204" pitchFamily="34" charset="0"/>
                <a:cs typeface="Simplified Arabic" panose="02020603050405020304" pitchFamily="18" charset="-78"/>
              </a:rPr>
              <a:t>في كتابة القرآن وتزيين المساجد والمباني</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0" lvl="0" indent="0" algn="just" rtl="1">
              <a:lnSpc>
                <a:spcPct val="107000"/>
              </a:lnSpc>
              <a:spcAft>
                <a:spcPts val="0"/>
              </a:spcAft>
              <a:buNone/>
            </a:pPr>
            <a:r>
              <a:rPr lang="ar-IQ" b="1" dirty="0" smtClean="0">
                <a:latin typeface="Calibri" panose="020F0502020204030204" pitchFamily="34" charset="0"/>
                <a:ea typeface="Calibri" panose="020F0502020204030204" pitchFamily="34" charset="0"/>
                <a:cs typeface="Simplified Arabic" panose="02020603050405020304" pitchFamily="18" charset="-78"/>
              </a:rPr>
              <a:t>22.</a:t>
            </a:r>
            <a:r>
              <a:rPr lang="ar-SA" b="1" dirty="0" smtClean="0">
                <a:latin typeface="Calibri" panose="020F0502020204030204" pitchFamily="34" charset="0"/>
                <a:ea typeface="Calibri" panose="020F0502020204030204" pitchFamily="34" charset="0"/>
                <a:cs typeface="Simplified Arabic" panose="02020603050405020304" pitchFamily="18" charset="-78"/>
              </a:rPr>
              <a:t>يجمع </a:t>
            </a:r>
            <a:r>
              <a:rPr lang="ar-SA" b="1" dirty="0">
                <a:latin typeface="Calibri" panose="020F0502020204030204" pitchFamily="34" charset="0"/>
                <a:ea typeface="Calibri" panose="020F0502020204030204" pitchFamily="34" charset="0"/>
                <a:cs typeface="Simplified Arabic" panose="02020603050405020304" pitchFamily="18" charset="-78"/>
              </a:rPr>
              <a:t>بين الجمال الفني والمعنى الديني</a:t>
            </a:r>
            <a:endParaRPr lang="en-US" sz="1800" b="1"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5" name="Curved Left Arrow 4"/>
          <p:cNvSpPr/>
          <p:nvPr/>
        </p:nvSpPr>
        <p:spPr>
          <a:xfrm>
            <a:off x="10368951" y="672860"/>
            <a:ext cx="681487" cy="577970"/>
          </a:xfrm>
          <a:prstGeom prst="curved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282497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crush"/>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25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25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25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25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25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1000"/>
                                        <p:tgtEl>
                                          <p:spTgt spid="3">
                                            <p:txEl>
                                              <p:pRg st="5" end="5"/>
                                            </p:txEl>
                                          </p:spTgt>
                                        </p:tgtEl>
                                      </p:cBhvr>
                                    </p:animEffect>
                                    <p:anim calcmode="lin" valueType="num">
                                      <p:cBhvr>
                                        <p:cTn id="5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25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1000"/>
                                        <p:tgtEl>
                                          <p:spTgt spid="3">
                                            <p:txEl>
                                              <p:pRg st="6" end="6"/>
                                            </p:txEl>
                                          </p:spTgt>
                                        </p:tgtEl>
                                      </p:cBhvr>
                                    </p:animEffect>
                                    <p:anim calcmode="lin" valueType="num">
                                      <p:cBhvr>
                                        <p:cTn id="5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25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1000"/>
                                        <p:tgtEl>
                                          <p:spTgt spid="3">
                                            <p:txEl>
                                              <p:pRg st="7" end="7"/>
                                            </p:txEl>
                                          </p:spTgt>
                                        </p:tgtEl>
                                      </p:cBhvr>
                                    </p:animEffect>
                                    <p:anim calcmode="lin" valueType="num">
                                      <p:cBhvr>
                                        <p:cTn id="6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25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1000"/>
                                        <p:tgtEl>
                                          <p:spTgt spid="3">
                                            <p:txEl>
                                              <p:pRg st="8" end="8"/>
                                            </p:txEl>
                                          </p:spTgt>
                                        </p:tgtEl>
                                      </p:cBhvr>
                                    </p:animEffect>
                                    <p:anim calcmode="lin" valueType="num">
                                      <p:cBhvr>
                                        <p:cTn id="7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250"/>
                                  </p:stCondLst>
                                  <p:childTnLst>
                                    <p:set>
                                      <p:cBhvr>
                                        <p:cTn id="77" dur="1" fill="hold">
                                          <p:stCondLst>
                                            <p:cond delay="0"/>
                                          </p:stCondLst>
                                        </p:cTn>
                                        <p:tgtEl>
                                          <p:spTgt spid="3">
                                            <p:txEl>
                                              <p:pRg st="9" end="9"/>
                                            </p:txEl>
                                          </p:spTgt>
                                        </p:tgtEl>
                                        <p:attrNameLst>
                                          <p:attrName>style.visibility</p:attrName>
                                        </p:attrNameLst>
                                      </p:cBhvr>
                                      <p:to>
                                        <p:strVal val="visible"/>
                                      </p:to>
                                    </p:set>
                                    <p:animEffect transition="in" filter="fade">
                                      <p:cBhvr>
                                        <p:cTn id="78" dur="1000"/>
                                        <p:tgtEl>
                                          <p:spTgt spid="3">
                                            <p:txEl>
                                              <p:pRg st="9" end="9"/>
                                            </p:txEl>
                                          </p:spTgt>
                                        </p:tgtEl>
                                      </p:cBhvr>
                                    </p:animEffect>
                                    <p:anim calcmode="lin" valueType="num">
                                      <p:cBhvr>
                                        <p:cTn id="7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250"/>
                                  </p:stCondLst>
                                  <p:childTnLst>
                                    <p:set>
                                      <p:cBhvr>
                                        <p:cTn id="84" dur="1" fill="hold">
                                          <p:stCondLst>
                                            <p:cond delay="0"/>
                                          </p:stCondLst>
                                        </p:cTn>
                                        <p:tgtEl>
                                          <p:spTgt spid="3">
                                            <p:txEl>
                                              <p:pRg st="10" end="10"/>
                                            </p:txEl>
                                          </p:spTgt>
                                        </p:tgtEl>
                                        <p:attrNameLst>
                                          <p:attrName>style.visibility</p:attrName>
                                        </p:attrNameLst>
                                      </p:cBhvr>
                                      <p:to>
                                        <p:strVal val="visible"/>
                                      </p:to>
                                    </p:set>
                                    <p:animEffect transition="in" filter="fade">
                                      <p:cBhvr>
                                        <p:cTn id="85" dur="1000"/>
                                        <p:tgtEl>
                                          <p:spTgt spid="3">
                                            <p:txEl>
                                              <p:pRg st="10" end="10"/>
                                            </p:txEl>
                                          </p:spTgt>
                                        </p:tgtEl>
                                      </p:cBhvr>
                                    </p:animEffect>
                                    <p:anim calcmode="lin" valueType="num">
                                      <p:cBhvr>
                                        <p:cTn id="8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250"/>
                                  </p:stCondLst>
                                  <p:childTnLst>
                                    <p:set>
                                      <p:cBhvr>
                                        <p:cTn id="91" dur="1" fill="hold">
                                          <p:stCondLst>
                                            <p:cond delay="0"/>
                                          </p:stCondLst>
                                        </p:cTn>
                                        <p:tgtEl>
                                          <p:spTgt spid="3">
                                            <p:txEl>
                                              <p:pRg st="11" end="11"/>
                                            </p:txEl>
                                          </p:spTgt>
                                        </p:tgtEl>
                                        <p:attrNameLst>
                                          <p:attrName>style.visibility</p:attrName>
                                        </p:attrNameLst>
                                      </p:cBhvr>
                                      <p:to>
                                        <p:strVal val="visible"/>
                                      </p:to>
                                    </p:set>
                                    <p:animEffect transition="in" filter="fade">
                                      <p:cBhvr>
                                        <p:cTn id="92" dur="1000"/>
                                        <p:tgtEl>
                                          <p:spTgt spid="3">
                                            <p:txEl>
                                              <p:pRg st="11" end="11"/>
                                            </p:txEl>
                                          </p:spTgt>
                                        </p:tgtEl>
                                      </p:cBhvr>
                                    </p:animEffect>
                                    <p:anim calcmode="lin" valueType="num">
                                      <p:cBhvr>
                                        <p:cTn id="9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just" rtl="1">
              <a:lnSpc>
                <a:spcPct val="107000"/>
              </a:lnSpc>
              <a:spcAft>
                <a:spcPts val="0"/>
              </a:spcAft>
              <a:buNone/>
            </a:pPr>
            <a:r>
              <a:rPr lang="ar-IQ"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وتميزت الزخارف في الفن الاسلامي في الغالب بأنها</a:t>
            </a:r>
            <a:r>
              <a:rPr lang="en-US" b="1" dirty="0">
                <a:solidFill>
                  <a:srgbClr val="FF0000"/>
                </a:solidFill>
                <a:latin typeface="Simplified Arabic" panose="02020603050405020304" pitchFamily="18" charset="-78"/>
                <a:ea typeface="Calibri" panose="020F0502020204030204" pitchFamily="34" charset="0"/>
                <a:cs typeface="Arial" panose="020B0604020202020204" pitchFamily="34" charset="0"/>
              </a:rPr>
              <a:t>:</a:t>
            </a:r>
            <a:endParaRPr lang="en-US" sz="18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07000"/>
              </a:lnSpc>
              <a:spcAft>
                <a:spcPts val="0"/>
              </a:spcAft>
              <a:buFont typeface="+mj-lt"/>
              <a:buAutoNum type="arabicPeriod"/>
            </a:pPr>
            <a:r>
              <a:rPr lang="ar-IQ" dirty="0">
                <a:latin typeface="Calibri" panose="020F0502020204030204" pitchFamily="34" charset="0"/>
                <a:ea typeface="Calibri" panose="020F0502020204030204" pitchFamily="34" charset="0"/>
                <a:cs typeface="Simplified Arabic" panose="02020603050405020304" pitchFamily="18" charset="-78"/>
              </a:rPr>
              <a:t> </a:t>
            </a:r>
            <a:r>
              <a:rPr lang="ar-IQ" b="1" dirty="0">
                <a:latin typeface="Calibri" panose="020F0502020204030204" pitchFamily="34" charset="0"/>
                <a:ea typeface="Calibri" panose="020F0502020204030204" pitchFamily="34" charset="0"/>
                <a:cs typeface="Simplified Arabic" panose="02020603050405020304" pitchFamily="18" charset="-78"/>
              </a:rPr>
              <a:t>زخارف هندسية تجريدية (اشكال هندسية - انواع النجوم)</a:t>
            </a:r>
            <a:r>
              <a:rPr lang="en-US" b="1" dirty="0">
                <a:latin typeface="Simplified Arabic" panose="02020603050405020304" pitchFamily="18" charset="-78"/>
                <a:ea typeface="Calibri" panose="020F0502020204030204" pitchFamily="34" charset="0"/>
                <a:cs typeface="Arial" panose="020B0604020202020204" pitchFamily="34" charset="0"/>
              </a:rPr>
              <a:t> .</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07000"/>
              </a:lnSpc>
              <a:spcAft>
                <a:spcPts val="0"/>
              </a:spcAft>
              <a:buFont typeface="+mj-lt"/>
              <a:buAutoNum type="arabicPeriod"/>
            </a:pPr>
            <a:r>
              <a:rPr lang="ar-IQ" b="1" dirty="0">
                <a:latin typeface="Calibri" panose="020F0502020204030204" pitchFamily="34" charset="0"/>
                <a:ea typeface="Calibri" panose="020F0502020204030204" pitchFamily="34" charset="0"/>
                <a:cs typeface="Simplified Arabic" panose="02020603050405020304" pitchFamily="18" charset="-78"/>
              </a:rPr>
              <a:t> زخارف نباتية محورة (أزهار - أوراق نباتات – أشجار)</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457200" indent="-457200" algn="just" rtl="1">
              <a:lnSpc>
                <a:spcPct val="107000"/>
              </a:lnSpc>
              <a:spcAft>
                <a:spcPts val="0"/>
              </a:spcAft>
              <a:buFont typeface="+mj-lt"/>
              <a:buAutoNum type="arabicPeriod"/>
            </a:pPr>
            <a:r>
              <a:rPr lang="ar-IQ" b="1" dirty="0" smtClean="0">
                <a:latin typeface="Calibri" panose="020F0502020204030204" pitchFamily="34" charset="0"/>
                <a:ea typeface="Calibri" panose="020F0502020204030204" pitchFamily="34" charset="0"/>
                <a:cs typeface="Simplified Arabic" panose="02020603050405020304" pitchFamily="18" charset="-78"/>
              </a:rPr>
              <a:t> </a:t>
            </a:r>
            <a:r>
              <a:rPr lang="ar-IQ" b="1" dirty="0">
                <a:latin typeface="Calibri" panose="020F0502020204030204" pitchFamily="34" charset="0"/>
                <a:ea typeface="Calibri" panose="020F0502020204030204" pitchFamily="34" charset="0"/>
                <a:cs typeface="Simplified Arabic" panose="02020603050405020304" pitchFamily="18" charset="-78"/>
              </a:rPr>
              <a:t>زخارف حيوانية محورة ( طيور - أسماك</a:t>
            </a:r>
            <a:r>
              <a:rPr lang="en-US" b="1" dirty="0">
                <a:latin typeface="Simplified Arabic" panose="02020603050405020304" pitchFamily="18" charset="-78"/>
                <a:ea typeface="Calibri" panose="020F0502020204030204" pitchFamily="34" charset="0"/>
                <a:cs typeface="Arial" panose="020B0604020202020204" pitchFamily="34" charset="0"/>
              </a:rPr>
              <a:t> -</a:t>
            </a:r>
            <a:r>
              <a:rPr lang="ar-IQ" b="1" dirty="0">
                <a:latin typeface="Calibri" panose="020F0502020204030204" pitchFamily="34" charset="0"/>
                <a:ea typeface="Calibri" panose="020F0502020204030204" pitchFamily="34" charset="0"/>
                <a:cs typeface="Simplified Arabic" panose="02020603050405020304" pitchFamily="18" charset="-78"/>
              </a:rPr>
              <a:t>كائنات مركبة)</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07000"/>
              </a:lnSpc>
              <a:spcAft>
                <a:spcPts val="0"/>
              </a:spcAft>
              <a:buFont typeface="+mj-lt"/>
              <a:buAutoNum type="arabicPeriod"/>
            </a:pPr>
            <a:r>
              <a:rPr lang="ar-IQ" b="1" dirty="0">
                <a:latin typeface="Calibri" panose="020F0502020204030204" pitchFamily="34" charset="0"/>
                <a:ea typeface="Calibri" panose="020F0502020204030204" pitchFamily="34" charset="0"/>
                <a:cs typeface="Simplified Arabic" panose="02020603050405020304" pitchFamily="18" charset="-78"/>
              </a:rPr>
              <a:t> زخارف آدمية محورة (الانسان - كائنات انسانية مركبة)</a:t>
            </a:r>
            <a:r>
              <a:rPr lang="en-US" b="1" dirty="0">
                <a:latin typeface="Simplified Arabic" panose="02020603050405020304" pitchFamily="18" charset="-78"/>
                <a:ea typeface="Calibri" panose="020F0502020204030204" pitchFamily="34" charset="0"/>
                <a:cs typeface="Arial" panose="020B0604020202020204" pitchFamily="34" charset="0"/>
              </a:rPr>
              <a:t>.</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457200" lvl="0" indent="-457200" algn="just" rtl="1">
              <a:lnSpc>
                <a:spcPct val="107000"/>
              </a:lnSpc>
              <a:spcAft>
                <a:spcPts val="0"/>
              </a:spcAft>
              <a:buFont typeface="+mj-lt"/>
              <a:buAutoNum type="arabicPeriod"/>
            </a:pPr>
            <a:r>
              <a:rPr lang="ar-IQ" b="1" dirty="0">
                <a:latin typeface="Calibri" panose="020F0502020204030204" pitchFamily="34" charset="0"/>
                <a:ea typeface="Calibri" panose="020F0502020204030204" pitchFamily="34" charset="0"/>
                <a:cs typeface="Simplified Arabic" panose="02020603050405020304" pitchFamily="18" charset="-78"/>
              </a:rPr>
              <a:t> زخارف الحرف العربي اجمالا (الحرف الكوفي ومشتقاته خاصة).</a:t>
            </a:r>
            <a:endParaRPr lang="en-US" sz="1800" b="1" dirty="0">
              <a:latin typeface="Calibri" panose="020F0502020204030204" pitchFamily="34" charset="0"/>
              <a:ea typeface="Calibri" panose="020F0502020204030204" pitchFamily="34" charset="0"/>
              <a:cs typeface="Arial" panose="020B0604020202020204" pitchFamily="34" charset="0"/>
            </a:endParaRPr>
          </a:p>
          <a:p>
            <a:pPr marL="457200" indent="-457200">
              <a:buFont typeface="+mj-lt"/>
              <a:buAutoNum type="arabicPeriod"/>
            </a:pPr>
            <a:endParaRPr lang="en-US" b="1" dirty="0"/>
          </a:p>
        </p:txBody>
      </p:sp>
      <p:sp>
        <p:nvSpPr>
          <p:cNvPr id="4" name="Curved Left Arrow 3"/>
          <p:cNvSpPr/>
          <p:nvPr/>
        </p:nvSpPr>
        <p:spPr>
          <a:xfrm>
            <a:off x="10386204" y="1138687"/>
            <a:ext cx="802256" cy="957532"/>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9902" y="836762"/>
            <a:ext cx="2030557" cy="1406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460" y="733245"/>
            <a:ext cx="2282649" cy="1636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697" y="769507"/>
            <a:ext cx="1845988" cy="16303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000" y="2703581"/>
            <a:ext cx="2756134" cy="1552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6080" y="4509632"/>
            <a:ext cx="2169974" cy="1112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880" y="836762"/>
            <a:ext cx="1684021" cy="1406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2060" y="734631"/>
            <a:ext cx="1634687" cy="1634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96498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fracture"/>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25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25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25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25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25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circle(in)">
                                      <p:cBhvr>
                                        <p:cTn id="40" dur="20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6709" y="2355010"/>
            <a:ext cx="9903125" cy="94890"/>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966158" y="1768415"/>
            <a:ext cx="10308567" cy="4114800"/>
          </a:xfrm>
        </p:spPr>
        <p:txBody>
          <a:bodyPr>
            <a:noAutofit/>
          </a:bodyPr>
          <a:lstStyle/>
          <a:p>
            <a:pPr marL="0" indent="0" algn="r">
              <a:buNone/>
            </a:pPr>
            <a:r>
              <a:rPr lang="ar-IQ" sz="1800" b="1" dirty="0">
                <a:solidFill>
                  <a:srgbClr val="FF0000"/>
                </a:solidFill>
                <a:latin typeface="Times New Roman,Bold"/>
              </a:rPr>
              <a:t>أنواع الفن الإسلامي ، والعناصر التشكيلية في الفن </a:t>
            </a:r>
            <a:r>
              <a:rPr lang="ar-IQ" sz="1800" b="1" dirty="0" smtClean="0">
                <a:solidFill>
                  <a:srgbClr val="FF0000"/>
                </a:solidFill>
                <a:latin typeface="Times New Roman,Bold"/>
              </a:rPr>
              <a:t>الإسلامي</a:t>
            </a:r>
          </a:p>
          <a:p>
            <a:pPr marL="0" indent="0" algn="r">
              <a:buNone/>
            </a:pPr>
            <a:r>
              <a:rPr lang="ar-IQ" sz="1800" b="1" dirty="0" smtClean="0">
                <a:solidFill>
                  <a:srgbClr val="00B0F0"/>
                </a:solidFill>
                <a:latin typeface="Times New Roman,Bold"/>
              </a:rPr>
              <a:t> </a:t>
            </a:r>
            <a:r>
              <a:rPr lang="ar-IQ" sz="1800" b="1" dirty="0">
                <a:solidFill>
                  <a:srgbClr val="00B0F0"/>
                </a:solidFill>
                <a:latin typeface="Times New Roman,Bold"/>
              </a:rPr>
              <a:t>اولا : أنواع الفن الإسلامي</a:t>
            </a:r>
          </a:p>
          <a:p>
            <a:pPr marL="0" indent="0" algn="r">
              <a:buNone/>
            </a:pPr>
            <a:r>
              <a:rPr lang="ar-IQ" sz="1800" b="1" dirty="0" smtClean="0">
                <a:solidFill>
                  <a:srgbClr val="00B050"/>
                </a:solidFill>
                <a:latin typeface="Times New Roman,Bold"/>
              </a:rPr>
              <a:t>1.جوهر </a:t>
            </a:r>
            <a:r>
              <a:rPr lang="ar-IQ" sz="1800" b="1" dirty="0">
                <a:solidFill>
                  <a:srgbClr val="00B050"/>
                </a:solidFill>
                <a:latin typeface="Times New Roman,Bold"/>
              </a:rPr>
              <a:t>الفن الإسلامي وفلسفته</a:t>
            </a:r>
          </a:p>
          <a:p>
            <a:pPr marL="0" indent="0" algn="r">
              <a:buNone/>
            </a:pPr>
            <a:r>
              <a:rPr lang="ar-IQ" sz="1800" dirty="0">
                <a:latin typeface="Symbol" panose="05050102010706020507" pitchFamily="18" charset="2"/>
                <a:cs typeface="+mj-cs"/>
              </a:rPr>
              <a:t> </a:t>
            </a:r>
            <a:r>
              <a:rPr lang="ar-IQ" sz="1800" dirty="0">
                <a:latin typeface="Times New Roman" panose="02020603050405020304" pitchFamily="18" charset="0"/>
                <a:cs typeface="+mj-cs"/>
              </a:rPr>
              <a:t>يعتمد الفن الإسلامي في أساسه على </a:t>
            </a:r>
            <a:r>
              <a:rPr lang="ar-IQ" sz="1800" b="1" dirty="0">
                <a:latin typeface="Times New Roman,Bold"/>
                <a:cs typeface="+mj-cs"/>
              </a:rPr>
              <a:t>فن التجميع والأشياء المستعملة </a:t>
            </a:r>
            <a:r>
              <a:rPr lang="ar-IQ" sz="1800" b="1" dirty="0" smtClean="0">
                <a:latin typeface="Times New Roman,Bold"/>
                <a:cs typeface="+mj-cs"/>
              </a:rPr>
              <a:t>(فن القطع)</a:t>
            </a:r>
            <a:r>
              <a:rPr lang="ar-IQ" sz="1800" dirty="0" smtClean="0">
                <a:latin typeface="Times New Roman" panose="02020603050405020304" pitchFamily="18" charset="0"/>
                <a:cs typeface="+mj-cs"/>
              </a:rPr>
              <a:t>، </a:t>
            </a:r>
            <a:r>
              <a:rPr lang="ar-IQ" sz="1800" dirty="0">
                <a:latin typeface="Times New Roman" panose="02020603050405020304" pitchFamily="18" charset="0"/>
                <a:cs typeface="+mj-cs"/>
              </a:rPr>
              <a:t>حيث يتم تحويل مواد بسيطة إلى قطع فنية مبدعة .</a:t>
            </a:r>
          </a:p>
          <a:p>
            <a:pPr marL="0" indent="0" algn="r">
              <a:buNone/>
            </a:pPr>
            <a:r>
              <a:rPr lang="ar-IQ" sz="1800" dirty="0">
                <a:latin typeface="Symbol" panose="05050102010706020507" pitchFamily="18" charset="2"/>
                <a:cs typeface="+mj-cs"/>
              </a:rPr>
              <a:t> </a:t>
            </a:r>
            <a:r>
              <a:rPr lang="ar-IQ" sz="1800" dirty="0">
                <a:latin typeface="Times New Roman" panose="02020603050405020304" pitchFamily="18" charset="0"/>
                <a:cs typeface="+mj-cs"/>
              </a:rPr>
              <a:t>ينطلق هذا الفن من عقيدة إسلامية تنادي </a:t>
            </a:r>
            <a:r>
              <a:rPr lang="ar-IQ" sz="1800" b="1" dirty="0">
                <a:latin typeface="Times New Roman,Bold"/>
                <a:cs typeface="+mj-cs"/>
              </a:rPr>
              <a:t>بالتواضع </a:t>
            </a:r>
            <a:r>
              <a:rPr lang="ar-IQ" sz="1400" b="1" dirty="0">
                <a:latin typeface="Times New Roman,Bold"/>
                <a:cs typeface="+mj-cs"/>
              </a:rPr>
              <a:t>والابتعاد عن الترف والغرور</a:t>
            </a:r>
            <a:r>
              <a:rPr lang="ar-IQ" sz="1400" dirty="0">
                <a:latin typeface="Times New Roman" panose="02020603050405020304" pitchFamily="18" charset="0"/>
                <a:cs typeface="+mj-cs"/>
              </a:rPr>
              <a:t>، مع التركيز على الإتقان والجمال .</a:t>
            </a:r>
          </a:p>
          <a:p>
            <a:pPr marL="0" indent="0" algn="r">
              <a:buNone/>
            </a:pPr>
            <a:r>
              <a:rPr lang="ar-IQ" sz="1800" b="1" dirty="0">
                <a:solidFill>
                  <a:srgbClr val="00B050"/>
                </a:solidFill>
                <a:latin typeface="Times New Roman,Bold"/>
              </a:rPr>
              <a:t>2.التقنيات والخامات المستخدمة</a:t>
            </a:r>
          </a:p>
          <a:p>
            <a:pPr marL="0" indent="0" algn="r">
              <a:buNone/>
            </a:pPr>
            <a:r>
              <a:rPr lang="ar-IQ" sz="1800" dirty="0">
                <a:latin typeface="Times New Roman" panose="02020603050405020304" pitchFamily="18" charset="0"/>
              </a:rPr>
              <a:t>برع المسلمون في تطويع خامات متنوعة بمهارة عالية، منها :</a:t>
            </a:r>
          </a:p>
          <a:p>
            <a:pPr marL="0" indent="0" algn="r">
              <a:buNone/>
            </a:pPr>
            <a:r>
              <a:rPr lang="ar-IQ" sz="1800" dirty="0">
                <a:solidFill>
                  <a:srgbClr val="FF0000"/>
                </a:solidFill>
                <a:latin typeface="Symbol" panose="05050102010706020507" pitchFamily="18" charset="2"/>
              </a:rPr>
              <a:t> </a:t>
            </a:r>
            <a:r>
              <a:rPr lang="ar-IQ" sz="1800" b="1" dirty="0">
                <a:solidFill>
                  <a:srgbClr val="FF0000"/>
                </a:solidFill>
                <a:latin typeface="Times New Roman,Bold"/>
              </a:rPr>
              <a:t>المعادن والمنسوجات </a:t>
            </a:r>
            <a:r>
              <a:rPr lang="ar-IQ" sz="1800" b="1" dirty="0">
                <a:solidFill>
                  <a:srgbClr val="FF0000"/>
                </a:solidFill>
                <a:latin typeface="Times New Roman" panose="02020603050405020304" pitchFamily="18" charset="0"/>
              </a:rPr>
              <a:t>: </a:t>
            </a:r>
            <a:r>
              <a:rPr lang="ar-IQ" sz="1800" dirty="0">
                <a:latin typeface="Times New Roman" panose="02020603050405020304" pitchFamily="18" charset="0"/>
              </a:rPr>
              <a:t>تطعيم النحاس بخيوط الذهب والفضة، وصناعة السجاد والأقمشة الفاخرة .</a:t>
            </a:r>
          </a:p>
          <a:p>
            <a:pPr marL="0" indent="0" algn="r">
              <a:buNone/>
            </a:pPr>
            <a:r>
              <a:rPr lang="ar-IQ" sz="1800" dirty="0">
                <a:solidFill>
                  <a:srgbClr val="FF0000"/>
                </a:solidFill>
                <a:latin typeface="Symbol" panose="05050102010706020507" pitchFamily="18" charset="2"/>
              </a:rPr>
              <a:t> </a:t>
            </a:r>
            <a:r>
              <a:rPr lang="ar-IQ" sz="1800" b="1" dirty="0">
                <a:solidFill>
                  <a:srgbClr val="FF0000"/>
                </a:solidFill>
                <a:latin typeface="Times New Roman,Bold"/>
              </a:rPr>
              <a:t>الخزف والزجاج </a:t>
            </a:r>
            <a:r>
              <a:rPr lang="ar-IQ" sz="1800" b="1" dirty="0">
                <a:solidFill>
                  <a:srgbClr val="FF0000"/>
                </a:solidFill>
                <a:latin typeface="Times New Roman" panose="02020603050405020304" pitchFamily="18" charset="0"/>
              </a:rPr>
              <a:t>:</a:t>
            </a:r>
            <a:r>
              <a:rPr lang="ar-IQ" sz="1800" b="1" dirty="0">
                <a:latin typeface="Times New Roman" panose="02020603050405020304" pitchFamily="18" charset="0"/>
              </a:rPr>
              <a:t> </a:t>
            </a:r>
            <a:r>
              <a:rPr lang="ar-IQ" sz="1800" dirty="0">
                <a:latin typeface="Times New Roman" panose="02020603050405020304" pitchFamily="18" charset="0"/>
              </a:rPr>
              <a:t>زخرفة الأدوات بالبريق المعدني .</a:t>
            </a:r>
          </a:p>
          <a:p>
            <a:pPr marL="0" indent="0" algn="r">
              <a:buNone/>
            </a:pPr>
            <a:r>
              <a:rPr lang="ar-IQ" sz="1800" dirty="0">
                <a:solidFill>
                  <a:srgbClr val="FF0000"/>
                </a:solidFill>
                <a:latin typeface="Symbol" panose="05050102010706020507" pitchFamily="18" charset="2"/>
              </a:rPr>
              <a:t> </a:t>
            </a:r>
            <a:r>
              <a:rPr lang="ar-IQ" sz="1800" b="1" dirty="0">
                <a:solidFill>
                  <a:srgbClr val="FF0000"/>
                </a:solidFill>
                <a:latin typeface="Times New Roman,Bold"/>
              </a:rPr>
              <a:t>الحفر والنحت </a:t>
            </a:r>
            <a:r>
              <a:rPr lang="ar-IQ" sz="1800" b="1" dirty="0">
                <a:solidFill>
                  <a:srgbClr val="FF0000"/>
                </a:solidFill>
                <a:latin typeface="Times New Roman" panose="02020603050405020304" pitchFamily="18" charset="0"/>
              </a:rPr>
              <a:t>: </a:t>
            </a:r>
            <a:r>
              <a:rPr lang="ar-IQ" sz="1800" dirty="0">
                <a:latin typeface="Times New Roman" panose="02020603050405020304" pitchFamily="18" charset="0"/>
              </a:rPr>
              <a:t>الحفر على الخشب، العاج، والعظم، وترصيع الأحجار الكريمة على الأواني والأسلحة .</a:t>
            </a:r>
          </a:p>
          <a:p>
            <a:pPr marL="0" indent="0" algn="r">
              <a:buNone/>
            </a:pPr>
            <a:r>
              <a:rPr lang="ar-IQ" sz="1800" dirty="0">
                <a:solidFill>
                  <a:srgbClr val="FF0000"/>
                </a:solidFill>
                <a:latin typeface="Symbol" panose="05050102010706020507" pitchFamily="18" charset="2"/>
              </a:rPr>
              <a:t></a:t>
            </a:r>
            <a:r>
              <a:rPr lang="ar-IQ" sz="1800" dirty="0">
                <a:latin typeface="Symbol" panose="05050102010706020507" pitchFamily="18" charset="2"/>
              </a:rPr>
              <a:t> </a:t>
            </a:r>
            <a:r>
              <a:rPr lang="ar-IQ" sz="1800" b="1" dirty="0">
                <a:solidFill>
                  <a:srgbClr val="FF0000"/>
                </a:solidFill>
                <a:latin typeface="Times New Roman,Bold"/>
              </a:rPr>
              <a:t>الخط العربي </a:t>
            </a:r>
            <a:r>
              <a:rPr lang="ar-IQ" sz="1800" b="1" dirty="0">
                <a:latin typeface="Times New Roman" panose="02020603050405020304" pitchFamily="18" charset="0"/>
              </a:rPr>
              <a:t>: </a:t>
            </a:r>
            <a:r>
              <a:rPr lang="ar-IQ" sz="1800" dirty="0">
                <a:latin typeface="Times New Roman" panose="02020603050405020304" pitchFamily="18" charset="0"/>
              </a:rPr>
              <a:t>اعتُبر الخط العربي فناً فريداً تطور باختلاف المناطق )مثل الخط الفارسي في الهند، والخط الديواني في تركيا( </a:t>
            </a:r>
            <a:r>
              <a:rPr lang="ar-IQ" sz="1800" dirty="0" smtClean="0">
                <a:latin typeface="Times New Roman" panose="02020603050405020304" pitchFamily="18" charset="0"/>
              </a:rPr>
              <a:t>.</a:t>
            </a:r>
            <a:endParaRPr lang="ar-IQ" sz="1800" dirty="0">
              <a:latin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169897" y="1450209"/>
            <a:ext cx="1487701" cy="1327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1433" y="3825815"/>
            <a:ext cx="2910443" cy="1475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76709" y="1263229"/>
            <a:ext cx="2286000" cy="1514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64205417"/>
      </p:ext>
    </p:extLst>
  </p:cSld>
  <p:clrMapOvr>
    <a:masterClrMapping/>
  </p:clrMapOvr>
  <mc:AlternateContent xmlns:mc="http://schemas.openxmlformats.org/markup-compatibility/2006">
    <mc:Choice xmlns:p14="http://schemas.microsoft.com/office/powerpoint/2010/main" Requires="p14">
      <p:transition spd="slow" p14:dur="3000" advTm="30000">
        <p14:shred/>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25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25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25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25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25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25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25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8468" y="2406770"/>
            <a:ext cx="9730596" cy="6038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948906" y="759125"/>
            <a:ext cx="10274060" cy="5116743"/>
          </a:xfrm>
        </p:spPr>
        <p:txBody>
          <a:bodyPr/>
          <a:lstStyle/>
          <a:p>
            <a:pPr marL="0" lvl="0" indent="0" algn="r">
              <a:buClr>
                <a:srgbClr val="83992A"/>
              </a:buClr>
              <a:buNone/>
            </a:pPr>
            <a:r>
              <a:rPr lang="ar-IQ" sz="1800" b="1" dirty="0">
                <a:solidFill>
                  <a:srgbClr val="00B050"/>
                </a:solidFill>
                <a:latin typeface="Times New Roman,Bold"/>
              </a:rPr>
              <a:t>3 </a:t>
            </a:r>
            <a:r>
              <a:rPr lang="ar-IQ" sz="1800" b="1" dirty="0">
                <a:solidFill>
                  <a:srgbClr val="00B050"/>
                </a:solidFill>
                <a:latin typeface="Times New Roman" panose="02020603050405020304" pitchFamily="18" charset="0"/>
              </a:rPr>
              <a:t>. </a:t>
            </a:r>
            <a:r>
              <a:rPr lang="ar-IQ" sz="1800" b="1" dirty="0">
                <a:solidFill>
                  <a:srgbClr val="00B050"/>
                </a:solidFill>
                <a:latin typeface="Times New Roman,Bold"/>
              </a:rPr>
              <a:t>العمارة الإسلامية (المساجد والمنشآت)</a:t>
            </a:r>
          </a:p>
          <a:p>
            <a:pPr marL="0" lvl="0" indent="0" algn="r">
              <a:buClr>
                <a:srgbClr val="83992A"/>
              </a:buClr>
              <a:buNone/>
            </a:pPr>
            <a:r>
              <a:rPr lang="ar-IQ" sz="1600" dirty="0">
                <a:solidFill>
                  <a:srgbClr val="FF0000"/>
                </a:solidFill>
                <a:latin typeface="Symbol" panose="05050102010706020507" pitchFamily="18" charset="2"/>
              </a:rPr>
              <a:t> </a:t>
            </a:r>
            <a:r>
              <a:rPr lang="ar-IQ" sz="1600" b="1" dirty="0">
                <a:solidFill>
                  <a:srgbClr val="FF0000"/>
                </a:solidFill>
                <a:latin typeface="Times New Roman,Bold"/>
              </a:rPr>
              <a:t>المنشآت العامة </a:t>
            </a:r>
            <a:r>
              <a:rPr lang="ar-IQ" sz="1600" b="1" dirty="0">
                <a:solidFill>
                  <a:prstClr val="black">
                    <a:lumMod val="85000"/>
                    <a:lumOff val="15000"/>
                  </a:prstClr>
                </a:solidFill>
                <a:latin typeface="Times New Roman" panose="02020603050405020304" pitchFamily="18" charset="0"/>
              </a:rPr>
              <a:t>: </a:t>
            </a:r>
            <a:r>
              <a:rPr lang="ar-IQ" sz="1600" dirty="0">
                <a:solidFill>
                  <a:prstClr val="black">
                    <a:lumMod val="85000"/>
                    <a:lumOff val="15000"/>
                  </a:prstClr>
                </a:solidFill>
                <a:latin typeface="Times New Roman" panose="02020603050405020304" pitchFamily="18" charset="0"/>
              </a:rPr>
              <a:t>لم تقتصر العمارة على المساجد، بل شملت القناطر، سقايا المياه، الخزانات، الحمامات، والقلاع (مثل قصر إشبيلية وقصر الحمراء) .</a:t>
            </a:r>
          </a:p>
          <a:p>
            <a:pPr marL="0" lvl="0" indent="0" algn="r">
              <a:buClr>
                <a:srgbClr val="83992A"/>
              </a:buClr>
              <a:buNone/>
            </a:pPr>
            <a:r>
              <a:rPr lang="ar-IQ" sz="1600" dirty="0">
                <a:solidFill>
                  <a:srgbClr val="FF0000"/>
                </a:solidFill>
                <a:latin typeface="Symbol" panose="05050102010706020507" pitchFamily="18" charset="2"/>
              </a:rPr>
              <a:t> </a:t>
            </a:r>
            <a:r>
              <a:rPr lang="ar-IQ" sz="1600" b="1" dirty="0">
                <a:solidFill>
                  <a:srgbClr val="FF0000"/>
                </a:solidFill>
                <a:latin typeface="Times New Roman,Bold"/>
              </a:rPr>
              <a:t>تصميم المساجد </a:t>
            </a:r>
            <a:r>
              <a:rPr lang="ar-IQ" sz="1600" b="1" dirty="0">
                <a:solidFill>
                  <a:srgbClr val="FF0000"/>
                </a:solidFill>
                <a:latin typeface="Times New Roman" panose="02020603050405020304" pitchFamily="18" charset="0"/>
              </a:rPr>
              <a:t>:</a:t>
            </a:r>
            <a:r>
              <a:rPr lang="ar-IQ" sz="1600" b="1" dirty="0">
                <a:solidFill>
                  <a:prstClr val="black">
                    <a:lumMod val="85000"/>
                    <a:lumOff val="15000"/>
                  </a:prstClr>
                </a:solidFill>
                <a:latin typeface="Times New Roman" panose="02020603050405020304" pitchFamily="18" charset="0"/>
              </a:rPr>
              <a:t> </a:t>
            </a:r>
            <a:r>
              <a:rPr lang="ar-IQ" sz="1600" dirty="0">
                <a:solidFill>
                  <a:prstClr val="black">
                    <a:lumMod val="85000"/>
                    <a:lumOff val="15000"/>
                  </a:prstClr>
                </a:solidFill>
                <a:latin typeface="Times New Roman" panose="02020603050405020304" pitchFamily="18" charset="0"/>
              </a:rPr>
              <a:t>* بنيت المساجد غالبا بالقرب من الأسواق لتسهيل الوصول إليها .</a:t>
            </a:r>
          </a:p>
          <a:p>
            <a:pPr marL="0" lvl="0" indent="0" algn="r">
              <a:buClr>
                <a:srgbClr val="83992A"/>
              </a:buClr>
              <a:buNone/>
            </a:pPr>
            <a:r>
              <a:rPr lang="ar-IQ" sz="1600" b="1" dirty="0">
                <a:solidFill>
                  <a:srgbClr val="FF0000"/>
                </a:solidFill>
                <a:latin typeface="Times New Roman" panose="02020603050405020304" pitchFamily="18" charset="0"/>
              </a:rPr>
              <a:t>أ.تتميز بساطة مظهرها الخارجي </a:t>
            </a:r>
            <a:r>
              <a:rPr lang="ar-IQ" sz="1600" dirty="0">
                <a:solidFill>
                  <a:prstClr val="black">
                    <a:lumMod val="85000"/>
                    <a:lumOff val="15000"/>
                  </a:prstClr>
                </a:solidFill>
                <a:latin typeface="Times New Roman" panose="02020603050405020304" pitchFamily="18" charset="0"/>
              </a:rPr>
              <a:t>مقابل فخامة وتنوع زخرفتها الداخلية .</a:t>
            </a:r>
          </a:p>
          <a:p>
            <a:pPr marL="0" lvl="0" indent="0" algn="r">
              <a:buClr>
                <a:srgbClr val="83992A"/>
              </a:buClr>
              <a:buNone/>
            </a:pPr>
            <a:r>
              <a:rPr lang="ar-IQ" sz="1600" b="1" dirty="0">
                <a:solidFill>
                  <a:srgbClr val="FF0000"/>
                </a:solidFill>
                <a:latin typeface="Times New Roman,Bold"/>
              </a:rPr>
              <a:t>ب.العناصر المعمارية </a:t>
            </a:r>
            <a:r>
              <a:rPr lang="ar-IQ" sz="1600" b="1" dirty="0">
                <a:solidFill>
                  <a:prstClr val="black">
                    <a:lumMod val="85000"/>
                    <a:lumOff val="15000"/>
                  </a:prstClr>
                </a:solidFill>
                <a:latin typeface="Times New Roman" panose="02020603050405020304" pitchFamily="18" charset="0"/>
              </a:rPr>
              <a:t>: </a:t>
            </a:r>
            <a:r>
              <a:rPr lang="ar-IQ" sz="1600" dirty="0">
                <a:solidFill>
                  <a:prstClr val="black">
                    <a:lumMod val="85000"/>
                    <a:lumOff val="15000"/>
                  </a:prstClr>
                </a:solidFill>
                <a:latin typeface="Times New Roman" panose="02020603050405020304" pitchFamily="18" charset="0"/>
              </a:rPr>
              <a:t>تشمل "الصحن«(ساحة مكشوفة بوسطها نافورة)، "الإيوانات" للدروس، و"الرواق" لصفوف المصلين .</a:t>
            </a:r>
          </a:p>
          <a:p>
            <a:pPr marL="0" lvl="0" indent="0" algn="r">
              <a:buClr>
                <a:srgbClr val="83992A"/>
              </a:buClr>
              <a:buNone/>
            </a:pPr>
            <a:r>
              <a:rPr lang="ar-IQ" sz="1600" dirty="0">
                <a:solidFill>
                  <a:srgbClr val="FF0000"/>
                </a:solidFill>
                <a:latin typeface="Times New Roman" panose="02020603050405020304" pitchFamily="18" charset="0"/>
              </a:rPr>
              <a:t>ج. </a:t>
            </a:r>
            <a:r>
              <a:rPr lang="ar-IQ" sz="1600" b="1" dirty="0">
                <a:solidFill>
                  <a:srgbClr val="FF0000"/>
                </a:solidFill>
                <a:latin typeface="Times New Roman,Bold"/>
              </a:rPr>
              <a:t>تطور القباب </a:t>
            </a:r>
            <a:r>
              <a:rPr lang="ar-IQ" sz="1600" b="1" dirty="0">
                <a:solidFill>
                  <a:srgbClr val="FF0000"/>
                </a:solidFill>
                <a:latin typeface="Times New Roman" panose="02020603050405020304" pitchFamily="18" charset="0"/>
              </a:rPr>
              <a:t>: </a:t>
            </a:r>
            <a:r>
              <a:rPr lang="ar-IQ" sz="1600" dirty="0">
                <a:solidFill>
                  <a:prstClr val="black">
                    <a:lumMod val="85000"/>
                    <a:lumOff val="15000"/>
                  </a:prstClr>
                </a:solidFill>
                <a:latin typeface="Times New Roman" panose="02020603050405020304" pitchFamily="18" charset="0"/>
              </a:rPr>
              <a:t>تم ابتكار حلول معمارية للانتقال من القاعدة المربعة إلى القبة المستديرة (مثل المثلثات الكروية).</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856" y="3317496"/>
            <a:ext cx="2355011" cy="2178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965" y="3256084"/>
            <a:ext cx="3638581" cy="2156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705" y="3441941"/>
            <a:ext cx="2404053" cy="2054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16987619"/>
      </p:ext>
    </p:extLst>
  </p:cSld>
  <p:clrMapOvr>
    <a:masterClrMapping/>
  </p:clrMapOvr>
  <mc:AlternateContent xmlns:mc="http://schemas.openxmlformats.org/markup-compatibility/2006">
    <mc:Choice xmlns:p14="http://schemas.microsoft.com/office/powerpoint/2010/main" Requires="p14">
      <p:transition spd="slow" p14:dur="4000" advTm="30000">
        <p14:vortex dir="r"/>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25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25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25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r">
              <a:buNone/>
            </a:pPr>
            <a:r>
              <a:rPr lang="ar-IQ" b="1" dirty="0">
                <a:solidFill>
                  <a:srgbClr val="FF0000"/>
                </a:solidFill>
                <a:latin typeface="Times New Roman,Bold"/>
              </a:rPr>
              <a:t>4.العناصر الجمالية داخل المساجد</a:t>
            </a:r>
          </a:p>
          <a:p>
            <a:pPr marL="0" indent="0" algn="r">
              <a:buNone/>
            </a:pPr>
            <a:r>
              <a:rPr lang="ar-IQ" dirty="0">
                <a:latin typeface="Times New Roman" panose="02020603050405020304" pitchFamily="18" charset="0"/>
              </a:rPr>
              <a:t>اهتم المعماري المسلم بتفاصيل دقيقة لإضفاء روحانية وجمال على بيوت الله :</a:t>
            </a:r>
          </a:p>
          <a:p>
            <a:pPr marL="0" indent="0" algn="r">
              <a:buNone/>
            </a:pPr>
            <a:r>
              <a:rPr lang="ar-IQ" sz="1600" dirty="0">
                <a:latin typeface="Symbol" panose="05050102010706020507" pitchFamily="18" charset="2"/>
              </a:rPr>
              <a:t> </a:t>
            </a:r>
            <a:r>
              <a:rPr lang="ar-IQ" dirty="0">
                <a:latin typeface="Times New Roman" panose="02020603050405020304" pitchFamily="18" charset="0"/>
              </a:rPr>
              <a:t>استخدام الفسيفساء، القاشاني، والرخام الملون في الأرضيات والجدران .</a:t>
            </a:r>
          </a:p>
          <a:p>
            <a:pPr marL="0" indent="0" algn="r">
              <a:buNone/>
            </a:pPr>
            <a:r>
              <a:rPr lang="ar-IQ" sz="1600" dirty="0">
                <a:latin typeface="Symbol" panose="05050102010706020507" pitchFamily="18" charset="2"/>
              </a:rPr>
              <a:t> </a:t>
            </a:r>
            <a:r>
              <a:rPr lang="ar-IQ" b="1" dirty="0">
                <a:latin typeface="Times New Roman,Bold"/>
              </a:rPr>
              <a:t>المحراب والمنبر </a:t>
            </a:r>
            <a:r>
              <a:rPr lang="ar-IQ" b="1" dirty="0">
                <a:latin typeface="Times New Roman" panose="02020603050405020304" pitchFamily="18" charset="0"/>
              </a:rPr>
              <a:t>: </a:t>
            </a:r>
            <a:r>
              <a:rPr lang="ar-IQ" dirty="0">
                <a:latin typeface="Times New Roman" panose="02020603050405020304" pitchFamily="18" charset="0"/>
              </a:rPr>
              <a:t>زُين المحراب بأبهى الزخارف، وصُنع المنبر غالبا من الخشب المحفور والمطعم بالعاج والأبنوس .</a:t>
            </a:r>
          </a:p>
          <a:p>
            <a:pPr marL="0" indent="0" algn="r">
              <a:buNone/>
            </a:pPr>
            <a:r>
              <a:rPr lang="ar-IQ" sz="1600" dirty="0">
                <a:latin typeface="Symbol" panose="05050102010706020507" pitchFamily="18" charset="2"/>
              </a:rPr>
              <a:t> </a:t>
            </a:r>
            <a:r>
              <a:rPr lang="ar-IQ" b="1" dirty="0">
                <a:latin typeface="Times New Roman,Bold"/>
              </a:rPr>
              <a:t>الإضاءة والكتابة </a:t>
            </a:r>
            <a:r>
              <a:rPr lang="ar-IQ" b="1" dirty="0">
                <a:latin typeface="Times New Roman" panose="02020603050405020304" pitchFamily="18" charset="0"/>
              </a:rPr>
              <a:t>: </a:t>
            </a:r>
            <a:r>
              <a:rPr lang="ar-IQ" dirty="0">
                <a:latin typeface="Times New Roman" panose="02020603050405020304" pitchFamily="18" charset="0"/>
              </a:rPr>
              <a:t>استخدام الثريات )المصابيح( البديعة، وإحاطة المحاريب بآيات قرآنية مكتوبة بخطوط عربية جميلة</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94" y="596303"/>
            <a:ext cx="3841406" cy="1827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708" y="596304"/>
            <a:ext cx="3952090" cy="1827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901" y="596303"/>
            <a:ext cx="1932487" cy="1827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684060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30000">
        <p15:prstTrans prst="origami"/>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25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25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25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25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25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lgn="r">
              <a:buNone/>
            </a:pPr>
            <a:r>
              <a:rPr lang="ar-IQ" sz="2600" b="1" dirty="0">
                <a:solidFill>
                  <a:srgbClr val="FF0000"/>
                </a:solidFill>
                <a:latin typeface="Times New Roman,Bold"/>
              </a:rPr>
              <a:t>فن الزخرفة الإسلامية </a:t>
            </a:r>
            <a:r>
              <a:rPr lang="ar-IQ" sz="2600" b="1" dirty="0">
                <a:solidFill>
                  <a:srgbClr val="FF0000"/>
                </a:solidFill>
                <a:latin typeface="Times New Roman" panose="02020603050405020304" pitchFamily="18" charset="0"/>
              </a:rPr>
              <a:t>:</a:t>
            </a:r>
          </a:p>
          <a:p>
            <a:pPr marL="0" indent="0" algn="r">
              <a:buNone/>
            </a:pPr>
            <a:r>
              <a:rPr lang="ar-IQ" sz="2900" b="1" dirty="0">
                <a:solidFill>
                  <a:srgbClr val="00B050"/>
                </a:solidFill>
                <a:latin typeface="Times New Roman,Bold"/>
              </a:rPr>
              <a:t>تطور فن الزخرفة وأشكاله</a:t>
            </a:r>
          </a:p>
          <a:p>
            <a:pPr algn="r"/>
            <a:r>
              <a:rPr lang="ar-IQ" sz="1600" dirty="0">
                <a:latin typeface="Symbol" panose="05050102010706020507" pitchFamily="18" charset="2"/>
              </a:rPr>
              <a:t> </a:t>
            </a:r>
            <a:r>
              <a:rPr lang="ar-IQ" b="1" dirty="0">
                <a:solidFill>
                  <a:srgbClr val="0070C0"/>
                </a:solidFill>
                <a:latin typeface="Times New Roman,Bold"/>
              </a:rPr>
              <a:t>الدوافع والبدايات </a:t>
            </a:r>
            <a:r>
              <a:rPr lang="ar-IQ" b="1" dirty="0">
                <a:solidFill>
                  <a:srgbClr val="0070C0"/>
                </a:solidFill>
                <a:latin typeface="Times New Roman" panose="02020603050405020304" pitchFamily="18" charset="0"/>
              </a:rPr>
              <a:t>: </a:t>
            </a:r>
            <a:r>
              <a:rPr lang="ar-IQ" dirty="0">
                <a:latin typeface="Times New Roman" panose="02020603050405020304" pitchFamily="18" charset="0"/>
              </a:rPr>
              <a:t>لجأ الفنان المسلم إلى الأشكال الهندسية )كالخط، والمربع، والدائرة( كبديل عن رسم الأشخاص والحيوانات الذي كان</a:t>
            </a:r>
          </a:p>
          <a:p>
            <a:pPr marL="0" indent="0" algn="r">
              <a:buNone/>
            </a:pPr>
            <a:r>
              <a:rPr lang="ar-IQ" dirty="0">
                <a:latin typeface="Times New Roman" panose="02020603050405020304" pitchFamily="18" charset="0"/>
              </a:rPr>
              <a:t>شائعا تحريمه .</a:t>
            </a:r>
          </a:p>
          <a:p>
            <a:pPr algn="r"/>
            <a:r>
              <a:rPr lang="ar-IQ" sz="1600" dirty="0">
                <a:latin typeface="Symbol" panose="05050102010706020507" pitchFamily="18" charset="2"/>
              </a:rPr>
              <a:t> </a:t>
            </a:r>
            <a:r>
              <a:rPr lang="ar-IQ" b="1" dirty="0">
                <a:solidFill>
                  <a:srgbClr val="0070C0"/>
                </a:solidFill>
                <a:latin typeface="Times New Roman,Bold"/>
              </a:rPr>
              <a:t>الزخارف النباتية </a:t>
            </a:r>
            <a:r>
              <a:rPr lang="ar-IQ" b="1" dirty="0">
                <a:solidFill>
                  <a:srgbClr val="0070C0"/>
                </a:solidFill>
                <a:latin typeface="Times New Roman" panose="02020603050405020304" pitchFamily="18" charset="0"/>
              </a:rPr>
              <a:t>: </a:t>
            </a:r>
            <a:r>
              <a:rPr lang="ar-IQ" dirty="0">
                <a:latin typeface="Times New Roman" panose="02020603050405020304" pitchFamily="18" charset="0"/>
              </a:rPr>
              <a:t>انتقل الفنان لاحقا لتصوير النباتات بمختلف أنواعها، مثل التيجان والكروم والأزهار .</a:t>
            </a:r>
          </a:p>
          <a:p>
            <a:pPr algn="r"/>
            <a:r>
              <a:rPr lang="ar-IQ" sz="1600" dirty="0">
                <a:latin typeface="Symbol" panose="05050102010706020507" pitchFamily="18" charset="2"/>
              </a:rPr>
              <a:t> </a:t>
            </a:r>
            <a:r>
              <a:rPr lang="ar-IQ" b="1" dirty="0">
                <a:solidFill>
                  <a:srgbClr val="0070C0"/>
                </a:solidFill>
                <a:latin typeface="Times New Roman,Bold"/>
              </a:rPr>
              <a:t>الخط العربي </a:t>
            </a:r>
            <a:r>
              <a:rPr lang="ar-IQ" b="1" dirty="0">
                <a:solidFill>
                  <a:srgbClr val="0070C0"/>
                </a:solidFill>
                <a:latin typeface="Times New Roman" panose="02020603050405020304" pitchFamily="18" charset="0"/>
              </a:rPr>
              <a:t>: </a:t>
            </a:r>
            <a:r>
              <a:rPr lang="ar-IQ" dirty="0">
                <a:latin typeface="Times New Roman" panose="02020603050405020304" pitchFamily="18" charset="0"/>
              </a:rPr>
              <a:t>في مطلع القرن العاشر، تم دمج الخط العربي )خاصة الكوفي( في الزخرفة، حيث حول الفنان الحروف الهجائية إلى تحف</a:t>
            </a:r>
          </a:p>
          <a:p>
            <a:pPr marL="0" indent="0" algn="r">
              <a:buNone/>
            </a:pPr>
            <a:r>
              <a:rPr lang="ar-IQ" dirty="0">
                <a:latin typeface="Times New Roman" panose="02020603050405020304" pitchFamily="18" charset="0"/>
              </a:rPr>
              <a:t>فنية مزينة بالذيول والنقاط .</a:t>
            </a:r>
          </a:p>
          <a:p>
            <a:pPr algn="r"/>
            <a:r>
              <a:rPr lang="ar-IQ" sz="1600" dirty="0">
                <a:latin typeface="Symbol" panose="05050102010706020507" pitchFamily="18" charset="2"/>
              </a:rPr>
              <a:t> </a:t>
            </a:r>
            <a:r>
              <a:rPr lang="ar-IQ" b="1" dirty="0">
                <a:solidFill>
                  <a:srgbClr val="0070C0"/>
                </a:solidFill>
                <a:latin typeface="Times New Roman,Bold"/>
              </a:rPr>
              <a:t>التجديد والابتكار </a:t>
            </a:r>
            <a:r>
              <a:rPr lang="ar-IQ" b="1" dirty="0">
                <a:solidFill>
                  <a:srgbClr val="0070C0"/>
                </a:solidFill>
                <a:latin typeface="Times New Roman" panose="02020603050405020304" pitchFamily="18" charset="0"/>
              </a:rPr>
              <a:t>: </a:t>
            </a:r>
            <a:r>
              <a:rPr lang="ar-IQ" dirty="0">
                <a:latin typeface="Times New Roman" panose="02020603050405020304" pitchFamily="18" charset="0"/>
              </a:rPr>
              <a:t>مع مرور الوقت وتخفف القيود، أدخل الفنان رسوما لطيور وحيوانات واقعية أو خيالية نبعت من مخيلته</a:t>
            </a:r>
            <a:endParaRPr lang="en-US" dirty="0"/>
          </a:p>
        </p:txBody>
      </p:sp>
      <p:sp>
        <p:nvSpPr>
          <p:cNvPr id="4" name="Curved Left Arrow 3"/>
          <p:cNvSpPr/>
          <p:nvPr/>
        </p:nvSpPr>
        <p:spPr>
          <a:xfrm>
            <a:off x="9635706" y="966158"/>
            <a:ext cx="966158" cy="1130061"/>
          </a:xfrm>
          <a:prstGeom prst="curved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3337872"/>
      </p:ext>
    </p:extLst>
  </p:cSld>
  <p:clrMapOvr>
    <a:masterClrMapping/>
  </p:clrMapOvr>
  <mc:AlternateContent xmlns:mc="http://schemas.openxmlformats.org/markup-compatibility/2006">
    <mc:Choice xmlns:p14="http://schemas.microsoft.com/office/powerpoint/2010/main" Requires="p14">
      <p:transition spd="slow" p14:dur="1500" advTm="31000">
        <p:split orient="vert"/>
      </p:transition>
    </mc:Choice>
    <mc:Fallback>
      <p:transition spd="slow" advTm="3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25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25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25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25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25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25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25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25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750498"/>
            <a:ext cx="9601196" cy="5125370"/>
          </a:xfrm>
        </p:spPr>
        <p:txBody>
          <a:bodyPr>
            <a:normAutofit fontScale="92500" lnSpcReduction="20000"/>
          </a:bodyPr>
          <a:lstStyle/>
          <a:p>
            <a:pPr marL="0" indent="0" algn="r">
              <a:buNone/>
            </a:pPr>
            <a:r>
              <a:rPr lang="ar-IQ" b="1" dirty="0">
                <a:solidFill>
                  <a:srgbClr val="0070C0"/>
                </a:solidFill>
                <a:latin typeface="Times New Roman,Bold"/>
              </a:rPr>
              <a:t>خصائص وأساليب التنفيذ</a:t>
            </a:r>
          </a:p>
          <a:p>
            <a:pPr marL="0" indent="0" algn="r">
              <a:buNone/>
            </a:pPr>
            <a:r>
              <a:rPr lang="ar-IQ" sz="1600" dirty="0" smtClean="0">
                <a:latin typeface="Symbol" panose="05050102010706020507" pitchFamily="18" charset="2"/>
              </a:rPr>
              <a:t> </a:t>
            </a:r>
            <a:r>
              <a:rPr lang="ar-IQ" b="1" dirty="0">
                <a:latin typeface="Times New Roman,Bold"/>
              </a:rPr>
              <a:t>تنوع المواد </a:t>
            </a:r>
            <a:r>
              <a:rPr lang="ar-IQ" b="1" dirty="0">
                <a:latin typeface="Times New Roman" panose="02020603050405020304" pitchFamily="18" charset="0"/>
              </a:rPr>
              <a:t>: </a:t>
            </a:r>
            <a:r>
              <a:rPr lang="ar-IQ" dirty="0">
                <a:latin typeface="Times New Roman" panose="02020603050405020304" pitchFamily="18" charset="0"/>
              </a:rPr>
              <a:t>نفُذت الزخارف على خامات متعددة مثل العاج، الخزف، الأقمشة، الخشب، المعادن، الزجاج، والقاشاني .</a:t>
            </a:r>
          </a:p>
          <a:p>
            <a:pPr marL="0" indent="0" algn="r">
              <a:buNone/>
            </a:pPr>
            <a:r>
              <a:rPr lang="ar-IQ" sz="1600" dirty="0">
                <a:latin typeface="Symbol" panose="05050102010706020507" pitchFamily="18" charset="2"/>
              </a:rPr>
              <a:t> </a:t>
            </a:r>
            <a:r>
              <a:rPr lang="ar-IQ" b="1" dirty="0">
                <a:latin typeface="Times New Roman,Bold"/>
              </a:rPr>
              <a:t>بناء الوحدة الزخرفية </a:t>
            </a:r>
            <a:r>
              <a:rPr lang="ar-IQ" b="1" dirty="0">
                <a:latin typeface="Times New Roman" panose="02020603050405020304" pitchFamily="18" charset="0"/>
              </a:rPr>
              <a:t>: </a:t>
            </a:r>
            <a:r>
              <a:rPr lang="ar-IQ" dirty="0">
                <a:latin typeface="Times New Roman" panose="02020603050405020304" pitchFamily="18" charset="0"/>
              </a:rPr>
              <a:t>تتألف الزخرفة من أجزاء منظمة تُشكل وحدة متكاملة، حيث ينمو النقش ويتطور من الوسط إلى الأطراف </a:t>
            </a:r>
            <a:r>
              <a:rPr lang="ar-IQ" dirty="0" smtClean="0">
                <a:latin typeface="Times New Roman" panose="02020603050405020304" pitchFamily="18" charset="0"/>
              </a:rPr>
              <a:t>أو العكس </a:t>
            </a:r>
            <a:r>
              <a:rPr lang="ar-IQ" dirty="0">
                <a:latin typeface="Times New Roman" panose="02020603050405020304" pitchFamily="18" charset="0"/>
              </a:rPr>
              <a:t>.</a:t>
            </a:r>
          </a:p>
          <a:p>
            <a:pPr marL="0" indent="0" algn="r">
              <a:buNone/>
            </a:pPr>
            <a:r>
              <a:rPr lang="ar-IQ" sz="1600" dirty="0">
                <a:latin typeface="Symbol" panose="05050102010706020507" pitchFamily="18" charset="2"/>
              </a:rPr>
              <a:t> </a:t>
            </a:r>
            <a:r>
              <a:rPr lang="ar-IQ" b="1" dirty="0">
                <a:latin typeface="Times New Roman,Bold"/>
              </a:rPr>
              <a:t>التفرد الفني </a:t>
            </a:r>
            <a:r>
              <a:rPr lang="ar-IQ" b="1" dirty="0">
                <a:latin typeface="Times New Roman" panose="02020603050405020304" pitchFamily="18" charset="0"/>
              </a:rPr>
              <a:t>: </a:t>
            </a:r>
            <a:r>
              <a:rPr lang="ar-IQ" dirty="0">
                <a:latin typeface="Times New Roman" panose="02020603050405020304" pitchFamily="18" charset="0"/>
              </a:rPr>
              <a:t>تميز الفن الإسلامي بتقديم صور وأشكال فنية مجردة وصلت لمستوى رفيع لم يسبقه إليه فن آخر، بما في ذلك الفن الصيني .</a:t>
            </a:r>
          </a:p>
          <a:p>
            <a:pPr marL="0" indent="0" algn="r">
              <a:buNone/>
            </a:pPr>
            <a:r>
              <a:rPr lang="ar-IQ" b="1" dirty="0">
                <a:solidFill>
                  <a:srgbClr val="0070C0"/>
                </a:solidFill>
                <a:latin typeface="Times New Roman,Bold"/>
              </a:rPr>
              <a:t>العمارة والانتشار الجغرافي</a:t>
            </a:r>
          </a:p>
          <a:p>
            <a:pPr marL="0" indent="0" algn="r">
              <a:buNone/>
            </a:pPr>
            <a:r>
              <a:rPr lang="ar-IQ" sz="1600" dirty="0">
                <a:latin typeface="Symbol" panose="05050102010706020507" pitchFamily="18" charset="2"/>
              </a:rPr>
              <a:t> </a:t>
            </a:r>
            <a:r>
              <a:rPr lang="ar-IQ" b="1" dirty="0">
                <a:latin typeface="Times New Roman,Bold"/>
              </a:rPr>
              <a:t>تزيين المساجد </a:t>
            </a:r>
            <a:r>
              <a:rPr lang="ar-IQ" b="1" dirty="0">
                <a:latin typeface="Times New Roman" panose="02020603050405020304" pitchFamily="18" charset="0"/>
              </a:rPr>
              <a:t>: </a:t>
            </a:r>
            <a:r>
              <a:rPr lang="ar-IQ" dirty="0">
                <a:latin typeface="Times New Roman" panose="02020603050405020304" pitchFamily="18" charset="0"/>
              </a:rPr>
              <a:t>استعانت العمارة الإسلامية بهذا الفن لتزيين عدد لا يحصى من المساجد التي جمعت بين القوة في البناء والرقة </a:t>
            </a:r>
            <a:r>
              <a:rPr lang="ar-IQ" dirty="0" smtClean="0">
                <a:latin typeface="Times New Roman" panose="02020603050405020304" pitchFamily="18" charset="0"/>
              </a:rPr>
              <a:t>في الزخرفة </a:t>
            </a:r>
            <a:r>
              <a:rPr lang="ar-IQ" dirty="0">
                <a:latin typeface="Times New Roman" panose="02020603050405020304" pitchFamily="18" charset="0"/>
              </a:rPr>
              <a:t>الداخلية </a:t>
            </a:r>
            <a:r>
              <a:rPr lang="ar-IQ" dirty="0" smtClean="0">
                <a:latin typeface="Times New Roman" panose="02020603050405020304" pitchFamily="18" charset="0"/>
              </a:rPr>
              <a:t>.</a:t>
            </a:r>
          </a:p>
          <a:p>
            <a:pPr marL="0" indent="0" algn="r">
              <a:buNone/>
            </a:pPr>
            <a:r>
              <a:rPr lang="ar-IQ" sz="1600" dirty="0" smtClean="0">
                <a:latin typeface="Symbol" panose="05050102010706020507" pitchFamily="18" charset="2"/>
              </a:rPr>
              <a:t> </a:t>
            </a:r>
            <a:r>
              <a:rPr lang="ar-IQ" b="1" dirty="0" smtClean="0">
                <a:latin typeface="Times New Roman,Bold"/>
              </a:rPr>
              <a:t>أهم المواقع </a:t>
            </a:r>
            <a:r>
              <a:rPr lang="ar-IQ" b="1" dirty="0" smtClean="0">
                <a:latin typeface="Times New Roman" panose="02020603050405020304" pitchFamily="18" charset="0"/>
              </a:rPr>
              <a:t>: </a:t>
            </a:r>
            <a:r>
              <a:rPr lang="ar-IQ" dirty="0" smtClean="0">
                <a:latin typeface="Times New Roman" panose="02020603050405020304" pitchFamily="18" charset="0"/>
              </a:rPr>
              <a:t>انتشر هذا الفن في مناطق واسعة شملت الجزيرة العربية، الشام، مصر، تونس، الأندلس، الهند، وتركيا .</a:t>
            </a:r>
          </a:p>
          <a:p>
            <a:pPr marL="0" indent="0" algn="r">
              <a:buNone/>
            </a:pPr>
            <a:r>
              <a:rPr lang="ar-IQ" sz="1600" dirty="0" smtClean="0">
                <a:latin typeface="Symbol" panose="05050102010706020507" pitchFamily="18" charset="2"/>
              </a:rPr>
              <a:t> </a:t>
            </a:r>
            <a:r>
              <a:rPr lang="ar-IQ" b="1" dirty="0">
                <a:solidFill>
                  <a:srgbClr val="FF0000"/>
                </a:solidFill>
                <a:latin typeface="Times New Roman,Bold"/>
              </a:rPr>
              <a:t>نماذج معمارية بارزة </a:t>
            </a:r>
            <a:r>
              <a:rPr lang="ar-IQ" b="1" dirty="0">
                <a:latin typeface="Times New Roman" panose="02020603050405020304" pitchFamily="18" charset="0"/>
              </a:rPr>
              <a:t>: </a:t>
            </a:r>
            <a:r>
              <a:rPr lang="ar-IQ" dirty="0">
                <a:latin typeface="Times New Roman" panose="02020603050405020304" pitchFamily="18" charset="0"/>
              </a:rPr>
              <a:t>من أهم المساجد التي تجلى فيها هذا الفن: مساجد المدينة ومكة، بيت المقدس، مساجد بغداد ودمشق، </a:t>
            </a:r>
            <a:r>
              <a:rPr lang="ar-IQ" dirty="0" smtClean="0">
                <a:latin typeface="Times New Roman" panose="02020603050405020304" pitchFamily="18" charset="0"/>
              </a:rPr>
              <a:t>الجامع الأزهر </a:t>
            </a:r>
            <a:r>
              <a:rPr lang="ar-IQ" dirty="0">
                <a:latin typeface="Times New Roman" panose="02020603050405020304" pitchFamily="18" charset="0"/>
              </a:rPr>
              <a:t>في القاهرة، ومسجد قرطبة</a:t>
            </a:r>
            <a:endParaRPr lang="en-US" dirty="0"/>
          </a:p>
        </p:txBody>
      </p:sp>
    </p:spTree>
    <p:extLst>
      <p:ext uri="{BB962C8B-B14F-4D97-AF65-F5344CB8AC3E}">
        <p14:creationId xmlns:p14="http://schemas.microsoft.com/office/powerpoint/2010/main" val="3985999316"/>
      </p:ext>
    </p:extLst>
  </p:cSld>
  <p:clrMapOvr>
    <a:masterClrMapping/>
  </p:clrMapOvr>
  <p:transition spd="slow" advTm="31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25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25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25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25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25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25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25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109</TotalTime>
  <Words>1259</Words>
  <Application>Microsoft Office PowerPoint</Application>
  <PresentationFormat>Widescreen</PresentationFormat>
  <Paragraphs>80</Paragraphs>
  <Slides>10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Garamond</vt:lpstr>
      <vt:lpstr>Simplified Arabic</vt:lpstr>
      <vt:lpstr>Symbol</vt:lpstr>
      <vt:lpstr>Times New Roman</vt:lpstr>
      <vt:lpstr>Times New Roman,Bold</vt:lpstr>
      <vt:lpstr>Organic</vt:lpstr>
      <vt:lpstr>تاريخ الفن الاسلامي</vt:lpstr>
      <vt:lpstr>مميزات وخصائص الفن الاسلامي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تاريخ الفن الاسلامي</dc:title>
  <dc:creator>Maher</dc:creator>
  <cp:lastModifiedBy>Maher</cp:lastModifiedBy>
  <cp:revision>12</cp:revision>
  <dcterms:created xsi:type="dcterms:W3CDTF">2026-04-03T12:12:20Z</dcterms:created>
  <dcterms:modified xsi:type="dcterms:W3CDTF">2026-04-03T14:01:37Z</dcterms:modified>
</cp:coreProperties>
</file>