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8" r:id="rId3"/>
    <p:sldId id="259" r:id="rId4"/>
    <p:sldId id="260" r:id="rId5"/>
    <p:sldId id="257"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B478A1D-BDD3-4475-8FD6-BAD417678F2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15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E604D-A533-413E-9059-5B7056492D35}"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69678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540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9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82325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834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3797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488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13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289689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E604D-A533-413E-9059-5B7056492D35}"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78A1D-BDD3-4475-8FD6-BAD417678F2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4757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7E604D-A533-413E-9059-5B7056492D35}"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42542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7E604D-A533-413E-9059-5B7056492D35}"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78A1D-BDD3-4475-8FD6-BAD417678F2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91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7E604D-A533-413E-9059-5B7056492D35}"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478A1D-BDD3-4475-8FD6-BAD417678F2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68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E604D-A533-413E-9059-5B7056492D35}"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143055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E604D-A533-413E-9059-5B7056492D35}"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78A1D-BDD3-4475-8FD6-BAD417678F2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079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E604D-A533-413E-9059-5B7056492D35}"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78A1D-BDD3-4475-8FD6-BAD417678F2E}" type="slidenum">
              <a:rPr lang="en-US" smtClean="0"/>
              <a:t>‹#›</a:t>
            </a:fld>
            <a:endParaRPr lang="en-US"/>
          </a:p>
        </p:txBody>
      </p:sp>
    </p:spTree>
    <p:extLst>
      <p:ext uri="{BB962C8B-B14F-4D97-AF65-F5344CB8AC3E}">
        <p14:creationId xmlns:p14="http://schemas.microsoft.com/office/powerpoint/2010/main" val="201973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7E604D-A533-413E-9059-5B7056492D35}" type="datetimeFigureOut">
              <a:rPr lang="en-US" smtClean="0"/>
              <a:t>3/30/2026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478A1D-BDD3-4475-8FD6-BAD417678F2E}" type="slidenum">
              <a:rPr lang="en-US" smtClean="0"/>
              <a:t>‹#›</a:t>
            </a:fld>
            <a:endParaRPr lang="en-US"/>
          </a:p>
        </p:txBody>
      </p:sp>
    </p:spTree>
    <p:extLst>
      <p:ext uri="{BB962C8B-B14F-4D97-AF65-F5344CB8AC3E}">
        <p14:creationId xmlns:p14="http://schemas.microsoft.com/office/powerpoint/2010/main" val="3910944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b="1" dirty="0">
                <a:solidFill>
                  <a:srgbClr val="FF0000"/>
                </a:solidFill>
              </a:rPr>
              <a:t/>
            </a:r>
            <a:br>
              <a:rPr lang="ar-IQ" b="1" dirty="0">
                <a:solidFill>
                  <a:srgbClr val="FF0000"/>
                </a:solidFill>
              </a:rPr>
            </a:br>
            <a:r>
              <a:rPr lang="ar-IQ" b="1" dirty="0" smtClean="0">
                <a:solidFill>
                  <a:srgbClr val="FF0000"/>
                </a:solidFill>
              </a:rPr>
              <a:t>تاريخ الفن الاسلامي</a:t>
            </a:r>
            <a:endParaRPr lang="en-US" b="1" dirty="0">
              <a:solidFill>
                <a:srgbClr val="FF0000"/>
              </a:solidFill>
            </a:endParaRPr>
          </a:p>
        </p:txBody>
      </p:sp>
      <p:sp>
        <p:nvSpPr>
          <p:cNvPr id="3" name="Subtitle 2"/>
          <p:cNvSpPr>
            <a:spLocks noGrp="1"/>
          </p:cNvSpPr>
          <p:nvPr>
            <p:ph type="subTitle" idx="1"/>
          </p:nvPr>
        </p:nvSpPr>
        <p:spPr/>
        <p:txBody>
          <a:bodyPr>
            <a:normAutofit lnSpcReduction="10000"/>
          </a:bodyPr>
          <a:lstStyle/>
          <a:p>
            <a:r>
              <a:rPr lang="ar-IQ" b="1" dirty="0" smtClean="0"/>
              <a:t>الصف الثاني</a:t>
            </a:r>
          </a:p>
          <a:p>
            <a:endParaRPr lang="ar-IQ" b="1" dirty="0" smtClean="0"/>
          </a:p>
          <a:p>
            <a:r>
              <a:rPr lang="ar-IQ" b="1" dirty="0" smtClean="0">
                <a:solidFill>
                  <a:srgbClr val="0070C0"/>
                </a:solidFill>
              </a:rPr>
              <a:t>أ.د. اخلاص ياس خضير</a:t>
            </a:r>
            <a:endParaRPr lang="en-US" b="1" dirty="0">
              <a:solidFill>
                <a:srgbClr val="0070C0"/>
              </a:solidFill>
            </a:endParaRPr>
          </a:p>
        </p:txBody>
      </p:sp>
      <p:pic>
        <p:nvPicPr>
          <p:cNvPr id="4"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0523029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spd="slow"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62500" lnSpcReduction="20000"/>
          </a:bodyPr>
          <a:lstStyle/>
          <a:p>
            <a:pPr marL="0" indent="0" algn="r" rtl="1">
              <a:lnSpc>
                <a:spcPct val="115000"/>
              </a:lnSpc>
              <a:spcAft>
                <a:spcPts val="0"/>
              </a:spcAft>
              <a:buNone/>
            </a:pPr>
            <a:r>
              <a:rPr lang="ar-SA" b="1" dirty="0">
                <a:solidFill>
                  <a:srgbClr val="FF0000"/>
                </a:solidFill>
                <a:latin typeface="Cambria" panose="02040503050406030204" pitchFamily="18" charset="0"/>
                <a:ea typeface="MS Mincho"/>
              </a:rPr>
              <a:t>مفهوم الفن الاسلامي:</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IQ" dirty="0">
                <a:latin typeface="Cambria" panose="02040503050406030204" pitchFamily="18" charset="0"/>
                <a:ea typeface="MS Mincho"/>
              </a:rPr>
              <a:t> </a:t>
            </a:r>
            <a:r>
              <a:rPr lang="ar-IQ" dirty="0" smtClean="0">
                <a:latin typeface="Cambria" panose="02040503050406030204" pitchFamily="18" charset="0"/>
                <a:ea typeface="MS Mincho"/>
              </a:rPr>
              <a:t>  </a:t>
            </a:r>
            <a:r>
              <a:rPr lang="ar-SA" dirty="0" smtClean="0">
                <a:latin typeface="Cambria" panose="02040503050406030204" pitchFamily="18" charset="0"/>
                <a:ea typeface="MS Mincho"/>
              </a:rPr>
              <a:t> </a:t>
            </a:r>
            <a:r>
              <a:rPr lang="ar-SA" dirty="0">
                <a:latin typeface="Cambria" panose="02040503050406030204" pitchFamily="18" charset="0"/>
                <a:ea typeface="MS Mincho"/>
              </a:rPr>
              <a:t>الفن الإسلامي هو التعبير الفني الذي نشأ وتطور في المجتمعات الإسلامية منذ ظهور الإسلام في القرن السابع الميلادي، وهو فن يعكس القيم والمفاهيم الروحية والجمالية التي جاء بها الدين الإسلامي. لا يقتصر هذا الفن على نوع واحد من الفنون، بل يشمل مجالات متعددة مثل العمارة، والزخرفة، والخط العربي، والفخار، والنسيج، والنقوش المعدنية، وغيرها من الفنون التي أبدع فيها الإنسان المسلم.</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dirty="0">
                <a:solidFill>
                  <a:srgbClr val="FF0000"/>
                </a:solidFill>
                <a:latin typeface="Cambria" panose="02040503050406030204" pitchFamily="18" charset="0"/>
                <a:ea typeface="MS Mincho"/>
              </a:rPr>
              <a:t>أين ظهر الفن الإسلامي </a:t>
            </a:r>
            <a:r>
              <a:rPr lang="ar-SA" b="1" dirty="0" smtClean="0">
                <a:solidFill>
                  <a:srgbClr val="FF0000"/>
                </a:solidFill>
                <a:latin typeface="Cambria" panose="02040503050406030204" pitchFamily="18" charset="0"/>
                <a:ea typeface="MS Mincho"/>
              </a:rPr>
              <a:t>؟</a:t>
            </a:r>
            <a:endParaRPr lang="en-US" sz="2000" b="1" dirty="0" smtClean="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dirty="0" smtClean="0">
                <a:latin typeface="Cambria" panose="02040503050406030204" pitchFamily="18" charset="0"/>
                <a:ea typeface="MS Mincho"/>
              </a:rPr>
              <a:t>يعد الفن الاسلامي فن حضارة كاملة ،فهو لا يخص بلادًا معينة أو شعبًا معينًا، ظهر الفن الاسلامي نتيجة اجتماع ظروف تاريخية مثل</a:t>
            </a:r>
            <a:r>
              <a:rPr lang="en-US" dirty="0" smtClean="0">
                <a:latin typeface="Times New Roman" panose="02020603050405020304" pitchFamily="18" charset="0"/>
                <a:ea typeface="MS Mincho"/>
                <a:cs typeface="Arial" panose="020B0604020202020204" pitchFamily="34" charset="0"/>
              </a:rPr>
              <a:t> :</a:t>
            </a:r>
            <a:endParaRPr lang="en-US" sz="2000" dirty="0" smtClean="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IQ" dirty="0" smtClean="0">
                <a:latin typeface="Cambria" panose="02040503050406030204" pitchFamily="18" charset="0"/>
                <a:ea typeface="MS Mincho"/>
              </a:rPr>
              <a:t>1-</a:t>
            </a:r>
            <a:r>
              <a:rPr lang="en-US" dirty="0" smtClean="0">
                <a:latin typeface="Times New Roman" panose="02020603050405020304" pitchFamily="18" charset="0"/>
                <a:ea typeface="MS Mincho"/>
                <a:cs typeface="Arial" panose="020B0604020202020204" pitchFamily="34" charset="0"/>
              </a:rPr>
              <a:t> </a:t>
            </a:r>
            <a:r>
              <a:rPr lang="ar-SA" dirty="0">
                <a:latin typeface="Cambria" panose="02040503050406030204" pitchFamily="18" charset="0"/>
                <a:ea typeface="MS Mincho"/>
              </a:rPr>
              <a:t>الفتوحات العربية الاسلامية في العالم القديم</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IQ" dirty="0">
                <a:latin typeface="Cambria" panose="02040503050406030204" pitchFamily="18" charset="0"/>
                <a:ea typeface="MS Mincho"/>
              </a:rPr>
              <a:t>2</a:t>
            </a:r>
            <a:r>
              <a:rPr lang="en-US" dirty="0" smtClean="0">
                <a:latin typeface="Times New Roman" panose="02020603050405020304" pitchFamily="18" charset="0"/>
                <a:ea typeface="MS Mincho"/>
                <a:cs typeface="Arial" panose="020B0604020202020204" pitchFamily="34" charset="0"/>
              </a:rPr>
              <a:t>- </a:t>
            </a:r>
            <a:r>
              <a:rPr lang="ar-SA" dirty="0">
                <a:latin typeface="Cambria" panose="02040503050406030204" pitchFamily="18" charset="0"/>
                <a:ea typeface="MS Mincho"/>
              </a:rPr>
              <a:t>حكم الإسلام لبلاد كثيرة ودخول شعوب عديدة فيه</a:t>
            </a:r>
            <a:r>
              <a:rPr lang="en-US" dirty="0">
                <a:latin typeface="Times New Roman" panose="02020603050405020304" pitchFamily="18" charset="0"/>
                <a:ea typeface="MS Mincho"/>
                <a:cs typeface="Arial" panose="020B0604020202020204" pitchFamily="34" charset="0"/>
              </a:rPr>
              <a:t> .</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IQ" dirty="0">
                <a:latin typeface="Cambria" panose="02040503050406030204" pitchFamily="18" charset="0"/>
                <a:ea typeface="MS Mincho"/>
              </a:rPr>
              <a:t>3</a:t>
            </a:r>
            <a:r>
              <a:rPr lang="ar-SA" dirty="0" smtClean="0">
                <a:latin typeface="Cambria" panose="02040503050406030204" pitchFamily="18" charset="0"/>
                <a:ea typeface="MS Mincho"/>
              </a:rPr>
              <a:t>- </a:t>
            </a:r>
            <a:r>
              <a:rPr lang="ar-SA" dirty="0">
                <a:latin typeface="Cambria" panose="02040503050406030204" pitchFamily="18" charset="0"/>
                <a:ea typeface="MS Mincho"/>
              </a:rPr>
              <a:t>ظهر الفن الإسلامي على أساس التقاليد الفنية التي سادت البلاد المختلفة قبل الفتوحات الإسلامية.</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نشأة الفن الإسلامي</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الفن الإسلامي لم يظهر فجأة، بل كان نتيجة تفاعل حضاري واجتماعي واسع بعد الفتوحات الإسلامية</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استند إلى تقاليد فنية من الشعوب التي دخلت الإسلام، مثل بلاد الفرس، والروم، والبيزنطيين</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1" y="982131"/>
            <a:ext cx="3345610" cy="14332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7728" y="982132"/>
            <a:ext cx="3408869" cy="14332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010" y="982131"/>
            <a:ext cx="2846717" cy="1433263"/>
          </a:xfrm>
          <a:prstGeom prst="rect">
            <a:avLst/>
          </a:prstGeom>
        </p:spPr>
      </p:pic>
    </p:spTree>
    <p:extLst>
      <p:ext uri="{BB962C8B-B14F-4D97-AF65-F5344CB8AC3E}">
        <p14:creationId xmlns:p14="http://schemas.microsoft.com/office/powerpoint/2010/main" val="933028667"/>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circle(in)">
                                      <p:cBhvr>
                                        <p:cTn id="52" dur="2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circle(in)">
                                      <p:cBhvr>
                                        <p:cTn id="57" dur="20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circle(in)">
                                      <p:cBhvr>
                                        <p:cTn id="62" dur="20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circle(in)">
                                      <p:cBhvr>
                                        <p:cTn id="6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الخصوصية الفنية</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امتاز الفن الإسلامي بقدرته على الاحتفاظ بفرادة تعبيره الذاتي رغم تأثره بالفنون السابقة</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لم يكن مجرد تقليد، بل أعاد صياغة ما أخذه المسلمون من الأمم الأخرى بروح جديدة</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الفنون قبل الإسلام</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algn="r" rtl="1">
              <a:lnSpc>
                <a:spcPct val="115000"/>
              </a:lnSpc>
              <a:spcAft>
                <a:spcPts val="0"/>
              </a:spcAft>
            </a:pPr>
            <a:r>
              <a:rPr lang="ar-SA" dirty="0" smtClean="0">
                <a:latin typeface="Cambria" panose="02040503050406030204" pitchFamily="18" charset="0"/>
                <a:ea typeface="MS Mincho"/>
              </a:rPr>
              <a:t>العرب </a:t>
            </a:r>
            <a:r>
              <a:rPr lang="ar-SA" dirty="0">
                <a:latin typeface="Cambria" panose="02040503050406030204" pitchFamily="18" charset="0"/>
                <a:ea typeface="MS Mincho"/>
              </a:rPr>
              <a:t>قبل الإسلام لم يكن لديهم فنون متطورة سوى الشعر</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اشتغلوا بالعمارة والخزف والزخرفة بشكل بسيط، وتأثروا بالفنون الأجنبية بعد الفتوحات</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تطور الفن الإسلامي</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تأثر المسلمون بالأنماط الفنية في بلاد الشام، العراق، فارس، والهند</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ظهرت في العمارة الإسلامية الزخارف الهندسية والنباتية والأنماط المتكررة التي شكلت هوية خاصة</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الإبداع في الزخرفة والعمارة</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algn="r" rtl="1">
              <a:lnSpc>
                <a:spcPct val="115000"/>
              </a:lnSpc>
              <a:spcAft>
                <a:spcPts val="0"/>
              </a:spcAft>
            </a:pPr>
            <a:r>
              <a:rPr lang="ar-SA" dirty="0" smtClean="0">
                <a:latin typeface="Cambria" panose="02040503050406030204" pitchFamily="18" charset="0"/>
                <a:ea typeface="MS Mincho"/>
              </a:rPr>
              <a:t>المسلمون </a:t>
            </a:r>
            <a:r>
              <a:rPr lang="ar-SA" dirty="0">
                <a:latin typeface="Cambria" panose="02040503050406030204" pitchFamily="18" charset="0"/>
                <a:ea typeface="MS Mincho"/>
              </a:rPr>
              <a:t>استلهموا عناصر من الكنائس والقصور القديمة لكنهم طوروا أشكالاً جديدة لا تقف عند حدود التقليد</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dirty="0" smtClean="0">
                <a:latin typeface="Times New Roman" panose="02020603050405020304" pitchFamily="18" charset="0"/>
                <a:ea typeface="MS Mincho"/>
                <a:cs typeface="Arial" panose="020B0604020202020204" pitchFamily="34" charset="0"/>
              </a:rPr>
              <a:t>•</a:t>
            </a:r>
            <a:r>
              <a:rPr lang="ar-SA" dirty="0">
                <a:latin typeface="Cambria" panose="02040503050406030204" pitchFamily="18" charset="0"/>
                <a:ea typeface="MS Mincho"/>
              </a:rPr>
              <a:t>برزت الإبداعات في الخط العربي، الزخرفة، العقود، والأعمدة ضمن طراز معماري مميز</a:t>
            </a:r>
            <a:r>
              <a:rPr lang="en-US" dirty="0">
                <a:latin typeface="Times New Roman" panose="02020603050405020304" pitchFamily="18" charset="0"/>
                <a:ea typeface="MS Mincho"/>
                <a:cs typeface="Arial" panose="020B0604020202020204" pitchFamily="34" charset="0"/>
              </a:rPr>
              <a:t>.</a:t>
            </a:r>
            <a:endParaRPr lang="en-US" sz="2000" dirty="0">
              <a:latin typeface="Cambria" panose="02040503050406030204" pitchFamily="18" charset="0"/>
              <a:ea typeface="MS Mincho"/>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1" y="982132"/>
            <a:ext cx="1430546" cy="14677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947" y="982133"/>
            <a:ext cx="1750264" cy="14677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517" y="982132"/>
            <a:ext cx="1409080" cy="14055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095" y="943295"/>
            <a:ext cx="1566422" cy="15066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6211" y="982132"/>
            <a:ext cx="1817013" cy="146777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2176" y="943296"/>
            <a:ext cx="1588918" cy="1506606"/>
          </a:xfrm>
          <a:prstGeom prst="rect">
            <a:avLst/>
          </a:prstGeom>
        </p:spPr>
      </p:pic>
    </p:spTree>
    <p:extLst>
      <p:ext uri="{BB962C8B-B14F-4D97-AF65-F5344CB8AC3E}">
        <p14:creationId xmlns:p14="http://schemas.microsoft.com/office/powerpoint/2010/main" val="3919499363"/>
      </p:ext>
    </p:extLst>
  </p:cSld>
  <p:clrMapOvr>
    <a:masterClrMapping/>
  </p:clrMapOvr>
  <p:transition spd="slow" advTm="2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1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125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125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0" nodeType="clickEffect">
                                  <p:stCondLst>
                                    <p:cond delay="1000"/>
                                  </p:stCondLst>
                                  <p:childTnLst>
                                    <p:anim calcmode="lin" valueType="num">
                                      <p:cBhvr>
                                        <p:cTn id="35" dur="1000"/>
                                        <p:tgtEl>
                                          <p:spTgt spid="3">
                                            <p:txEl>
                                              <p:pRg st="0" end="0"/>
                                            </p:txEl>
                                          </p:spTgt>
                                        </p:tgtEl>
                                        <p:attrNameLst>
                                          <p:attrName>ppt_w</p:attrName>
                                        </p:attrNameLst>
                                      </p:cBhvr>
                                      <p:tavLst>
                                        <p:tav tm="0">
                                          <p:val>
                                            <p:strVal val="ppt_w"/>
                                          </p:val>
                                        </p:tav>
                                        <p:tav tm="100000">
                                          <p:val>
                                            <p:fltVal val="0"/>
                                          </p:val>
                                        </p:tav>
                                      </p:tavLst>
                                    </p:anim>
                                    <p:anim calcmode="lin" valueType="num">
                                      <p:cBhvr>
                                        <p:cTn id="36" dur="1000"/>
                                        <p:tgtEl>
                                          <p:spTgt spid="3">
                                            <p:txEl>
                                              <p:pRg st="0" end="0"/>
                                            </p:txEl>
                                          </p:spTgt>
                                        </p:tgtEl>
                                        <p:attrNameLst>
                                          <p:attrName>ppt_h</p:attrName>
                                        </p:attrNameLst>
                                      </p:cBhvr>
                                      <p:tavLst>
                                        <p:tav tm="0">
                                          <p:val>
                                            <p:strVal val="ppt_h"/>
                                          </p:val>
                                        </p:tav>
                                        <p:tav tm="100000">
                                          <p:val>
                                            <p:fltVal val="0"/>
                                          </p:val>
                                        </p:tav>
                                      </p:tavLst>
                                    </p:anim>
                                    <p:anim calcmode="lin" valueType="num">
                                      <p:cBhvr>
                                        <p:cTn id="37"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38" dur="1000"/>
                                        <p:tgtEl>
                                          <p:spTgt spid="3">
                                            <p:txEl>
                                              <p:pRg st="0" end="0"/>
                                            </p:txEl>
                                          </p:spTgt>
                                        </p:tgtEl>
                                      </p:cBhvr>
                                    </p:animEffect>
                                    <p:set>
                                      <p:cBhvr>
                                        <p:cTn id="39"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grpId="0" nodeType="clickEffect">
                                  <p:stCondLst>
                                    <p:cond delay="1000"/>
                                  </p:stCondLst>
                                  <p:childTnLst>
                                    <p:anim calcmode="lin" valueType="num">
                                      <p:cBhvr>
                                        <p:cTn id="43" dur="1000"/>
                                        <p:tgtEl>
                                          <p:spTgt spid="3">
                                            <p:txEl>
                                              <p:pRg st="1" end="1"/>
                                            </p:txEl>
                                          </p:spTgt>
                                        </p:tgtEl>
                                        <p:attrNameLst>
                                          <p:attrName>ppt_w</p:attrName>
                                        </p:attrNameLst>
                                      </p:cBhvr>
                                      <p:tavLst>
                                        <p:tav tm="0">
                                          <p:val>
                                            <p:strVal val="ppt_w"/>
                                          </p:val>
                                        </p:tav>
                                        <p:tav tm="100000">
                                          <p:val>
                                            <p:fltVal val="0"/>
                                          </p:val>
                                        </p:tav>
                                      </p:tavLst>
                                    </p:anim>
                                    <p:anim calcmode="lin" valueType="num">
                                      <p:cBhvr>
                                        <p:cTn id="44" dur="1000"/>
                                        <p:tgtEl>
                                          <p:spTgt spid="3">
                                            <p:txEl>
                                              <p:pRg st="1" end="1"/>
                                            </p:txEl>
                                          </p:spTgt>
                                        </p:tgtEl>
                                        <p:attrNameLst>
                                          <p:attrName>ppt_h</p:attrName>
                                        </p:attrNameLst>
                                      </p:cBhvr>
                                      <p:tavLst>
                                        <p:tav tm="0">
                                          <p:val>
                                            <p:strVal val="ppt_h"/>
                                          </p:val>
                                        </p:tav>
                                        <p:tav tm="100000">
                                          <p:val>
                                            <p:fltVal val="0"/>
                                          </p:val>
                                        </p:tav>
                                      </p:tavLst>
                                    </p:anim>
                                    <p:anim calcmode="lin" valueType="num">
                                      <p:cBhvr>
                                        <p:cTn id="45"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46" dur="1000"/>
                                        <p:tgtEl>
                                          <p:spTgt spid="3">
                                            <p:txEl>
                                              <p:pRg st="1" end="1"/>
                                            </p:txEl>
                                          </p:spTgt>
                                        </p:tgtEl>
                                      </p:cBhvr>
                                    </p:animEffect>
                                    <p:set>
                                      <p:cBhvr>
                                        <p:cTn id="47"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1" presetClass="exit" presetSubtype="0" fill="hold" grpId="0" nodeType="clickEffect">
                                  <p:stCondLst>
                                    <p:cond delay="1000"/>
                                  </p:stCondLst>
                                  <p:childTnLst>
                                    <p:anim calcmode="lin" valueType="num">
                                      <p:cBhvr>
                                        <p:cTn id="51" dur="1000"/>
                                        <p:tgtEl>
                                          <p:spTgt spid="3">
                                            <p:txEl>
                                              <p:pRg st="2" end="2"/>
                                            </p:txEl>
                                          </p:spTgt>
                                        </p:tgtEl>
                                        <p:attrNameLst>
                                          <p:attrName>ppt_w</p:attrName>
                                        </p:attrNameLst>
                                      </p:cBhvr>
                                      <p:tavLst>
                                        <p:tav tm="0">
                                          <p:val>
                                            <p:strVal val="ppt_w"/>
                                          </p:val>
                                        </p:tav>
                                        <p:tav tm="100000">
                                          <p:val>
                                            <p:fltVal val="0"/>
                                          </p:val>
                                        </p:tav>
                                      </p:tavLst>
                                    </p:anim>
                                    <p:anim calcmode="lin" valueType="num">
                                      <p:cBhvr>
                                        <p:cTn id="52" dur="1000"/>
                                        <p:tgtEl>
                                          <p:spTgt spid="3">
                                            <p:txEl>
                                              <p:pRg st="2" end="2"/>
                                            </p:txEl>
                                          </p:spTgt>
                                        </p:tgtEl>
                                        <p:attrNameLst>
                                          <p:attrName>ppt_h</p:attrName>
                                        </p:attrNameLst>
                                      </p:cBhvr>
                                      <p:tavLst>
                                        <p:tav tm="0">
                                          <p:val>
                                            <p:strVal val="ppt_h"/>
                                          </p:val>
                                        </p:tav>
                                        <p:tav tm="100000">
                                          <p:val>
                                            <p:fltVal val="0"/>
                                          </p:val>
                                        </p:tav>
                                      </p:tavLst>
                                    </p:anim>
                                    <p:anim calcmode="lin" valueType="num">
                                      <p:cBhvr>
                                        <p:cTn id="53"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54" dur="1000"/>
                                        <p:tgtEl>
                                          <p:spTgt spid="3">
                                            <p:txEl>
                                              <p:pRg st="2" end="2"/>
                                            </p:txEl>
                                          </p:spTgt>
                                        </p:tgtEl>
                                      </p:cBhvr>
                                    </p:animEffect>
                                    <p:set>
                                      <p:cBhvr>
                                        <p:cTn id="55"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grpId="0" nodeType="clickEffect">
                                  <p:stCondLst>
                                    <p:cond delay="1000"/>
                                  </p:stCondLst>
                                  <p:childTnLst>
                                    <p:anim calcmode="lin" valueType="num">
                                      <p:cBhvr>
                                        <p:cTn id="59" dur="1000"/>
                                        <p:tgtEl>
                                          <p:spTgt spid="3">
                                            <p:txEl>
                                              <p:pRg st="3" end="3"/>
                                            </p:txEl>
                                          </p:spTgt>
                                        </p:tgtEl>
                                        <p:attrNameLst>
                                          <p:attrName>ppt_w</p:attrName>
                                        </p:attrNameLst>
                                      </p:cBhvr>
                                      <p:tavLst>
                                        <p:tav tm="0">
                                          <p:val>
                                            <p:strVal val="ppt_w"/>
                                          </p:val>
                                        </p:tav>
                                        <p:tav tm="100000">
                                          <p:val>
                                            <p:fltVal val="0"/>
                                          </p:val>
                                        </p:tav>
                                      </p:tavLst>
                                    </p:anim>
                                    <p:anim calcmode="lin" valueType="num">
                                      <p:cBhvr>
                                        <p:cTn id="60" dur="1000"/>
                                        <p:tgtEl>
                                          <p:spTgt spid="3">
                                            <p:txEl>
                                              <p:pRg st="3" end="3"/>
                                            </p:txEl>
                                          </p:spTgt>
                                        </p:tgtEl>
                                        <p:attrNameLst>
                                          <p:attrName>ppt_h</p:attrName>
                                        </p:attrNameLst>
                                      </p:cBhvr>
                                      <p:tavLst>
                                        <p:tav tm="0">
                                          <p:val>
                                            <p:strVal val="ppt_h"/>
                                          </p:val>
                                        </p:tav>
                                        <p:tav tm="100000">
                                          <p:val>
                                            <p:fltVal val="0"/>
                                          </p:val>
                                        </p:tav>
                                      </p:tavLst>
                                    </p:anim>
                                    <p:anim calcmode="lin" valueType="num">
                                      <p:cBhvr>
                                        <p:cTn id="61" dur="100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62" dur="1000"/>
                                        <p:tgtEl>
                                          <p:spTgt spid="3">
                                            <p:txEl>
                                              <p:pRg st="3" end="3"/>
                                            </p:txEl>
                                          </p:spTgt>
                                        </p:tgtEl>
                                      </p:cBhvr>
                                    </p:animEffect>
                                    <p:set>
                                      <p:cBhvr>
                                        <p:cTn id="63"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grpId="0" nodeType="clickEffect">
                                  <p:stCondLst>
                                    <p:cond delay="1000"/>
                                  </p:stCondLst>
                                  <p:childTnLst>
                                    <p:anim calcmode="lin" valueType="num">
                                      <p:cBhvr>
                                        <p:cTn id="67" dur="1000"/>
                                        <p:tgtEl>
                                          <p:spTgt spid="3">
                                            <p:txEl>
                                              <p:pRg st="4" end="4"/>
                                            </p:txEl>
                                          </p:spTgt>
                                        </p:tgtEl>
                                        <p:attrNameLst>
                                          <p:attrName>ppt_w</p:attrName>
                                        </p:attrNameLst>
                                      </p:cBhvr>
                                      <p:tavLst>
                                        <p:tav tm="0">
                                          <p:val>
                                            <p:strVal val="ppt_w"/>
                                          </p:val>
                                        </p:tav>
                                        <p:tav tm="100000">
                                          <p:val>
                                            <p:fltVal val="0"/>
                                          </p:val>
                                        </p:tav>
                                      </p:tavLst>
                                    </p:anim>
                                    <p:anim calcmode="lin" valueType="num">
                                      <p:cBhvr>
                                        <p:cTn id="68" dur="1000"/>
                                        <p:tgtEl>
                                          <p:spTgt spid="3">
                                            <p:txEl>
                                              <p:pRg st="4" end="4"/>
                                            </p:txEl>
                                          </p:spTgt>
                                        </p:tgtEl>
                                        <p:attrNameLst>
                                          <p:attrName>ppt_h</p:attrName>
                                        </p:attrNameLst>
                                      </p:cBhvr>
                                      <p:tavLst>
                                        <p:tav tm="0">
                                          <p:val>
                                            <p:strVal val="ppt_h"/>
                                          </p:val>
                                        </p:tav>
                                        <p:tav tm="100000">
                                          <p:val>
                                            <p:fltVal val="0"/>
                                          </p:val>
                                        </p:tav>
                                      </p:tavLst>
                                    </p:anim>
                                    <p:anim calcmode="lin" valueType="num">
                                      <p:cBhvr>
                                        <p:cTn id="69" dur="1000"/>
                                        <p:tgtEl>
                                          <p:spTgt spid="3">
                                            <p:txEl>
                                              <p:pRg st="4" end="4"/>
                                            </p:txEl>
                                          </p:spTgt>
                                        </p:tgtEl>
                                        <p:attrNameLst>
                                          <p:attrName>style.rotation</p:attrName>
                                        </p:attrNameLst>
                                      </p:cBhvr>
                                      <p:tavLst>
                                        <p:tav tm="0">
                                          <p:val>
                                            <p:fltVal val="0"/>
                                          </p:val>
                                        </p:tav>
                                        <p:tav tm="100000">
                                          <p:val>
                                            <p:fltVal val="90"/>
                                          </p:val>
                                        </p:tav>
                                      </p:tavLst>
                                    </p:anim>
                                    <p:animEffect transition="out" filter="fade">
                                      <p:cBhvr>
                                        <p:cTn id="70" dur="1000"/>
                                        <p:tgtEl>
                                          <p:spTgt spid="3">
                                            <p:txEl>
                                              <p:pRg st="4" end="4"/>
                                            </p:txEl>
                                          </p:spTgt>
                                        </p:tgtEl>
                                      </p:cBhvr>
                                    </p:animEffect>
                                    <p:set>
                                      <p:cBhvr>
                                        <p:cTn id="71"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1" presetClass="exit" presetSubtype="0" fill="hold" grpId="0" nodeType="clickEffect">
                                  <p:stCondLst>
                                    <p:cond delay="1000"/>
                                  </p:stCondLst>
                                  <p:childTnLst>
                                    <p:anim calcmode="lin" valueType="num">
                                      <p:cBhvr>
                                        <p:cTn id="75" dur="1000"/>
                                        <p:tgtEl>
                                          <p:spTgt spid="3">
                                            <p:txEl>
                                              <p:pRg st="5" end="5"/>
                                            </p:txEl>
                                          </p:spTgt>
                                        </p:tgtEl>
                                        <p:attrNameLst>
                                          <p:attrName>ppt_w</p:attrName>
                                        </p:attrNameLst>
                                      </p:cBhvr>
                                      <p:tavLst>
                                        <p:tav tm="0">
                                          <p:val>
                                            <p:strVal val="ppt_w"/>
                                          </p:val>
                                        </p:tav>
                                        <p:tav tm="100000">
                                          <p:val>
                                            <p:fltVal val="0"/>
                                          </p:val>
                                        </p:tav>
                                      </p:tavLst>
                                    </p:anim>
                                    <p:anim calcmode="lin" valueType="num">
                                      <p:cBhvr>
                                        <p:cTn id="76" dur="1000"/>
                                        <p:tgtEl>
                                          <p:spTgt spid="3">
                                            <p:txEl>
                                              <p:pRg st="5" end="5"/>
                                            </p:txEl>
                                          </p:spTgt>
                                        </p:tgtEl>
                                        <p:attrNameLst>
                                          <p:attrName>ppt_h</p:attrName>
                                        </p:attrNameLst>
                                      </p:cBhvr>
                                      <p:tavLst>
                                        <p:tav tm="0">
                                          <p:val>
                                            <p:strVal val="ppt_h"/>
                                          </p:val>
                                        </p:tav>
                                        <p:tav tm="100000">
                                          <p:val>
                                            <p:fltVal val="0"/>
                                          </p:val>
                                        </p:tav>
                                      </p:tavLst>
                                    </p:anim>
                                    <p:anim calcmode="lin" valueType="num">
                                      <p:cBhvr>
                                        <p:cTn id="77" dur="1000"/>
                                        <p:tgtEl>
                                          <p:spTgt spid="3">
                                            <p:txEl>
                                              <p:pRg st="5" end="5"/>
                                            </p:txEl>
                                          </p:spTgt>
                                        </p:tgtEl>
                                        <p:attrNameLst>
                                          <p:attrName>style.rotation</p:attrName>
                                        </p:attrNameLst>
                                      </p:cBhvr>
                                      <p:tavLst>
                                        <p:tav tm="0">
                                          <p:val>
                                            <p:fltVal val="0"/>
                                          </p:val>
                                        </p:tav>
                                        <p:tav tm="100000">
                                          <p:val>
                                            <p:fltVal val="90"/>
                                          </p:val>
                                        </p:tav>
                                      </p:tavLst>
                                    </p:anim>
                                    <p:animEffect transition="out" filter="fade">
                                      <p:cBhvr>
                                        <p:cTn id="78" dur="1000"/>
                                        <p:tgtEl>
                                          <p:spTgt spid="3">
                                            <p:txEl>
                                              <p:pRg st="5" end="5"/>
                                            </p:txEl>
                                          </p:spTgt>
                                        </p:tgtEl>
                                      </p:cBhvr>
                                    </p:animEffect>
                                    <p:set>
                                      <p:cBhvr>
                                        <p:cTn id="79" dur="1" fill="hold">
                                          <p:stCondLst>
                                            <p:cond delay="999"/>
                                          </p:stCondLst>
                                        </p:cTn>
                                        <p:tgtEl>
                                          <p:spTgt spid="3">
                                            <p:txEl>
                                              <p:pRg st="5" end="5"/>
                                            </p:txEl>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1" presetClass="exit" presetSubtype="0" fill="hold" grpId="0" nodeType="clickEffect">
                                  <p:stCondLst>
                                    <p:cond delay="1000"/>
                                  </p:stCondLst>
                                  <p:childTnLst>
                                    <p:anim calcmode="lin" valueType="num">
                                      <p:cBhvr>
                                        <p:cTn id="83" dur="1000"/>
                                        <p:tgtEl>
                                          <p:spTgt spid="3">
                                            <p:txEl>
                                              <p:pRg st="6" end="6"/>
                                            </p:txEl>
                                          </p:spTgt>
                                        </p:tgtEl>
                                        <p:attrNameLst>
                                          <p:attrName>ppt_w</p:attrName>
                                        </p:attrNameLst>
                                      </p:cBhvr>
                                      <p:tavLst>
                                        <p:tav tm="0">
                                          <p:val>
                                            <p:strVal val="ppt_w"/>
                                          </p:val>
                                        </p:tav>
                                        <p:tav tm="100000">
                                          <p:val>
                                            <p:fltVal val="0"/>
                                          </p:val>
                                        </p:tav>
                                      </p:tavLst>
                                    </p:anim>
                                    <p:anim calcmode="lin" valueType="num">
                                      <p:cBhvr>
                                        <p:cTn id="84" dur="1000"/>
                                        <p:tgtEl>
                                          <p:spTgt spid="3">
                                            <p:txEl>
                                              <p:pRg st="6" end="6"/>
                                            </p:txEl>
                                          </p:spTgt>
                                        </p:tgtEl>
                                        <p:attrNameLst>
                                          <p:attrName>ppt_h</p:attrName>
                                        </p:attrNameLst>
                                      </p:cBhvr>
                                      <p:tavLst>
                                        <p:tav tm="0">
                                          <p:val>
                                            <p:strVal val="ppt_h"/>
                                          </p:val>
                                        </p:tav>
                                        <p:tav tm="100000">
                                          <p:val>
                                            <p:fltVal val="0"/>
                                          </p:val>
                                        </p:tav>
                                      </p:tavLst>
                                    </p:anim>
                                    <p:anim calcmode="lin" valueType="num">
                                      <p:cBhvr>
                                        <p:cTn id="85" dur="1000"/>
                                        <p:tgtEl>
                                          <p:spTgt spid="3">
                                            <p:txEl>
                                              <p:pRg st="6" end="6"/>
                                            </p:txEl>
                                          </p:spTgt>
                                        </p:tgtEl>
                                        <p:attrNameLst>
                                          <p:attrName>style.rotation</p:attrName>
                                        </p:attrNameLst>
                                      </p:cBhvr>
                                      <p:tavLst>
                                        <p:tav tm="0">
                                          <p:val>
                                            <p:fltVal val="0"/>
                                          </p:val>
                                        </p:tav>
                                        <p:tav tm="100000">
                                          <p:val>
                                            <p:fltVal val="90"/>
                                          </p:val>
                                        </p:tav>
                                      </p:tavLst>
                                    </p:anim>
                                    <p:animEffect transition="out" filter="fade">
                                      <p:cBhvr>
                                        <p:cTn id="86" dur="1000"/>
                                        <p:tgtEl>
                                          <p:spTgt spid="3">
                                            <p:txEl>
                                              <p:pRg st="6" end="6"/>
                                            </p:txEl>
                                          </p:spTgt>
                                        </p:tgtEl>
                                      </p:cBhvr>
                                    </p:animEffect>
                                    <p:set>
                                      <p:cBhvr>
                                        <p:cTn id="87" dur="1" fill="hold">
                                          <p:stCondLst>
                                            <p:cond delay="999"/>
                                          </p:stCondLst>
                                        </p:cTn>
                                        <p:tgtEl>
                                          <p:spTgt spid="3">
                                            <p:txEl>
                                              <p:pRg st="6" end="6"/>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31" presetClass="exit" presetSubtype="0" fill="hold" grpId="0" nodeType="clickEffect">
                                  <p:stCondLst>
                                    <p:cond delay="1000"/>
                                  </p:stCondLst>
                                  <p:childTnLst>
                                    <p:anim calcmode="lin" valueType="num">
                                      <p:cBhvr>
                                        <p:cTn id="91" dur="1000"/>
                                        <p:tgtEl>
                                          <p:spTgt spid="3">
                                            <p:txEl>
                                              <p:pRg st="7" end="7"/>
                                            </p:txEl>
                                          </p:spTgt>
                                        </p:tgtEl>
                                        <p:attrNameLst>
                                          <p:attrName>ppt_w</p:attrName>
                                        </p:attrNameLst>
                                      </p:cBhvr>
                                      <p:tavLst>
                                        <p:tav tm="0">
                                          <p:val>
                                            <p:strVal val="ppt_w"/>
                                          </p:val>
                                        </p:tav>
                                        <p:tav tm="100000">
                                          <p:val>
                                            <p:fltVal val="0"/>
                                          </p:val>
                                        </p:tav>
                                      </p:tavLst>
                                    </p:anim>
                                    <p:anim calcmode="lin" valueType="num">
                                      <p:cBhvr>
                                        <p:cTn id="92" dur="1000"/>
                                        <p:tgtEl>
                                          <p:spTgt spid="3">
                                            <p:txEl>
                                              <p:pRg st="7" end="7"/>
                                            </p:txEl>
                                          </p:spTgt>
                                        </p:tgtEl>
                                        <p:attrNameLst>
                                          <p:attrName>ppt_h</p:attrName>
                                        </p:attrNameLst>
                                      </p:cBhvr>
                                      <p:tavLst>
                                        <p:tav tm="0">
                                          <p:val>
                                            <p:strVal val="ppt_h"/>
                                          </p:val>
                                        </p:tav>
                                        <p:tav tm="100000">
                                          <p:val>
                                            <p:fltVal val="0"/>
                                          </p:val>
                                        </p:tav>
                                      </p:tavLst>
                                    </p:anim>
                                    <p:anim calcmode="lin" valueType="num">
                                      <p:cBhvr>
                                        <p:cTn id="93" dur="1000"/>
                                        <p:tgtEl>
                                          <p:spTgt spid="3">
                                            <p:txEl>
                                              <p:pRg st="7" end="7"/>
                                            </p:txEl>
                                          </p:spTgt>
                                        </p:tgtEl>
                                        <p:attrNameLst>
                                          <p:attrName>style.rotation</p:attrName>
                                        </p:attrNameLst>
                                      </p:cBhvr>
                                      <p:tavLst>
                                        <p:tav tm="0">
                                          <p:val>
                                            <p:fltVal val="0"/>
                                          </p:val>
                                        </p:tav>
                                        <p:tav tm="100000">
                                          <p:val>
                                            <p:fltVal val="90"/>
                                          </p:val>
                                        </p:tav>
                                      </p:tavLst>
                                    </p:anim>
                                    <p:animEffect transition="out" filter="fade">
                                      <p:cBhvr>
                                        <p:cTn id="94" dur="1000"/>
                                        <p:tgtEl>
                                          <p:spTgt spid="3">
                                            <p:txEl>
                                              <p:pRg st="7" end="7"/>
                                            </p:txEl>
                                          </p:spTgt>
                                        </p:tgtEl>
                                      </p:cBhvr>
                                    </p:animEffect>
                                    <p:set>
                                      <p:cBhvr>
                                        <p:cTn id="95" dur="1" fill="hold">
                                          <p:stCondLst>
                                            <p:cond delay="999"/>
                                          </p:stCondLst>
                                        </p:cTn>
                                        <p:tgtEl>
                                          <p:spTgt spid="3">
                                            <p:txEl>
                                              <p:pRg st="7" end="7"/>
                                            </p:txEl>
                                          </p:spTgt>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1" presetClass="exit" presetSubtype="0" fill="hold" grpId="0" nodeType="clickEffect">
                                  <p:stCondLst>
                                    <p:cond delay="1000"/>
                                  </p:stCondLst>
                                  <p:childTnLst>
                                    <p:anim calcmode="lin" valueType="num">
                                      <p:cBhvr>
                                        <p:cTn id="99" dur="1000"/>
                                        <p:tgtEl>
                                          <p:spTgt spid="3">
                                            <p:txEl>
                                              <p:pRg st="8" end="8"/>
                                            </p:txEl>
                                          </p:spTgt>
                                        </p:tgtEl>
                                        <p:attrNameLst>
                                          <p:attrName>ppt_w</p:attrName>
                                        </p:attrNameLst>
                                      </p:cBhvr>
                                      <p:tavLst>
                                        <p:tav tm="0">
                                          <p:val>
                                            <p:strVal val="ppt_w"/>
                                          </p:val>
                                        </p:tav>
                                        <p:tav tm="100000">
                                          <p:val>
                                            <p:fltVal val="0"/>
                                          </p:val>
                                        </p:tav>
                                      </p:tavLst>
                                    </p:anim>
                                    <p:anim calcmode="lin" valueType="num">
                                      <p:cBhvr>
                                        <p:cTn id="100" dur="1000"/>
                                        <p:tgtEl>
                                          <p:spTgt spid="3">
                                            <p:txEl>
                                              <p:pRg st="8" end="8"/>
                                            </p:txEl>
                                          </p:spTgt>
                                        </p:tgtEl>
                                        <p:attrNameLst>
                                          <p:attrName>ppt_h</p:attrName>
                                        </p:attrNameLst>
                                      </p:cBhvr>
                                      <p:tavLst>
                                        <p:tav tm="0">
                                          <p:val>
                                            <p:strVal val="ppt_h"/>
                                          </p:val>
                                        </p:tav>
                                        <p:tav tm="100000">
                                          <p:val>
                                            <p:fltVal val="0"/>
                                          </p:val>
                                        </p:tav>
                                      </p:tavLst>
                                    </p:anim>
                                    <p:anim calcmode="lin" valueType="num">
                                      <p:cBhvr>
                                        <p:cTn id="101" dur="1000"/>
                                        <p:tgtEl>
                                          <p:spTgt spid="3">
                                            <p:txEl>
                                              <p:pRg st="8" end="8"/>
                                            </p:txEl>
                                          </p:spTgt>
                                        </p:tgtEl>
                                        <p:attrNameLst>
                                          <p:attrName>style.rotation</p:attrName>
                                        </p:attrNameLst>
                                      </p:cBhvr>
                                      <p:tavLst>
                                        <p:tav tm="0">
                                          <p:val>
                                            <p:fltVal val="0"/>
                                          </p:val>
                                        </p:tav>
                                        <p:tav tm="100000">
                                          <p:val>
                                            <p:fltVal val="90"/>
                                          </p:val>
                                        </p:tav>
                                      </p:tavLst>
                                    </p:anim>
                                    <p:animEffect transition="out" filter="fade">
                                      <p:cBhvr>
                                        <p:cTn id="102" dur="1000"/>
                                        <p:tgtEl>
                                          <p:spTgt spid="3">
                                            <p:txEl>
                                              <p:pRg st="8" end="8"/>
                                            </p:txEl>
                                          </p:spTgt>
                                        </p:tgtEl>
                                      </p:cBhvr>
                                    </p:animEffect>
                                    <p:set>
                                      <p:cBhvr>
                                        <p:cTn id="103" dur="1" fill="hold">
                                          <p:stCondLst>
                                            <p:cond delay="999"/>
                                          </p:stCondLst>
                                        </p:cTn>
                                        <p:tgtEl>
                                          <p:spTgt spid="3">
                                            <p:txEl>
                                              <p:pRg st="8" end="8"/>
                                            </p:txEl>
                                          </p:spTgt>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grpId="0" nodeType="clickEffect">
                                  <p:stCondLst>
                                    <p:cond delay="1000"/>
                                  </p:stCondLst>
                                  <p:childTnLst>
                                    <p:anim calcmode="lin" valueType="num">
                                      <p:cBhvr>
                                        <p:cTn id="107" dur="1000"/>
                                        <p:tgtEl>
                                          <p:spTgt spid="3">
                                            <p:txEl>
                                              <p:pRg st="9" end="9"/>
                                            </p:txEl>
                                          </p:spTgt>
                                        </p:tgtEl>
                                        <p:attrNameLst>
                                          <p:attrName>ppt_w</p:attrName>
                                        </p:attrNameLst>
                                      </p:cBhvr>
                                      <p:tavLst>
                                        <p:tav tm="0">
                                          <p:val>
                                            <p:strVal val="ppt_w"/>
                                          </p:val>
                                        </p:tav>
                                        <p:tav tm="100000">
                                          <p:val>
                                            <p:fltVal val="0"/>
                                          </p:val>
                                        </p:tav>
                                      </p:tavLst>
                                    </p:anim>
                                    <p:anim calcmode="lin" valueType="num">
                                      <p:cBhvr>
                                        <p:cTn id="108" dur="1000"/>
                                        <p:tgtEl>
                                          <p:spTgt spid="3">
                                            <p:txEl>
                                              <p:pRg st="9" end="9"/>
                                            </p:txEl>
                                          </p:spTgt>
                                        </p:tgtEl>
                                        <p:attrNameLst>
                                          <p:attrName>ppt_h</p:attrName>
                                        </p:attrNameLst>
                                      </p:cBhvr>
                                      <p:tavLst>
                                        <p:tav tm="0">
                                          <p:val>
                                            <p:strVal val="ppt_h"/>
                                          </p:val>
                                        </p:tav>
                                        <p:tav tm="100000">
                                          <p:val>
                                            <p:fltVal val="0"/>
                                          </p:val>
                                        </p:tav>
                                      </p:tavLst>
                                    </p:anim>
                                    <p:anim calcmode="lin" valueType="num">
                                      <p:cBhvr>
                                        <p:cTn id="109" dur="1000"/>
                                        <p:tgtEl>
                                          <p:spTgt spid="3">
                                            <p:txEl>
                                              <p:pRg st="9" end="9"/>
                                            </p:txEl>
                                          </p:spTgt>
                                        </p:tgtEl>
                                        <p:attrNameLst>
                                          <p:attrName>style.rotation</p:attrName>
                                        </p:attrNameLst>
                                      </p:cBhvr>
                                      <p:tavLst>
                                        <p:tav tm="0">
                                          <p:val>
                                            <p:fltVal val="0"/>
                                          </p:val>
                                        </p:tav>
                                        <p:tav tm="100000">
                                          <p:val>
                                            <p:fltVal val="90"/>
                                          </p:val>
                                        </p:tav>
                                      </p:tavLst>
                                    </p:anim>
                                    <p:animEffect transition="out" filter="fade">
                                      <p:cBhvr>
                                        <p:cTn id="110" dur="1000"/>
                                        <p:tgtEl>
                                          <p:spTgt spid="3">
                                            <p:txEl>
                                              <p:pRg st="9" end="9"/>
                                            </p:txEl>
                                          </p:spTgt>
                                        </p:tgtEl>
                                      </p:cBhvr>
                                    </p:animEffect>
                                    <p:set>
                                      <p:cBhvr>
                                        <p:cTn id="111" dur="1" fill="hold">
                                          <p:stCondLst>
                                            <p:cond delay="999"/>
                                          </p:stCondLst>
                                        </p:cTn>
                                        <p:tgtEl>
                                          <p:spTgt spid="3">
                                            <p:txEl>
                                              <p:pRg st="9" end="9"/>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31" presetClass="exit" presetSubtype="0" fill="hold" grpId="0" nodeType="clickEffect">
                                  <p:stCondLst>
                                    <p:cond delay="1000"/>
                                  </p:stCondLst>
                                  <p:childTnLst>
                                    <p:anim calcmode="lin" valueType="num">
                                      <p:cBhvr>
                                        <p:cTn id="115" dur="1000"/>
                                        <p:tgtEl>
                                          <p:spTgt spid="3">
                                            <p:txEl>
                                              <p:pRg st="10" end="10"/>
                                            </p:txEl>
                                          </p:spTgt>
                                        </p:tgtEl>
                                        <p:attrNameLst>
                                          <p:attrName>ppt_w</p:attrName>
                                        </p:attrNameLst>
                                      </p:cBhvr>
                                      <p:tavLst>
                                        <p:tav tm="0">
                                          <p:val>
                                            <p:strVal val="ppt_w"/>
                                          </p:val>
                                        </p:tav>
                                        <p:tav tm="100000">
                                          <p:val>
                                            <p:fltVal val="0"/>
                                          </p:val>
                                        </p:tav>
                                      </p:tavLst>
                                    </p:anim>
                                    <p:anim calcmode="lin" valueType="num">
                                      <p:cBhvr>
                                        <p:cTn id="116" dur="1000"/>
                                        <p:tgtEl>
                                          <p:spTgt spid="3">
                                            <p:txEl>
                                              <p:pRg st="10" end="10"/>
                                            </p:txEl>
                                          </p:spTgt>
                                        </p:tgtEl>
                                        <p:attrNameLst>
                                          <p:attrName>ppt_h</p:attrName>
                                        </p:attrNameLst>
                                      </p:cBhvr>
                                      <p:tavLst>
                                        <p:tav tm="0">
                                          <p:val>
                                            <p:strVal val="ppt_h"/>
                                          </p:val>
                                        </p:tav>
                                        <p:tav tm="100000">
                                          <p:val>
                                            <p:fltVal val="0"/>
                                          </p:val>
                                        </p:tav>
                                      </p:tavLst>
                                    </p:anim>
                                    <p:anim calcmode="lin" valueType="num">
                                      <p:cBhvr>
                                        <p:cTn id="117" dur="1000"/>
                                        <p:tgtEl>
                                          <p:spTgt spid="3">
                                            <p:txEl>
                                              <p:pRg st="10" end="10"/>
                                            </p:txEl>
                                          </p:spTgt>
                                        </p:tgtEl>
                                        <p:attrNameLst>
                                          <p:attrName>style.rotation</p:attrName>
                                        </p:attrNameLst>
                                      </p:cBhvr>
                                      <p:tavLst>
                                        <p:tav tm="0">
                                          <p:val>
                                            <p:fltVal val="0"/>
                                          </p:val>
                                        </p:tav>
                                        <p:tav tm="100000">
                                          <p:val>
                                            <p:fltVal val="90"/>
                                          </p:val>
                                        </p:tav>
                                      </p:tavLst>
                                    </p:anim>
                                    <p:animEffect transition="out" filter="fade">
                                      <p:cBhvr>
                                        <p:cTn id="118" dur="1000"/>
                                        <p:tgtEl>
                                          <p:spTgt spid="3">
                                            <p:txEl>
                                              <p:pRg st="10" end="10"/>
                                            </p:txEl>
                                          </p:spTgt>
                                        </p:tgtEl>
                                      </p:cBhvr>
                                    </p:animEffect>
                                    <p:set>
                                      <p:cBhvr>
                                        <p:cTn id="119" dur="1" fill="hold">
                                          <p:stCondLst>
                                            <p:cond delay="999"/>
                                          </p:stCondLst>
                                        </p:cTn>
                                        <p:tgtEl>
                                          <p:spTgt spid="3">
                                            <p:txEl>
                                              <p:pRg st="10" end="10"/>
                                            </p:txEl>
                                          </p:spTgt>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1" presetClass="exit" presetSubtype="0" fill="hold" grpId="0" nodeType="clickEffect">
                                  <p:stCondLst>
                                    <p:cond delay="1000"/>
                                  </p:stCondLst>
                                  <p:childTnLst>
                                    <p:anim calcmode="lin" valueType="num">
                                      <p:cBhvr>
                                        <p:cTn id="123" dur="1000"/>
                                        <p:tgtEl>
                                          <p:spTgt spid="3">
                                            <p:txEl>
                                              <p:pRg st="11" end="11"/>
                                            </p:txEl>
                                          </p:spTgt>
                                        </p:tgtEl>
                                        <p:attrNameLst>
                                          <p:attrName>ppt_w</p:attrName>
                                        </p:attrNameLst>
                                      </p:cBhvr>
                                      <p:tavLst>
                                        <p:tav tm="0">
                                          <p:val>
                                            <p:strVal val="ppt_w"/>
                                          </p:val>
                                        </p:tav>
                                        <p:tav tm="100000">
                                          <p:val>
                                            <p:fltVal val="0"/>
                                          </p:val>
                                        </p:tav>
                                      </p:tavLst>
                                    </p:anim>
                                    <p:anim calcmode="lin" valueType="num">
                                      <p:cBhvr>
                                        <p:cTn id="124" dur="1000"/>
                                        <p:tgtEl>
                                          <p:spTgt spid="3">
                                            <p:txEl>
                                              <p:pRg st="11" end="11"/>
                                            </p:txEl>
                                          </p:spTgt>
                                        </p:tgtEl>
                                        <p:attrNameLst>
                                          <p:attrName>ppt_h</p:attrName>
                                        </p:attrNameLst>
                                      </p:cBhvr>
                                      <p:tavLst>
                                        <p:tav tm="0">
                                          <p:val>
                                            <p:strVal val="ppt_h"/>
                                          </p:val>
                                        </p:tav>
                                        <p:tav tm="100000">
                                          <p:val>
                                            <p:fltVal val="0"/>
                                          </p:val>
                                        </p:tav>
                                      </p:tavLst>
                                    </p:anim>
                                    <p:anim calcmode="lin" valueType="num">
                                      <p:cBhvr>
                                        <p:cTn id="125" dur="1000"/>
                                        <p:tgtEl>
                                          <p:spTgt spid="3">
                                            <p:txEl>
                                              <p:pRg st="11" end="11"/>
                                            </p:txEl>
                                          </p:spTgt>
                                        </p:tgtEl>
                                        <p:attrNameLst>
                                          <p:attrName>style.rotation</p:attrName>
                                        </p:attrNameLst>
                                      </p:cBhvr>
                                      <p:tavLst>
                                        <p:tav tm="0">
                                          <p:val>
                                            <p:fltVal val="0"/>
                                          </p:val>
                                        </p:tav>
                                        <p:tav tm="100000">
                                          <p:val>
                                            <p:fltVal val="90"/>
                                          </p:val>
                                        </p:tav>
                                      </p:tavLst>
                                    </p:anim>
                                    <p:animEffect transition="out" filter="fade">
                                      <p:cBhvr>
                                        <p:cTn id="126" dur="1000"/>
                                        <p:tgtEl>
                                          <p:spTgt spid="3">
                                            <p:txEl>
                                              <p:pRg st="11" end="11"/>
                                            </p:txEl>
                                          </p:spTgt>
                                        </p:tgtEl>
                                      </p:cBhvr>
                                    </p:animEffect>
                                    <p:set>
                                      <p:cBhvr>
                                        <p:cTn id="127" dur="1" fill="hold">
                                          <p:stCondLst>
                                            <p:cond delay="999"/>
                                          </p:stCondLst>
                                        </p:cTn>
                                        <p:tgtEl>
                                          <p:spTgt spid="3">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226695" algn="r" rtl="1">
              <a:lnSpc>
                <a:spcPct val="115000"/>
              </a:lnSpc>
              <a:spcAft>
                <a:spcPts val="0"/>
              </a:spcAft>
            </a:pPr>
            <a:r>
              <a:rPr lang="ar-SA" b="1" u="sng" dirty="0">
                <a:solidFill>
                  <a:srgbClr val="FF0000"/>
                </a:solidFill>
                <a:latin typeface="Cambria" panose="02040503050406030204" pitchFamily="18" charset="0"/>
                <a:ea typeface="MS Mincho"/>
              </a:rPr>
              <a:t>الطابع الإنساني للفن الإسلامي</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en-US" b="1" dirty="0">
                <a:latin typeface="Times New Roman" panose="02020603050405020304" pitchFamily="18" charset="0"/>
                <a:ea typeface="MS Mincho"/>
                <a:cs typeface="Arial" panose="020B0604020202020204" pitchFamily="34" charset="0"/>
              </a:rPr>
              <a:t>	•</a:t>
            </a:r>
            <a:r>
              <a:rPr lang="ar-SA" b="1" dirty="0">
                <a:latin typeface="Cambria" panose="02040503050406030204" pitchFamily="18" charset="0"/>
                <a:ea typeface="MS Mincho"/>
              </a:rPr>
              <a:t>الفن الإسلامي جمع بين العناصر والأجناس المختلفة وأنتج طرازًا فنيًا متميزًا يعبر عن روح إنسانية واحدة</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en-US" b="1" dirty="0">
                <a:latin typeface="Times New Roman" panose="02020603050405020304" pitchFamily="18" charset="0"/>
                <a:ea typeface="MS Mincho"/>
                <a:cs typeface="Arial" panose="020B0604020202020204" pitchFamily="34" charset="0"/>
              </a:rPr>
              <a:t>	•</a:t>
            </a:r>
            <a:r>
              <a:rPr lang="ar-SA" b="1" dirty="0">
                <a:latin typeface="Cambria" panose="02040503050406030204" pitchFamily="18" charset="0"/>
                <a:ea typeface="MS Mincho"/>
              </a:rPr>
              <a:t>تجاوز الحدود الجغرافية والزمنية وانتشر من الهند والصين إلى الأندلس والمغرب</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ar-SA" b="1" u="sng" dirty="0">
                <a:solidFill>
                  <a:srgbClr val="FF0000"/>
                </a:solidFill>
                <a:latin typeface="Cambria" panose="02040503050406030204" pitchFamily="18" charset="0"/>
                <a:ea typeface="MS Mincho"/>
              </a:rPr>
              <a:t>شمول الحضارة الإسلامية</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en-US" b="1" dirty="0">
                <a:latin typeface="Times New Roman" panose="02020603050405020304" pitchFamily="18" charset="0"/>
                <a:ea typeface="MS Mincho"/>
                <a:cs typeface="Arial" panose="020B0604020202020204" pitchFamily="34" charset="0"/>
              </a:rPr>
              <a:t>	•</a:t>
            </a:r>
            <a:r>
              <a:rPr lang="ar-SA" b="1" dirty="0">
                <a:latin typeface="Cambria" panose="02040503050406030204" pitchFamily="18" charset="0"/>
                <a:ea typeface="MS Mincho"/>
              </a:rPr>
              <a:t>امتدت الحضارة الإسلامية على رقعة واسعة، مما أدى إلى تبادل ثقافي واسع</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en-US" b="1" dirty="0">
                <a:latin typeface="Times New Roman" panose="02020603050405020304" pitchFamily="18" charset="0"/>
                <a:ea typeface="MS Mincho"/>
                <a:cs typeface="Arial" panose="020B0604020202020204" pitchFamily="34" charset="0"/>
              </a:rPr>
              <a:t>	•</a:t>
            </a:r>
            <a:r>
              <a:rPr lang="ar-SA" b="1" dirty="0">
                <a:latin typeface="Cambria" panose="02040503050406030204" pitchFamily="18" charset="0"/>
                <a:ea typeface="MS Mincho"/>
              </a:rPr>
              <a:t>انعكس هذا الامتزاج في تطور </a:t>
            </a:r>
            <a:endParaRPr lang="en-US" sz="2000" b="1" dirty="0">
              <a:latin typeface="Cambria" panose="02040503050406030204" pitchFamily="18" charset="0"/>
              <a:ea typeface="MS Mincho"/>
              <a:cs typeface="Arial" panose="020B0604020202020204" pitchFamily="34" charset="0"/>
            </a:endParaRPr>
          </a:p>
          <a:p>
            <a:pPr marL="226695" algn="r" rtl="1">
              <a:lnSpc>
                <a:spcPct val="115000"/>
              </a:lnSpc>
              <a:spcAft>
                <a:spcPts val="0"/>
              </a:spcAft>
            </a:pPr>
            <a:r>
              <a:rPr lang="ar-SA" b="1" dirty="0">
                <a:latin typeface="Cambria" panose="02040503050406030204" pitchFamily="18" charset="0"/>
                <a:ea typeface="MS Mincho"/>
              </a:rPr>
              <a:t>1.العمارة، 2.الزخرفة، 3. التصوير، 4.النحت بأساليب متقاربة وهادفة</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ar-SA" b="1" u="sng" dirty="0">
                <a:solidFill>
                  <a:srgbClr val="FF0000"/>
                </a:solidFill>
                <a:latin typeface="Cambria" panose="02040503050406030204" pitchFamily="18" charset="0"/>
                <a:ea typeface="MS Mincho"/>
              </a:rPr>
              <a:t>الهوية الفنية الإسلامية</a:t>
            </a:r>
            <a:r>
              <a:rPr lang="en-US" b="1" u="sng" dirty="0">
                <a:solidFill>
                  <a:srgbClr val="FF0000"/>
                </a:solidFill>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b="1" dirty="0" smtClean="0">
                <a:latin typeface="Times New Roman" panose="02020603050405020304" pitchFamily="18" charset="0"/>
                <a:ea typeface="MS Mincho"/>
                <a:cs typeface="Arial" panose="020B0604020202020204" pitchFamily="34" charset="0"/>
              </a:rPr>
              <a:t>•</a:t>
            </a:r>
            <a:r>
              <a:rPr lang="ar-SA" b="1" dirty="0">
                <a:latin typeface="Cambria" panose="02040503050406030204" pitchFamily="18" charset="0"/>
                <a:ea typeface="MS Mincho"/>
              </a:rPr>
              <a:t>رغم التأثر بالفنون السابقة، تميز الفن الإسلامي بروح خاصة تجمع بين:</a:t>
            </a:r>
            <a:endParaRPr lang="en-US" sz="2000" b="1" dirty="0">
              <a:latin typeface="Cambria" panose="02040503050406030204" pitchFamily="18" charset="0"/>
              <a:ea typeface="MS Mincho"/>
              <a:cs typeface="Arial" panose="020B0604020202020204" pitchFamily="34" charset="0"/>
            </a:endParaRPr>
          </a:p>
          <a:p>
            <a:pPr marL="342900" lvl="0" indent="-342900" algn="r" rtl="1">
              <a:lnSpc>
                <a:spcPct val="115000"/>
              </a:lnSpc>
              <a:spcAft>
                <a:spcPts val="0"/>
              </a:spcAft>
              <a:buFont typeface="+mj-lt"/>
              <a:buAutoNum type="arabicPeriod"/>
            </a:pPr>
            <a:r>
              <a:rPr lang="ar-SA" b="1" dirty="0">
                <a:latin typeface="Cambria" panose="02040503050406030204" pitchFamily="18" charset="0"/>
                <a:ea typeface="MS Mincho"/>
              </a:rPr>
              <a:t>الوحدة </a:t>
            </a:r>
            <a:endParaRPr lang="en-US" sz="2000" b="1" dirty="0">
              <a:latin typeface="Cambria" panose="02040503050406030204" pitchFamily="18" charset="0"/>
              <a:ea typeface="MS Mincho"/>
              <a:cs typeface="Arial" panose="020B0604020202020204" pitchFamily="34" charset="0"/>
            </a:endParaRPr>
          </a:p>
          <a:p>
            <a:pPr marL="342900" lvl="0" indent="-342900" algn="r" rtl="1">
              <a:lnSpc>
                <a:spcPct val="115000"/>
              </a:lnSpc>
              <a:spcAft>
                <a:spcPts val="0"/>
              </a:spcAft>
              <a:buFont typeface="+mj-lt"/>
              <a:buAutoNum type="arabicPeriod"/>
            </a:pPr>
            <a:r>
              <a:rPr lang="ar-SA" b="1" dirty="0">
                <a:latin typeface="Cambria" panose="02040503050406030204" pitchFamily="18" charset="0"/>
                <a:ea typeface="MS Mincho"/>
              </a:rPr>
              <a:t>التنوع</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pPr marL="0" indent="0" algn="r" rtl="1">
              <a:lnSpc>
                <a:spcPct val="115000"/>
              </a:lnSpc>
              <a:spcAft>
                <a:spcPts val="0"/>
              </a:spcAft>
              <a:buNone/>
            </a:pPr>
            <a:r>
              <a:rPr lang="en-US" b="1" dirty="0" smtClean="0">
                <a:latin typeface="Times New Roman" panose="02020603050405020304" pitchFamily="18" charset="0"/>
                <a:ea typeface="MS Mincho"/>
                <a:cs typeface="Arial" panose="020B0604020202020204" pitchFamily="34" charset="0"/>
              </a:rPr>
              <a:t>•</a:t>
            </a:r>
            <a:r>
              <a:rPr lang="ar-SA" b="1" dirty="0">
                <a:latin typeface="Cambria" panose="02040503050406030204" pitchFamily="18" charset="0"/>
                <a:ea typeface="MS Mincho"/>
              </a:rPr>
              <a:t>أصبح رمزًا لهوية حضارية متكاملة تجمع بين:</a:t>
            </a:r>
            <a:endParaRPr lang="en-US" sz="2000" b="1" dirty="0">
              <a:latin typeface="Cambria" panose="02040503050406030204" pitchFamily="18" charset="0"/>
              <a:ea typeface="MS Mincho"/>
              <a:cs typeface="Arial" panose="020B0604020202020204" pitchFamily="34" charset="0"/>
            </a:endParaRPr>
          </a:p>
          <a:p>
            <a:pPr marL="342900" lvl="0" indent="-342900" algn="r" rtl="1">
              <a:lnSpc>
                <a:spcPct val="115000"/>
              </a:lnSpc>
              <a:spcAft>
                <a:spcPts val="0"/>
              </a:spcAft>
              <a:buFont typeface="+mj-lt"/>
              <a:buAutoNum type="arabicPeriod"/>
            </a:pPr>
            <a:r>
              <a:rPr lang="ar-SA" b="1" dirty="0">
                <a:latin typeface="Cambria" panose="02040503050406030204" pitchFamily="18" charset="0"/>
                <a:ea typeface="MS Mincho"/>
              </a:rPr>
              <a:t>المعرفة</a:t>
            </a:r>
            <a:endParaRPr lang="en-US" sz="2000" b="1" dirty="0">
              <a:latin typeface="Cambria" panose="02040503050406030204" pitchFamily="18" charset="0"/>
              <a:ea typeface="MS Mincho"/>
              <a:cs typeface="Arial" panose="020B0604020202020204" pitchFamily="34" charset="0"/>
            </a:endParaRPr>
          </a:p>
          <a:p>
            <a:pPr marL="342900" lvl="0" indent="-342900" algn="r" rtl="1">
              <a:lnSpc>
                <a:spcPct val="115000"/>
              </a:lnSpc>
              <a:spcAft>
                <a:spcPts val="0"/>
              </a:spcAft>
              <a:buFont typeface="+mj-lt"/>
              <a:buAutoNum type="arabicPeriod"/>
            </a:pPr>
            <a:r>
              <a:rPr lang="ar-SA" b="1" dirty="0">
                <a:latin typeface="Cambria" panose="02040503050406030204" pitchFamily="18" charset="0"/>
                <a:ea typeface="MS Mincho"/>
              </a:rPr>
              <a:t> الجمال</a:t>
            </a:r>
            <a:endParaRPr lang="en-US" sz="2000" b="1" dirty="0">
              <a:latin typeface="Cambria" panose="02040503050406030204" pitchFamily="18" charset="0"/>
              <a:ea typeface="MS Mincho"/>
              <a:cs typeface="Arial" panose="020B0604020202020204" pitchFamily="34" charset="0"/>
            </a:endParaRPr>
          </a:p>
          <a:p>
            <a:pPr marL="342900" lvl="0" indent="-342900" algn="r" rtl="1">
              <a:lnSpc>
                <a:spcPct val="115000"/>
              </a:lnSpc>
              <a:spcAft>
                <a:spcPts val="0"/>
              </a:spcAft>
              <a:buFont typeface="+mj-lt"/>
              <a:buAutoNum type="arabicPeriod"/>
            </a:pPr>
            <a:r>
              <a:rPr lang="ar-SA" b="1" dirty="0">
                <a:latin typeface="Cambria" panose="02040503050406030204" pitchFamily="18" charset="0"/>
                <a:ea typeface="MS Mincho"/>
              </a:rPr>
              <a:t> والروح الدينية</a:t>
            </a:r>
            <a:r>
              <a:rPr lang="en-US" b="1" dirty="0">
                <a:latin typeface="Times New Roman" panose="02020603050405020304" pitchFamily="18" charset="0"/>
                <a:ea typeface="MS Mincho"/>
                <a:cs typeface="Arial" panose="020B0604020202020204" pitchFamily="34" charset="0"/>
              </a:rPr>
              <a:t>.</a:t>
            </a:r>
            <a:endParaRPr lang="en-US" sz="2000" b="1" dirty="0">
              <a:latin typeface="Cambria" panose="02040503050406030204" pitchFamily="18" charset="0"/>
              <a:ea typeface="MS Mincho"/>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8573" y="982132"/>
            <a:ext cx="2788024" cy="1303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rved Down Arrow 4"/>
          <p:cNvSpPr/>
          <p:nvPr/>
        </p:nvSpPr>
        <p:spPr>
          <a:xfrm rot="4003404">
            <a:off x="6685394" y="1340174"/>
            <a:ext cx="1068373" cy="887506"/>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7431283"/>
      </p:ext>
    </p:extLst>
  </p:cSld>
  <p:clrMapOvr>
    <a:masterClrMapping/>
  </p:clrMapOvr>
  <mc:AlternateContent xmlns:mc="http://schemas.openxmlformats.org/markup-compatibility/2006">
    <mc:Choice xmlns:p14="http://schemas.microsoft.com/office/powerpoint/2010/main" Requires="p14">
      <p:transition spd="slow" p14:dur="3900" advTm="25000">
        <p14:glitter pattern="hexagon"/>
      </p:transition>
    </mc:Choice>
    <mc:Fallback>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1000"/>
                                  </p:stCondLst>
                                  <p:childTnLst>
                                    <p:animClr clrSpc="rgb" dir="cw">
                                      <p:cBhvr override="childStyle">
                                        <p:cTn id="18" dur="250" autoRev="1" fill="remove"/>
                                        <p:tgtEl>
                                          <p:spTgt spid="3">
                                            <p:txEl>
                                              <p:pRg st="0" end="0"/>
                                            </p:txEl>
                                          </p:spTgt>
                                        </p:tgtEl>
                                        <p:attrNameLst>
                                          <p:attrName>style.color</p:attrName>
                                        </p:attrNameLst>
                                      </p:cBhvr>
                                      <p:to>
                                        <a:schemeClr val="bg1"/>
                                      </p:to>
                                    </p:animClr>
                                    <p:animClr clrSpc="rgb" dir="cw">
                                      <p:cBhvr>
                                        <p:cTn id="19" dur="250" autoRev="1" fill="remove"/>
                                        <p:tgtEl>
                                          <p:spTgt spid="3">
                                            <p:txEl>
                                              <p:pRg st="0" end="0"/>
                                            </p:txEl>
                                          </p:spTgt>
                                        </p:tgtEl>
                                        <p:attrNameLst>
                                          <p:attrName>fillcolor</p:attrName>
                                        </p:attrNameLst>
                                      </p:cBhvr>
                                      <p:to>
                                        <a:schemeClr val="bg1"/>
                                      </p:to>
                                    </p:animClr>
                                    <p:set>
                                      <p:cBhvr>
                                        <p:cTn id="20" dur="250" autoRev="1" fill="remove"/>
                                        <p:tgtEl>
                                          <p:spTgt spid="3">
                                            <p:txEl>
                                              <p:pRg st="0" end="0"/>
                                            </p:txEl>
                                          </p:spTgt>
                                        </p:tgtEl>
                                        <p:attrNameLst>
                                          <p:attrName>fill.type</p:attrName>
                                        </p:attrNameLst>
                                      </p:cBhvr>
                                      <p:to>
                                        <p:strVal val="solid"/>
                                      </p:to>
                                    </p:set>
                                    <p:set>
                                      <p:cBhvr>
                                        <p:cTn id="21" dur="250" autoRev="1" fill="remove"/>
                                        <p:tgtEl>
                                          <p:spTgt spid="3">
                                            <p:txEl>
                                              <p:pRg st="0" end="0"/>
                                            </p:tx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1000"/>
                                  </p:stCondLst>
                                  <p:childTnLst>
                                    <p:animClr clrSpc="rgb" dir="cw">
                                      <p:cBhvr override="childStyle">
                                        <p:cTn id="25" dur="250" autoRev="1" fill="remove"/>
                                        <p:tgtEl>
                                          <p:spTgt spid="3">
                                            <p:txEl>
                                              <p:pRg st="1" end="1"/>
                                            </p:txEl>
                                          </p:spTgt>
                                        </p:tgtEl>
                                        <p:attrNameLst>
                                          <p:attrName>style.color</p:attrName>
                                        </p:attrNameLst>
                                      </p:cBhvr>
                                      <p:to>
                                        <a:schemeClr val="bg1"/>
                                      </p:to>
                                    </p:animClr>
                                    <p:animClr clrSpc="rgb" dir="cw">
                                      <p:cBhvr>
                                        <p:cTn id="26" dur="250" autoRev="1" fill="remove"/>
                                        <p:tgtEl>
                                          <p:spTgt spid="3">
                                            <p:txEl>
                                              <p:pRg st="1" end="1"/>
                                            </p:txEl>
                                          </p:spTgt>
                                        </p:tgtEl>
                                        <p:attrNameLst>
                                          <p:attrName>fillcolor</p:attrName>
                                        </p:attrNameLst>
                                      </p:cBhvr>
                                      <p:to>
                                        <a:schemeClr val="bg1"/>
                                      </p:to>
                                    </p:animClr>
                                    <p:set>
                                      <p:cBhvr>
                                        <p:cTn id="27" dur="250" autoRev="1" fill="remove"/>
                                        <p:tgtEl>
                                          <p:spTgt spid="3">
                                            <p:txEl>
                                              <p:pRg st="1" end="1"/>
                                            </p:txEl>
                                          </p:spTgt>
                                        </p:tgtEl>
                                        <p:attrNameLst>
                                          <p:attrName>fill.type</p:attrName>
                                        </p:attrNameLst>
                                      </p:cBhvr>
                                      <p:to>
                                        <p:strVal val="solid"/>
                                      </p:to>
                                    </p:set>
                                    <p:set>
                                      <p:cBhvr>
                                        <p:cTn id="28" dur="250" autoRev="1" fill="remove"/>
                                        <p:tgtEl>
                                          <p:spTgt spid="3">
                                            <p:txEl>
                                              <p:pRg st="1" end="1"/>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7" presetClass="emph" presetSubtype="0" fill="remove" grpId="0" nodeType="clickEffect">
                                  <p:stCondLst>
                                    <p:cond delay="1000"/>
                                  </p:stCondLst>
                                  <p:childTnLst>
                                    <p:animClr clrSpc="rgb" dir="cw">
                                      <p:cBhvr override="childStyle">
                                        <p:cTn id="32" dur="250" autoRev="1" fill="remove"/>
                                        <p:tgtEl>
                                          <p:spTgt spid="3">
                                            <p:txEl>
                                              <p:pRg st="2" end="2"/>
                                            </p:txEl>
                                          </p:spTgt>
                                        </p:tgtEl>
                                        <p:attrNameLst>
                                          <p:attrName>style.color</p:attrName>
                                        </p:attrNameLst>
                                      </p:cBhvr>
                                      <p:to>
                                        <a:schemeClr val="bg1"/>
                                      </p:to>
                                    </p:animClr>
                                    <p:animClr clrSpc="rgb" dir="cw">
                                      <p:cBhvr>
                                        <p:cTn id="33" dur="250" autoRev="1" fill="remove"/>
                                        <p:tgtEl>
                                          <p:spTgt spid="3">
                                            <p:txEl>
                                              <p:pRg st="2" end="2"/>
                                            </p:txEl>
                                          </p:spTgt>
                                        </p:tgtEl>
                                        <p:attrNameLst>
                                          <p:attrName>fillcolor</p:attrName>
                                        </p:attrNameLst>
                                      </p:cBhvr>
                                      <p:to>
                                        <a:schemeClr val="bg1"/>
                                      </p:to>
                                    </p:animClr>
                                    <p:set>
                                      <p:cBhvr>
                                        <p:cTn id="34" dur="250" autoRev="1" fill="remove"/>
                                        <p:tgtEl>
                                          <p:spTgt spid="3">
                                            <p:txEl>
                                              <p:pRg st="2" end="2"/>
                                            </p:txEl>
                                          </p:spTgt>
                                        </p:tgtEl>
                                        <p:attrNameLst>
                                          <p:attrName>fill.type</p:attrName>
                                        </p:attrNameLst>
                                      </p:cBhvr>
                                      <p:to>
                                        <p:strVal val="solid"/>
                                      </p:to>
                                    </p:set>
                                    <p:set>
                                      <p:cBhvr>
                                        <p:cTn id="35" dur="250" autoRev="1" fill="remove"/>
                                        <p:tgtEl>
                                          <p:spTgt spid="3">
                                            <p:txEl>
                                              <p:pRg st="2" end="2"/>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7" presetClass="emph" presetSubtype="0" fill="remove" grpId="0" nodeType="clickEffect">
                                  <p:stCondLst>
                                    <p:cond delay="1000"/>
                                  </p:stCondLst>
                                  <p:childTnLst>
                                    <p:animClr clrSpc="rgb" dir="cw">
                                      <p:cBhvr override="childStyle">
                                        <p:cTn id="39" dur="250" autoRev="1" fill="remove"/>
                                        <p:tgtEl>
                                          <p:spTgt spid="3">
                                            <p:txEl>
                                              <p:pRg st="3" end="3"/>
                                            </p:txEl>
                                          </p:spTgt>
                                        </p:tgtEl>
                                        <p:attrNameLst>
                                          <p:attrName>style.color</p:attrName>
                                        </p:attrNameLst>
                                      </p:cBhvr>
                                      <p:to>
                                        <a:schemeClr val="bg1"/>
                                      </p:to>
                                    </p:animClr>
                                    <p:animClr clrSpc="rgb" dir="cw">
                                      <p:cBhvr>
                                        <p:cTn id="40" dur="250" autoRev="1" fill="remove"/>
                                        <p:tgtEl>
                                          <p:spTgt spid="3">
                                            <p:txEl>
                                              <p:pRg st="3" end="3"/>
                                            </p:txEl>
                                          </p:spTgt>
                                        </p:tgtEl>
                                        <p:attrNameLst>
                                          <p:attrName>fillcolor</p:attrName>
                                        </p:attrNameLst>
                                      </p:cBhvr>
                                      <p:to>
                                        <a:schemeClr val="bg1"/>
                                      </p:to>
                                    </p:animClr>
                                    <p:set>
                                      <p:cBhvr>
                                        <p:cTn id="41" dur="250" autoRev="1" fill="remove"/>
                                        <p:tgtEl>
                                          <p:spTgt spid="3">
                                            <p:txEl>
                                              <p:pRg st="3" end="3"/>
                                            </p:txEl>
                                          </p:spTgt>
                                        </p:tgtEl>
                                        <p:attrNameLst>
                                          <p:attrName>fill.type</p:attrName>
                                        </p:attrNameLst>
                                      </p:cBhvr>
                                      <p:to>
                                        <p:strVal val="solid"/>
                                      </p:to>
                                    </p:set>
                                    <p:set>
                                      <p:cBhvr>
                                        <p:cTn id="42" dur="250" autoRev="1" fill="remove"/>
                                        <p:tgtEl>
                                          <p:spTgt spid="3">
                                            <p:txEl>
                                              <p:pRg st="3" end="3"/>
                                            </p:txEl>
                                          </p:spTgt>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27" presetClass="emph" presetSubtype="0" fill="remove" grpId="0" nodeType="clickEffect">
                                  <p:stCondLst>
                                    <p:cond delay="1000"/>
                                  </p:stCondLst>
                                  <p:childTnLst>
                                    <p:animClr clrSpc="rgb" dir="cw">
                                      <p:cBhvr override="childStyle">
                                        <p:cTn id="46" dur="250" autoRev="1" fill="remove"/>
                                        <p:tgtEl>
                                          <p:spTgt spid="3">
                                            <p:txEl>
                                              <p:pRg st="4" end="4"/>
                                            </p:txEl>
                                          </p:spTgt>
                                        </p:tgtEl>
                                        <p:attrNameLst>
                                          <p:attrName>style.color</p:attrName>
                                        </p:attrNameLst>
                                      </p:cBhvr>
                                      <p:to>
                                        <a:schemeClr val="bg1"/>
                                      </p:to>
                                    </p:animClr>
                                    <p:animClr clrSpc="rgb" dir="cw">
                                      <p:cBhvr>
                                        <p:cTn id="47" dur="250" autoRev="1" fill="remove"/>
                                        <p:tgtEl>
                                          <p:spTgt spid="3">
                                            <p:txEl>
                                              <p:pRg st="4" end="4"/>
                                            </p:txEl>
                                          </p:spTgt>
                                        </p:tgtEl>
                                        <p:attrNameLst>
                                          <p:attrName>fillcolor</p:attrName>
                                        </p:attrNameLst>
                                      </p:cBhvr>
                                      <p:to>
                                        <a:schemeClr val="bg1"/>
                                      </p:to>
                                    </p:animClr>
                                    <p:set>
                                      <p:cBhvr>
                                        <p:cTn id="48" dur="250" autoRev="1" fill="remove"/>
                                        <p:tgtEl>
                                          <p:spTgt spid="3">
                                            <p:txEl>
                                              <p:pRg st="4" end="4"/>
                                            </p:txEl>
                                          </p:spTgt>
                                        </p:tgtEl>
                                        <p:attrNameLst>
                                          <p:attrName>fill.type</p:attrName>
                                        </p:attrNameLst>
                                      </p:cBhvr>
                                      <p:to>
                                        <p:strVal val="solid"/>
                                      </p:to>
                                    </p:set>
                                    <p:set>
                                      <p:cBhvr>
                                        <p:cTn id="49" dur="250" autoRev="1" fill="remove"/>
                                        <p:tgtEl>
                                          <p:spTgt spid="3">
                                            <p:txEl>
                                              <p:pRg st="4" end="4"/>
                                            </p:txEl>
                                          </p:spTgt>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27" presetClass="emph" presetSubtype="0" fill="remove" grpId="0" nodeType="clickEffect">
                                  <p:stCondLst>
                                    <p:cond delay="1000"/>
                                  </p:stCondLst>
                                  <p:childTnLst>
                                    <p:animClr clrSpc="rgb" dir="cw">
                                      <p:cBhvr override="childStyle">
                                        <p:cTn id="53" dur="250" autoRev="1" fill="remove"/>
                                        <p:tgtEl>
                                          <p:spTgt spid="3">
                                            <p:txEl>
                                              <p:pRg st="5" end="5"/>
                                            </p:txEl>
                                          </p:spTgt>
                                        </p:tgtEl>
                                        <p:attrNameLst>
                                          <p:attrName>style.color</p:attrName>
                                        </p:attrNameLst>
                                      </p:cBhvr>
                                      <p:to>
                                        <a:schemeClr val="bg1"/>
                                      </p:to>
                                    </p:animClr>
                                    <p:animClr clrSpc="rgb" dir="cw">
                                      <p:cBhvr>
                                        <p:cTn id="54" dur="250" autoRev="1" fill="remove"/>
                                        <p:tgtEl>
                                          <p:spTgt spid="3">
                                            <p:txEl>
                                              <p:pRg st="5" end="5"/>
                                            </p:txEl>
                                          </p:spTgt>
                                        </p:tgtEl>
                                        <p:attrNameLst>
                                          <p:attrName>fillcolor</p:attrName>
                                        </p:attrNameLst>
                                      </p:cBhvr>
                                      <p:to>
                                        <a:schemeClr val="bg1"/>
                                      </p:to>
                                    </p:animClr>
                                    <p:set>
                                      <p:cBhvr>
                                        <p:cTn id="55" dur="250" autoRev="1" fill="remove"/>
                                        <p:tgtEl>
                                          <p:spTgt spid="3">
                                            <p:txEl>
                                              <p:pRg st="5" end="5"/>
                                            </p:txEl>
                                          </p:spTgt>
                                        </p:tgtEl>
                                        <p:attrNameLst>
                                          <p:attrName>fill.type</p:attrName>
                                        </p:attrNameLst>
                                      </p:cBhvr>
                                      <p:to>
                                        <p:strVal val="solid"/>
                                      </p:to>
                                    </p:set>
                                    <p:set>
                                      <p:cBhvr>
                                        <p:cTn id="56" dur="250" autoRev="1" fill="remove"/>
                                        <p:tgtEl>
                                          <p:spTgt spid="3">
                                            <p:txEl>
                                              <p:pRg st="5" end="5"/>
                                            </p:txEl>
                                          </p:spTgt>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27" presetClass="emph" presetSubtype="0" fill="remove" grpId="0" nodeType="clickEffect">
                                  <p:stCondLst>
                                    <p:cond delay="1000"/>
                                  </p:stCondLst>
                                  <p:childTnLst>
                                    <p:animClr clrSpc="rgb" dir="cw">
                                      <p:cBhvr override="childStyle">
                                        <p:cTn id="60" dur="250" autoRev="1" fill="remove"/>
                                        <p:tgtEl>
                                          <p:spTgt spid="3">
                                            <p:txEl>
                                              <p:pRg st="6" end="6"/>
                                            </p:txEl>
                                          </p:spTgt>
                                        </p:tgtEl>
                                        <p:attrNameLst>
                                          <p:attrName>style.color</p:attrName>
                                        </p:attrNameLst>
                                      </p:cBhvr>
                                      <p:to>
                                        <a:schemeClr val="bg1"/>
                                      </p:to>
                                    </p:animClr>
                                    <p:animClr clrSpc="rgb" dir="cw">
                                      <p:cBhvr>
                                        <p:cTn id="61" dur="250" autoRev="1" fill="remove"/>
                                        <p:tgtEl>
                                          <p:spTgt spid="3">
                                            <p:txEl>
                                              <p:pRg st="6" end="6"/>
                                            </p:txEl>
                                          </p:spTgt>
                                        </p:tgtEl>
                                        <p:attrNameLst>
                                          <p:attrName>fillcolor</p:attrName>
                                        </p:attrNameLst>
                                      </p:cBhvr>
                                      <p:to>
                                        <a:schemeClr val="bg1"/>
                                      </p:to>
                                    </p:animClr>
                                    <p:set>
                                      <p:cBhvr>
                                        <p:cTn id="62" dur="250" autoRev="1" fill="remove"/>
                                        <p:tgtEl>
                                          <p:spTgt spid="3">
                                            <p:txEl>
                                              <p:pRg st="6" end="6"/>
                                            </p:txEl>
                                          </p:spTgt>
                                        </p:tgtEl>
                                        <p:attrNameLst>
                                          <p:attrName>fill.type</p:attrName>
                                        </p:attrNameLst>
                                      </p:cBhvr>
                                      <p:to>
                                        <p:strVal val="solid"/>
                                      </p:to>
                                    </p:set>
                                    <p:set>
                                      <p:cBhvr>
                                        <p:cTn id="63" dur="250" autoRev="1" fill="remove"/>
                                        <p:tgtEl>
                                          <p:spTgt spid="3">
                                            <p:txEl>
                                              <p:pRg st="6" end="6"/>
                                            </p:txEl>
                                          </p:spTgt>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7" presetClass="emph" presetSubtype="0" fill="remove" grpId="0" nodeType="clickEffect">
                                  <p:stCondLst>
                                    <p:cond delay="1000"/>
                                  </p:stCondLst>
                                  <p:childTnLst>
                                    <p:animClr clrSpc="rgb" dir="cw">
                                      <p:cBhvr override="childStyle">
                                        <p:cTn id="67" dur="250" autoRev="1" fill="remove"/>
                                        <p:tgtEl>
                                          <p:spTgt spid="3">
                                            <p:txEl>
                                              <p:pRg st="7" end="7"/>
                                            </p:txEl>
                                          </p:spTgt>
                                        </p:tgtEl>
                                        <p:attrNameLst>
                                          <p:attrName>style.color</p:attrName>
                                        </p:attrNameLst>
                                      </p:cBhvr>
                                      <p:to>
                                        <a:schemeClr val="bg1"/>
                                      </p:to>
                                    </p:animClr>
                                    <p:animClr clrSpc="rgb" dir="cw">
                                      <p:cBhvr>
                                        <p:cTn id="68" dur="250" autoRev="1" fill="remove"/>
                                        <p:tgtEl>
                                          <p:spTgt spid="3">
                                            <p:txEl>
                                              <p:pRg st="7" end="7"/>
                                            </p:txEl>
                                          </p:spTgt>
                                        </p:tgtEl>
                                        <p:attrNameLst>
                                          <p:attrName>fillcolor</p:attrName>
                                        </p:attrNameLst>
                                      </p:cBhvr>
                                      <p:to>
                                        <a:schemeClr val="bg1"/>
                                      </p:to>
                                    </p:animClr>
                                    <p:set>
                                      <p:cBhvr>
                                        <p:cTn id="69" dur="250" autoRev="1" fill="remove"/>
                                        <p:tgtEl>
                                          <p:spTgt spid="3">
                                            <p:txEl>
                                              <p:pRg st="7" end="7"/>
                                            </p:txEl>
                                          </p:spTgt>
                                        </p:tgtEl>
                                        <p:attrNameLst>
                                          <p:attrName>fill.type</p:attrName>
                                        </p:attrNameLst>
                                      </p:cBhvr>
                                      <p:to>
                                        <p:strVal val="solid"/>
                                      </p:to>
                                    </p:set>
                                    <p:set>
                                      <p:cBhvr>
                                        <p:cTn id="70" dur="250" autoRev="1" fill="remove"/>
                                        <p:tgtEl>
                                          <p:spTgt spid="3">
                                            <p:txEl>
                                              <p:pRg st="7" end="7"/>
                                            </p:txEl>
                                          </p:spTgt>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27" presetClass="emph" presetSubtype="0" fill="remove" grpId="0" nodeType="clickEffect">
                                  <p:stCondLst>
                                    <p:cond delay="1000"/>
                                  </p:stCondLst>
                                  <p:childTnLst>
                                    <p:animClr clrSpc="rgb" dir="cw">
                                      <p:cBhvr override="childStyle">
                                        <p:cTn id="74" dur="250" autoRev="1" fill="remove"/>
                                        <p:tgtEl>
                                          <p:spTgt spid="3">
                                            <p:txEl>
                                              <p:pRg st="8" end="8"/>
                                            </p:txEl>
                                          </p:spTgt>
                                        </p:tgtEl>
                                        <p:attrNameLst>
                                          <p:attrName>style.color</p:attrName>
                                        </p:attrNameLst>
                                      </p:cBhvr>
                                      <p:to>
                                        <a:schemeClr val="bg1"/>
                                      </p:to>
                                    </p:animClr>
                                    <p:animClr clrSpc="rgb" dir="cw">
                                      <p:cBhvr>
                                        <p:cTn id="75" dur="250" autoRev="1" fill="remove"/>
                                        <p:tgtEl>
                                          <p:spTgt spid="3">
                                            <p:txEl>
                                              <p:pRg st="8" end="8"/>
                                            </p:txEl>
                                          </p:spTgt>
                                        </p:tgtEl>
                                        <p:attrNameLst>
                                          <p:attrName>fillcolor</p:attrName>
                                        </p:attrNameLst>
                                      </p:cBhvr>
                                      <p:to>
                                        <a:schemeClr val="bg1"/>
                                      </p:to>
                                    </p:animClr>
                                    <p:set>
                                      <p:cBhvr>
                                        <p:cTn id="76" dur="250" autoRev="1" fill="remove"/>
                                        <p:tgtEl>
                                          <p:spTgt spid="3">
                                            <p:txEl>
                                              <p:pRg st="8" end="8"/>
                                            </p:txEl>
                                          </p:spTgt>
                                        </p:tgtEl>
                                        <p:attrNameLst>
                                          <p:attrName>fill.type</p:attrName>
                                        </p:attrNameLst>
                                      </p:cBhvr>
                                      <p:to>
                                        <p:strVal val="solid"/>
                                      </p:to>
                                    </p:set>
                                    <p:set>
                                      <p:cBhvr>
                                        <p:cTn id="77" dur="250" autoRev="1" fill="remove"/>
                                        <p:tgtEl>
                                          <p:spTgt spid="3">
                                            <p:txEl>
                                              <p:pRg st="8" end="8"/>
                                            </p:txEl>
                                          </p:spTgt>
                                        </p:tgtEl>
                                        <p:attrNameLst>
                                          <p:attrName>fill.on</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27" presetClass="emph" presetSubtype="0" fill="remove" grpId="0" nodeType="clickEffect">
                                  <p:stCondLst>
                                    <p:cond delay="1000"/>
                                  </p:stCondLst>
                                  <p:childTnLst>
                                    <p:animClr clrSpc="rgb" dir="cw">
                                      <p:cBhvr override="childStyle">
                                        <p:cTn id="81" dur="250" autoRev="1" fill="remove"/>
                                        <p:tgtEl>
                                          <p:spTgt spid="3">
                                            <p:txEl>
                                              <p:pRg st="9" end="9"/>
                                            </p:txEl>
                                          </p:spTgt>
                                        </p:tgtEl>
                                        <p:attrNameLst>
                                          <p:attrName>style.color</p:attrName>
                                        </p:attrNameLst>
                                      </p:cBhvr>
                                      <p:to>
                                        <a:schemeClr val="bg1"/>
                                      </p:to>
                                    </p:animClr>
                                    <p:animClr clrSpc="rgb" dir="cw">
                                      <p:cBhvr>
                                        <p:cTn id="82" dur="250" autoRev="1" fill="remove"/>
                                        <p:tgtEl>
                                          <p:spTgt spid="3">
                                            <p:txEl>
                                              <p:pRg st="9" end="9"/>
                                            </p:txEl>
                                          </p:spTgt>
                                        </p:tgtEl>
                                        <p:attrNameLst>
                                          <p:attrName>fillcolor</p:attrName>
                                        </p:attrNameLst>
                                      </p:cBhvr>
                                      <p:to>
                                        <a:schemeClr val="bg1"/>
                                      </p:to>
                                    </p:animClr>
                                    <p:set>
                                      <p:cBhvr>
                                        <p:cTn id="83" dur="250" autoRev="1" fill="remove"/>
                                        <p:tgtEl>
                                          <p:spTgt spid="3">
                                            <p:txEl>
                                              <p:pRg st="9" end="9"/>
                                            </p:txEl>
                                          </p:spTgt>
                                        </p:tgtEl>
                                        <p:attrNameLst>
                                          <p:attrName>fill.type</p:attrName>
                                        </p:attrNameLst>
                                      </p:cBhvr>
                                      <p:to>
                                        <p:strVal val="solid"/>
                                      </p:to>
                                    </p:set>
                                    <p:set>
                                      <p:cBhvr>
                                        <p:cTn id="84" dur="250" autoRev="1" fill="remove"/>
                                        <p:tgtEl>
                                          <p:spTgt spid="3">
                                            <p:txEl>
                                              <p:pRg st="9" end="9"/>
                                            </p:txEl>
                                          </p:spTgt>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27" presetClass="emph" presetSubtype="0" fill="remove" grpId="0" nodeType="clickEffect">
                                  <p:stCondLst>
                                    <p:cond delay="1000"/>
                                  </p:stCondLst>
                                  <p:childTnLst>
                                    <p:animClr clrSpc="rgb" dir="cw">
                                      <p:cBhvr override="childStyle">
                                        <p:cTn id="88" dur="250" autoRev="1" fill="remove"/>
                                        <p:tgtEl>
                                          <p:spTgt spid="3">
                                            <p:txEl>
                                              <p:pRg st="10" end="10"/>
                                            </p:txEl>
                                          </p:spTgt>
                                        </p:tgtEl>
                                        <p:attrNameLst>
                                          <p:attrName>style.color</p:attrName>
                                        </p:attrNameLst>
                                      </p:cBhvr>
                                      <p:to>
                                        <a:schemeClr val="bg1"/>
                                      </p:to>
                                    </p:animClr>
                                    <p:animClr clrSpc="rgb" dir="cw">
                                      <p:cBhvr>
                                        <p:cTn id="89" dur="250" autoRev="1" fill="remove"/>
                                        <p:tgtEl>
                                          <p:spTgt spid="3">
                                            <p:txEl>
                                              <p:pRg st="10" end="10"/>
                                            </p:txEl>
                                          </p:spTgt>
                                        </p:tgtEl>
                                        <p:attrNameLst>
                                          <p:attrName>fillcolor</p:attrName>
                                        </p:attrNameLst>
                                      </p:cBhvr>
                                      <p:to>
                                        <a:schemeClr val="bg1"/>
                                      </p:to>
                                    </p:animClr>
                                    <p:set>
                                      <p:cBhvr>
                                        <p:cTn id="90" dur="250" autoRev="1" fill="remove"/>
                                        <p:tgtEl>
                                          <p:spTgt spid="3">
                                            <p:txEl>
                                              <p:pRg st="10" end="10"/>
                                            </p:txEl>
                                          </p:spTgt>
                                        </p:tgtEl>
                                        <p:attrNameLst>
                                          <p:attrName>fill.type</p:attrName>
                                        </p:attrNameLst>
                                      </p:cBhvr>
                                      <p:to>
                                        <p:strVal val="solid"/>
                                      </p:to>
                                    </p:set>
                                    <p:set>
                                      <p:cBhvr>
                                        <p:cTn id="91" dur="250" autoRev="1" fill="remove"/>
                                        <p:tgtEl>
                                          <p:spTgt spid="3">
                                            <p:txEl>
                                              <p:pRg st="10" end="10"/>
                                            </p:txEl>
                                          </p:spTgt>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27" presetClass="emph" presetSubtype="0" fill="remove" grpId="0" nodeType="clickEffect">
                                  <p:stCondLst>
                                    <p:cond delay="1000"/>
                                  </p:stCondLst>
                                  <p:childTnLst>
                                    <p:animClr clrSpc="rgb" dir="cw">
                                      <p:cBhvr override="childStyle">
                                        <p:cTn id="95" dur="250" autoRev="1" fill="remove"/>
                                        <p:tgtEl>
                                          <p:spTgt spid="3">
                                            <p:txEl>
                                              <p:pRg st="11" end="11"/>
                                            </p:txEl>
                                          </p:spTgt>
                                        </p:tgtEl>
                                        <p:attrNameLst>
                                          <p:attrName>style.color</p:attrName>
                                        </p:attrNameLst>
                                      </p:cBhvr>
                                      <p:to>
                                        <a:schemeClr val="bg1"/>
                                      </p:to>
                                    </p:animClr>
                                    <p:animClr clrSpc="rgb" dir="cw">
                                      <p:cBhvr>
                                        <p:cTn id="96" dur="250" autoRev="1" fill="remove"/>
                                        <p:tgtEl>
                                          <p:spTgt spid="3">
                                            <p:txEl>
                                              <p:pRg st="11" end="11"/>
                                            </p:txEl>
                                          </p:spTgt>
                                        </p:tgtEl>
                                        <p:attrNameLst>
                                          <p:attrName>fillcolor</p:attrName>
                                        </p:attrNameLst>
                                      </p:cBhvr>
                                      <p:to>
                                        <a:schemeClr val="bg1"/>
                                      </p:to>
                                    </p:animClr>
                                    <p:set>
                                      <p:cBhvr>
                                        <p:cTn id="97" dur="250" autoRev="1" fill="remove"/>
                                        <p:tgtEl>
                                          <p:spTgt spid="3">
                                            <p:txEl>
                                              <p:pRg st="11" end="11"/>
                                            </p:txEl>
                                          </p:spTgt>
                                        </p:tgtEl>
                                        <p:attrNameLst>
                                          <p:attrName>fill.type</p:attrName>
                                        </p:attrNameLst>
                                      </p:cBhvr>
                                      <p:to>
                                        <p:strVal val="solid"/>
                                      </p:to>
                                    </p:set>
                                    <p:set>
                                      <p:cBhvr>
                                        <p:cTn id="98" dur="250" autoRev="1" fill="remove"/>
                                        <p:tgtEl>
                                          <p:spTgt spid="3">
                                            <p:txEl>
                                              <p:pRg st="11" end="11"/>
                                            </p:txEl>
                                          </p:spTgt>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27" presetClass="emph" presetSubtype="0" fill="remove" grpId="0" nodeType="clickEffect">
                                  <p:stCondLst>
                                    <p:cond delay="1000"/>
                                  </p:stCondLst>
                                  <p:childTnLst>
                                    <p:animClr clrSpc="rgb" dir="cw">
                                      <p:cBhvr override="childStyle">
                                        <p:cTn id="102" dur="250" autoRev="1" fill="remove"/>
                                        <p:tgtEl>
                                          <p:spTgt spid="3">
                                            <p:txEl>
                                              <p:pRg st="12" end="12"/>
                                            </p:txEl>
                                          </p:spTgt>
                                        </p:tgtEl>
                                        <p:attrNameLst>
                                          <p:attrName>style.color</p:attrName>
                                        </p:attrNameLst>
                                      </p:cBhvr>
                                      <p:to>
                                        <a:schemeClr val="bg1"/>
                                      </p:to>
                                    </p:animClr>
                                    <p:animClr clrSpc="rgb" dir="cw">
                                      <p:cBhvr>
                                        <p:cTn id="103" dur="250" autoRev="1" fill="remove"/>
                                        <p:tgtEl>
                                          <p:spTgt spid="3">
                                            <p:txEl>
                                              <p:pRg st="12" end="12"/>
                                            </p:txEl>
                                          </p:spTgt>
                                        </p:tgtEl>
                                        <p:attrNameLst>
                                          <p:attrName>fillcolor</p:attrName>
                                        </p:attrNameLst>
                                      </p:cBhvr>
                                      <p:to>
                                        <a:schemeClr val="bg1"/>
                                      </p:to>
                                    </p:animClr>
                                    <p:set>
                                      <p:cBhvr>
                                        <p:cTn id="104" dur="250" autoRev="1" fill="remove"/>
                                        <p:tgtEl>
                                          <p:spTgt spid="3">
                                            <p:txEl>
                                              <p:pRg st="12" end="12"/>
                                            </p:txEl>
                                          </p:spTgt>
                                        </p:tgtEl>
                                        <p:attrNameLst>
                                          <p:attrName>fill.type</p:attrName>
                                        </p:attrNameLst>
                                      </p:cBhvr>
                                      <p:to>
                                        <p:strVal val="solid"/>
                                      </p:to>
                                    </p:set>
                                    <p:set>
                                      <p:cBhvr>
                                        <p:cTn id="105" dur="250" autoRev="1" fill="remove"/>
                                        <p:tgtEl>
                                          <p:spTgt spid="3">
                                            <p:txEl>
                                              <p:pRg st="12" end="12"/>
                                            </p:txEl>
                                          </p:spTgt>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27" presetClass="emph" presetSubtype="0" fill="remove" grpId="0" nodeType="clickEffect">
                                  <p:stCondLst>
                                    <p:cond delay="1000"/>
                                  </p:stCondLst>
                                  <p:childTnLst>
                                    <p:animClr clrSpc="rgb" dir="cw">
                                      <p:cBhvr override="childStyle">
                                        <p:cTn id="109" dur="250" autoRev="1" fill="remove"/>
                                        <p:tgtEl>
                                          <p:spTgt spid="3">
                                            <p:txEl>
                                              <p:pRg st="13" end="13"/>
                                            </p:txEl>
                                          </p:spTgt>
                                        </p:tgtEl>
                                        <p:attrNameLst>
                                          <p:attrName>style.color</p:attrName>
                                        </p:attrNameLst>
                                      </p:cBhvr>
                                      <p:to>
                                        <a:schemeClr val="bg1"/>
                                      </p:to>
                                    </p:animClr>
                                    <p:animClr clrSpc="rgb" dir="cw">
                                      <p:cBhvr>
                                        <p:cTn id="110" dur="250" autoRev="1" fill="remove"/>
                                        <p:tgtEl>
                                          <p:spTgt spid="3">
                                            <p:txEl>
                                              <p:pRg st="13" end="13"/>
                                            </p:txEl>
                                          </p:spTgt>
                                        </p:tgtEl>
                                        <p:attrNameLst>
                                          <p:attrName>fillcolor</p:attrName>
                                        </p:attrNameLst>
                                      </p:cBhvr>
                                      <p:to>
                                        <a:schemeClr val="bg1"/>
                                      </p:to>
                                    </p:animClr>
                                    <p:set>
                                      <p:cBhvr>
                                        <p:cTn id="111" dur="250" autoRev="1" fill="remove"/>
                                        <p:tgtEl>
                                          <p:spTgt spid="3">
                                            <p:txEl>
                                              <p:pRg st="13" end="13"/>
                                            </p:txEl>
                                          </p:spTgt>
                                        </p:tgtEl>
                                        <p:attrNameLst>
                                          <p:attrName>fill.type</p:attrName>
                                        </p:attrNameLst>
                                      </p:cBhvr>
                                      <p:to>
                                        <p:strVal val="solid"/>
                                      </p:to>
                                    </p:set>
                                    <p:set>
                                      <p:cBhvr>
                                        <p:cTn id="112" dur="250" autoRev="1" fill="remove"/>
                                        <p:tgtEl>
                                          <p:spTgt spid="3">
                                            <p:txEl>
                                              <p:pRg st="13" end="13"/>
                                            </p:txEl>
                                          </p:spTgt>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27" presetClass="emph" presetSubtype="0" fill="remove" grpId="0" nodeType="clickEffect">
                                  <p:stCondLst>
                                    <p:cond delay="1000"/>
                                  </p:stCondLst>
                                  <p:childTnLst>
                                    <p:animClr clrSpc="rgb" dir="cw">
                                      <p:cBhvr override="childStyle">
                                        <p:cTn id="116" dur="250" autoRev="1" fill="remove"/>
                                        <p:tgtEl>
                                          <p:spTgt spid="3">
                                            <p:txEl>
                                              <p:pRg st="14" end="14"/>
                                            </p:txEl>
                                          </p:spTgt>
                                        </p:tgtEl>
                                        <p:attrNameLst>
                                          <p:attrName>style.color</p:attrName>
                                        </p:attrNameLst>
                                      </p:cBhvr>
                                      <p:to>
                                        <a:schemeClr val="bg1"/>
                                      </p:to>
                                    </p:animClr>
                                    <p:animClr clrSpc="rgb" dir="cw">
                                      <p:cBhvr>
                                        <p:cTn id="117" dur="250" autoRev="1" fill="remove"/>
                                        <p:tgtEl>
                                          <p:spTgt spid="3">
                                            <p:txEl>
                                              <p:pRg st="14" end="14"/>
                                            </p:txEl>
                                          </p:spTgt>
                                        </p:tgtEl>
                                        <p:attrNameLst>
                                          <p:attrName>fillcolor</p:attrName>
                                        </p:attrNameLst>
                                      </p:cBhvr>
                                      <p:to>
                                        <a:schemeClr val="bg1"/>
                                      </p:to>
                                    </p:animClr>
                                    <p:set>
                                      <p:cBhvr>
                                        <p:cTn id="118" dur="250" autoRev="1" fill="remove"/>
                                        <p:tgtEl>
                                          <p:spTgt spid="3">
                                            <p:txEl>
                                              <p:pRg st="14" end="14"/>
                                            </p:txEl>
                                          </p:spTgt>
                                        </p:tgtEl>
                                        <p:attrNameLst>
                                          <p:attrName>fill.type</p:attrName>
                                        </p:attrNameLst>
                                      </p:cBhvr>
                                      <p:to>
                                        <p:strVal val="solid"/>
                                      </p:to>
                                    </p:set>
                                    <p:set>
                                      <p:cBhvr>
                                        <p:cTn id="119" dur="250" autoRev="1" fill="remove"/>
                                        <p:tgtEl>
                                          <p:spTgt spid="3">
                                            <p:txEl>
                                              <p:pRg st="14" end="1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IQ" sz="3600" b="1" dirty="0" smtClean="0">
                <a:solidFill>
                  <a:srgbClr val="FF0000"/>
                </a:solidFill>
                <a:cs typeface="+mn-cs"/>
              </a:rPr>
              <a:t>الفن الاسلامي</a:t>
            </a:r>
            <a:endParaRPr lang="en-US" sz="3600" b="1" dirty="0">
              <a:solidFill>
                <a:srgbClr val="FF0000"/>
              </a:solidFill>
              <a:cs typeface="+mn-cs"/>
            </a:endParaRPr>
          </a:p>
        </p:txBody>
      </p:sp>
      <p:sp>
        <p:nvSpPr>
          <p:cNvPr id="3" name="Content Placeholder 2"/>
          <p:cNvSpPr>
            <a:spLocks noGrp="1"/>
          </p:cNvSpPr>
          <p:nvPr>
            <p:ph idx="1"/>
          </p:nvPr>
        </p:nvSpPr>
        <p:spPr/>
        <p:txBody>
          <a:bodyPr>
            <a:normAutofit fontScale="92500" lnSpcReduction="10000"/>
          </a:bodyPr>
          <a:lstStyle/>
          <a:p>
            <a:pPr marL="0" indent="0" algn="r" rtl="1">
              <a:buNone/>
            </a:pPr>
            <a:r>
              <a:rPr lang="ar-SA" sz="2100" b="1" dirty="0">
                <a:solidFill>
                  <a:srgbClr val="FF0000"/>
                </a:solidFill>
              </a:rPr>
              <a:t>الفن الاسلامي</a:t>
            </a:r>
            <a:endParaRPr lang="en-US" sz="2100" b="1" dirty="0">
              <a:solidFill>
                <a:srgbClr val="FF0000"/>
              </a:solidFill>
            </a:endParaRPr>
          </a:p>
          <a:p>
            <a:pPr marL="0" indent="0" algn="r">
              <a:buNone/>
            </a:pPr>
            <a:r>
              <a:rPr lang="ar-SA" dirty="0" smtClean="0"/>
              <a:t>- </a:t>
            </a:r>
            <a:r>
              <a:rPr lang="ar-SA" sz="1900" dirty="0"/>
              <a:t>يُعدّ أحد المظاهر الحضارية المعبّرة عن هوية الأمة الإسلامية وخصوصيتها </a:t>
            </a:r>
            <a:r>
              <a:rPr lang="ar-SA" sz="1900" dirty="0" smtClean="0"/>
              <a:t>الثقافية</a:t>
            </a:r>
            <a:r>
              <a:rPr lang="en-US" sz="1900" dirty="0"/>
              <a:t/>
            </a:r>
            <a:br>
              <a:rPr lang="en-US" sz="1900" dirty="0"/>
            </a:br>
            <a:r>
              <a:rPr lang="ar-SA" sz="1900" dirty="0"/>
              <a:t>- ليس مجرد جماليات شكلية، بل يعكس منظومة فكرية وروحية متكاملة نابعة من أسس الحضارة </a:t>
            </a:r>
            <a:r>
              <a:rPr lang="ar-SA" sz="1900" dirty="0" smtClean="0"/>
              <a:t>الإسلامية</a:t>
            </a:r>
            <a:r>
              <a:rPr lang="en-US" sz="1900" dirty="0"/>
              <a:t/>
            </a:r>
            <a:br>
              <a:rPr lang="en-US" sz="1900" dirty="0"/>
            </a:br>
            <a:r>
              <a:rPr lang="ar-SA" sz="1900" dirty="0"/>
              <a:t>- تأثر بالفنون السابقة مثل اليونانية والرومانية لكنه تميّز عنها برؤية دينية </a:t>
            </a:r>
            <a:r>
              <a:rPr lang="ar-SA" sz="1900" dirty="0" smtClean="0"/>
              <a:t>وروحية</a:t>
            </a:r>
            <a:r>
              <a:rPr lang="en-US" sz="1900" dirty="0"/>
              <a:t/>
            </a:r>
            <a:br>
              <a:rPr lang="en-US" sz="1900" dirty="0"/>
            </a:br>
            <a:r>
              <a:rPr lang="ar-SA" sz="1900" dirty="0"/>
              <a:t>-هدفه تجسيد الجمال الإلهي ووحدة الخالق في تنوع </a:t>
            </a:r>
            <a:r>
              <a:rPr lang="ar-SA" sz="1900" dirty="0" smtClean="0"/>
              <a:t>الخلق</a:t>
            </a:r>
            <a:r>
              <a:rPr lang="en-US" sz="1900" dirty="0"/>
              <a:t/>
            </a:r>
            <a:br>
              <a:rPr lang="en-US" sz="1900" dirty="0"/>
            </a:br>
            <a:r>
              <a:rPr lang="ar-SA" sz="1900" dirty="0"/>
              <a:t>- ازدهر في العصور الأموية والعباسية والفاطمية </a:t>
            </a:r>
            <a:r>
              <a:rPr lang="ar-SA" sz="1900" dirty="0" smtClean="0"/>
              <a:t>والأندلسية</a:t>
            </a:r>
            <a:r>
              <a:rPr lang="en-US" sz="1900" dirty="0"/>
              <a:t/>
            </a:r>
            <a:br>
              <a:rPr lang="en-US" sz="1900" dirty="0"/>
            </a:br>
            <a:r>
              <a:rPr lang="ar-SA" sz="1900" dirty="0"/>
              <a:t>-تجلت فنونه في العمارة والزخرفة والخط والهندسة والفنون </a:t>
            </a:r>
            <a:r>
              <a:rPr lang="ar-SA" sz="1900" dirty="0" smtClean="0"/>
              <a:t>التطبيقية</a:t>
            </a:r>
            <a:r>
              <a:rPr lang="en-US" sz="1900" dirty="0"/>
              <a:t/>
            </a:r>
            <a:br>
              <a:rPr lang="en-US" sz="1900" dirty="0"/>
            </a:br>
            <a:r>
              <a:rPr lang="ar-SA" sz="1900" dirty="0"/>
              <a:t>- يميل إلى التجريد والرمزية بعيدًا عن تصوير الكائنات </a:t>
            </a:r>
            <a:r>
              <a:rPr lang="ar-SA" sz="1900" dirty="0" smtClean="0"/>
              <a:t>الحية</a:t>
            </a:r>
            <a:r>
              <a:rPr lang="en-US" sz="1900" dirty="0"/>
              <a:t/>
            </a:r>
            <a:br>
              <a:rPr lang="en-US" sz="1900" dirty="0"/>
            </a:br>
            <a:r>
              <a:rPr lang="ar-SA" sz="1900" dirty="0"/>
              <a:t>-يوظف الزخارف النباتية والهندسية والخط العربي لتجسيد الجمال </a:t>
            </a:r>
            <a:r>
              <a:rPr lang="ar-SA" sz="1900" dirty="0" smtClean="0"/>
              <a:t>الروحي</a:t>
            </a:r>
            <a:r>
              <a:rPr lang="en-US" sz="1900" dirty="0"/>
              <a:t/>
            </a:r>
            <a:br>
              <a:rPr lang="en-US" sz="1900" dirty="0"/>
            </a:br>
            <a:r>
              <a:rPr lang="ar-SA" sz="1900" dirty="0"/>
              <a:t>- يجمع بين القيم المادية والروحية، ويمثل محاولة فنية لاستحضار الكمال </a:t>
            </a:r>
            <a:r>
              <a:rPr lang="ar-SA" sz="1900" dirty="0" smtClean="0"/>
              <a:t>الإلهي</a:t>
            </a:r>
            <a:r>
              <a:rPr lang="en-US" sz="1900" dirty="0"/>
              <a:t/>
            </a:r>
            <a:br>
              <a:rPr lang="en-US" sz="1900" dirty="0"/>
            </a:br>
            <a:r>
              <a:rPr lang="ar-SA" sz="1900" dirty="0"/>
              <a:t>- تأثر بالفنون والثقافات الأخرى لكنه حافظ على طابعه المميز وهويته </a:t>
            </a:r>
            <a:r>
              <a:rPr lang="ar-SA" sz="1900" dirty="0" smtClean="0"/>
              <a:t>الأصيلة</a:t>
            </a:r>
            <a:r>
              <a:rPr lang="en-US" sz="1900" dirty="0"/>
              <a:t/>
            </a:r>
            <a:br>
              <a:rPr lang="en-US" sz="1900" dirty="0"/>
            </a:br>
            <a:endParaRPr lang="en-US" sz="19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235" y="649713"/>
            <a:ext cx="4231341" cy="1708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0126875"/>
      </p:ext>
    </p:extLst>
  </p:cSld>
  <p:clrMapOvr>
    <a:masterClrMapping/>
  </p:clrMapOvr>
  <mc:AlternateContent xmlns:mc="http://schemas.openxmlformats.org/markup-compatibility/2006">
    <mc:Choice xmlns:p14="http://schemas.microsoft.com/office/powerpoint/2010/main" Requires="p14">
      <p:transition spd="slow" p14:dur="3900" advTm="25000">
        <p14:glitter pattern="hexagon"/>
      </p:transition>
    </mc:Choice>
    <mc:Fallback>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125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1250"/>
                                  </p:stCondLst>
                                  <p:childTnLst>
                                    <p:set>
                                      <p:cBhvr>
                                        <p:cTn id="1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95401" y="982132"/>
            <a:ext cx="3598825" cy="1407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p:txBody>
          <a:bodyPr>
            <a:normAutofit fontScale="55000" lnSpcReduction="20000"/>
          </a:bodyPr>
          <a:lstStyle/>
          <a:p>
            <a:pPr marL="0" indent="0" algn="r">
              <a:buNone/>
            </a:pPr>
            <a:r>
              <a:rPr lang="ar-IQ" sz="2500" b="1" dirty="0">
                <a:solidFill>
                  <a:srgbClr val="FF0000"/>
                </a:solidFill>
                <a:latin typeface="Times New Roman" panose="02020603050405020304" pitchFamily="18" charset="0"/>
              </a:rPr>
              <a:t>مفهوم الفن الاسلامي:</a:t>
            </a:r>
            <a:endParaRPr lang="ar-IQ" sz="2500" b="1" dirty="0">
              <a:solidFill>
                <a:srgbClr val="FF0000"/>
              </a:solidFill>
              <a:latin typeface="Times New Roman" panose="02020603050405020304" pitchFamily="18" charset="0"/>
              <a:cs typeface="+mj-cs"/>
            </a:endParaRPr>
          </a:p>
          <a:p>
            <a:pPr marL="0" indent="0" algn="r">
              <a:buNone/>
            </a:pPr>
            <a:r>
              <a:rPr lang="ar-IQ" dirty="0" smtClean="0">
                <a:solidFill>
                  <a:srgbClr val="000000"/>
                </a:solidFill>
                <a:latin typeface="Times New Roman" panose="02020603050405020304" pitchFamily="18" charset="0"/>
                <a:cs typeface="+mj-cs"/>
              </a:rPr>
              <a:t> الفن </a:t>
            </a:r>
            <a:r>
              <a:rPr lang="ar-IQ" dirty="0">
                <a:solidFill>
                  <a:srgbClr val="000000"/>
                </a:solidFill>
                <a:latin typeface="Times New Roman" panose="02020603050405020304" pitchFamily="18" charset="0"/>
                <a:cs typeface="+mj-cs"/>
              </a:rPr>
              <a:t>الإسلامي هو التعبير الفني الذي نشأ وتطور في المجتمعات الإسلامية منذ ظهور الإسلام في القرن السابع الميلادي، وهو فن </a:t>
            </a:r>
            <a:r>
              <a:rPr lang="ar-IQ" dirty="0" smtClean="0">
                <a:solidFill>
                  <a:srgbClr val="000000"/>
                </a:solidFill>
                <a:latin typeface="Times New Roman" panose="02020603050405020304" pitchFamily="18" charset="0"/>
                <a:cs typeface="+mj-cs"/>
              </a:rPr>
              <a:t>يعكس  القيم </a:t>
            </a:r>
            <a:r>
              <a:rPr lang="ar-IQ" dirty="0">
                <a:solidFill>
                  <a:srgbClr val="000000"/>
                </a:solidFill>
                <a:latin typeface="Times New Roman" panose="02020603050405020304" pitchFamily="18" charset="0"/>
                <a:cs typeface="+mj-cs"/>
              </a:rPr>
              <a:t>والمفاهيم الروحية والجمالية التي جاء بها الدين الإسلامي. لا يقتصر هذا الفن على نوع واحد من الفنون، بل يشمل مجالات متعددة </a:t>
            </a:r>
            <a:r>
              <a:rPr lang="ar-IQ" dirty="0" smtClean="0">
                <a:solidFill>
                  <a:srgbClr val="000000"/>
                </a:solidFill>
                <a:latin typeface="Times New Roman" panose="02020603050405020304" pitchFamily="18" charset="0"/>
                <a:cs typeface="+mj-cs"/>
              </a:rPr>
              <a:t>مثل العمارة</a:t>
            </a:r>
            <a:r>
              <a:rPr lang="ar-IQ" dirty="0">
                <a:solidFill>
                  <a:srgbClr val="000000"/>
                </a:solidFill>
                <a:latin typeface="Times New Roman" panose="02020603050405020304" pitchFamily="18" charset="0"/>
                <a:cs typeface="+mj-cs"/>
              </a:rPr>
              <a:t>، والزخرفة، والخط العربي، والفخار، والنسيج، والنقوش المعدنية، وغيرها من الفنون التي أبدع فيها الإنسان المسلم.</a:t>
            </a:r>
          </a:p>
          <a:p>
            <a:pPr marL="0" indent="0" algn="r">
              <a:buNone/>
            </a:pPr>
            <a:r>
              <a:rPr lang="ar-IQ" sz="2500" b="1" dirty="0" smtClean="0">
                <a:solidFill>
                  <a:srgbClr val="FF0000"/>
                </a:solidFill>
                <a:latin typeface="Times New Roman" panose="02020603050405020304" pitchFamily="18" charset="0"/>
              </a:rPr>
              <a:t>أين </a:t>
            </a:r>
            <a:r>
              <a:rPr lang="ar-IQ" sz="2500" b="1" dirty="0">
                <a:solidFill>
                  <a:srgbClr val="FF0000"/>
                </a:solidFill>
                <a:latin typeface="Times New Roman" panose="02020603050405020304" pitchFamily="18" charset="0"/>
              </a:rPr>
              <a:t>ظهر الفن الإسلامي ؟</a:t>
            </a:r>
          </a:p>
          <a:p>
            <a:pPr marL="0" indent="0" algn="r">
              <a:buNone/>
            </a:pPr>
            <a:r>
              <a:rPr lang="ar-IQ" sz="2500" b="1" dirty="0">
                <a:solidFill>
                  <a:srgbClr val="000000"/>
                </a:solidFill>
                <a:latin typeface="Times New Roman" panose="02020603050405020304" pitchFamily="18" charset="0"/>
                <a:cs typeface="+mj-cs"/>
              </a:rPr>
              <a:t>يعد الفن الاسلامي فن حضارة كاملة ،فهو لا يخص بلادًا معينة أو شعبًا معينًا، ظهر الفن الاسلامي نتيجة اجتماع ظروف تاريخية مثل :</a:t>
            </a:r>
          </a:p>
          <a:p>
            <a:pPr marL="0" indent="0" algn="r">
              <a:buNone/>
            </a:pPr>
            <a:r>
              <a:rPr lang="ar-IQ" sz="2500" dirty="0">
                <a:solidFill>
                  <a:srgbClr val="000000"/>
                </a:solidFill>
                <a:latin typeface="Times New Roman" panose="02020603050405020304" pitchFamily="18" charset="0"/>
                <a:cs typeface="+mj-cs"/>
              </a:rPr>
              <a:t>١ - الفتوحات العربية الاسلامية في العالم القديم .</a:t>
            </a:r>
          </a:p>
          <a:p>
            <a:pPr marL="0" indent="0" algn="r">
              <a:buNone/>
            </a:pPr>
            <a:r>
              <a:rPr lang="ar-IQ" sz="2500" dirty="0">
                <a:solidFill>
                  <a:srgbClr val="000000"/>
                </a:solidFill>
                <a:latin typeface="Times New Roman" panose="02020603050405020304" pitchFamily="18" charset="0"/>
                <a:cs typeface="+mj-cs"/>
              </a:rPr>
              <a:t>۲ - حكم الإسلام لبلاد كثيرة ودخول شعوب عديدة فيه .</a:t>
            </a:r>
          </a:p>
          <a:p>
            <a:pPr marL="0" indent="0" algn="r">
              <a:buNone/>
            </a:pPr>
            <a:r>
              <a:rPr lang="ar-IQ" sz="2500" dirty="0">
                <a:solidFill>
                  <a:srgbClr val="000000"/>
                </a:solidFill>
                <a:latin typeface="Times New Roman" panose="02020603050405020304" pitchFamily="18" charset="0"/>
                <a:cs typeface="+mj-cs"/>
              </a:rPr>
              <a:t>٣- ظهر الفن الإسلامي على أساس التقاليد الفنية التي سادت البلاد المختلفة قبل الفتوحات الإسلامية</a:t>
            </a:r>
            <a:r>
              <a:rPr lang="ar-IQ" sz="2500" dirty="0">
                <a:solidFill>
                  <a:srgbClr val="000000"/>
                </a:solidFill>
                <a:latin typeface="Times New Roman" panose="02020603050405020304" pitchFamily="18" charset="0"/>
              </a:rPr>
              <a:t>.</a:t>
            </a:r>
          </a:p>
          <a:p>
            <a:pPr marL="0" indent="0" algn="r">
              <a:buNone/>
            </a:pPr>
            <a:r>
              <a:rPr lang="ar-IQ" sz="2500" b="1" dirty="0">
                <a:solidFill>
                  <a:srgbClr val="FF0000"/>
                </a:solidFill>
                <a:latin typeface="Times New Roman" panose="02020603050405020304" pitchFamily="18" charset="0"/>
              </a:rPr>
              <a:t>نشأة الفن الإسلامي :</a:t>
            </a:r>
          </a:p>
          <a:p>
            <a:pPr marL="0" indent="0" algn="r">
              <a:buNone/>
            </a:pPr>
            <a:r>
              <a:rPr lang="ar-IQ" sz="2500" dirty="0">
                <a:solidFill>
                  <a:srgbClr val="000000"/>
                </a:solidFill>
                <a:latin typeface="Times New Roman" panose="02020603050405020304" pitchFamily="18" charset="0"/>
                <a:cs typeface="+mj-cs"/>
              </a:rPr>
              <a:t>• </a:t>
            </a:r>
            <a:r>
              <a:rPr lang="ar-IQ" sz="2900" dirty="0">
                <a:solidFill>
                  <a:srgbClr val="000000"/>
                </a:solidFill>
                <a:latin typeface="Times New Roman" panose="02020603050405020304" pitchFamily="18" charset="0"/>
                <a:cs typeface="+mj-cs"/>
              </a:rPr>
              <a:t>الفن الإسلامي لم يظهر فجأة، بل كان نتيجة تفاعل حضاري واجتماعي واسع بعد الفتوحات الإسلامية .</a:t>
            </a:r>
          </a:p>
          <a:p>
            <a:pPr marL="0" indent="0" algn="r">
              <a:buNone/>
            </a:pPr>
            <a:r>
              <a:rPr lang="ar-IQ" sz="2900" dirty="0">
                <a:solidFill>
                  <a:srgbClr val="000000"/>
                </a:solidFill>
                <a:latin typeface="Times New Roman" panose="02020603050405020304" pitchFamily="18" charset="0"/>
                <a:cs typeface="+mj-cs"/>
              </a:rPr>
              <a:t>• استند إلى تقاليد فنية من الشعوب التي دخلت الإسلام، مثل بلاد الفرس، والروم، والبيزنطيين </a:t>
            </a:r>
            <a:r>
              <a:rPr lang="ar-IQ" dirty="0">
                <a:solidFill>
                  <a:srgbClr val="000000"/>
                </a:solidFill>
                <a:latin typeface="Times New Roman" panose="02020603050405020304" pitchFamily="18" charset="0"/>
              </a:rPr>
              <a:t>.</a:t>
            </a:r>
            <a:endParaRPr lang="en-US" dirty="0"/>
          </a:p>
        </p:txBody>
      </p:sp>
      <p:sp>
        <p:nvSpPr>
          <p:cNvPr id="4" name="U-Turn Arrow 3"/>
          <p:cNvSpPr/>
          <p:nvPr/>
        </p:nvSpPr>
        <p:spPr>
          <a:xfrm rot="5400000">
            <a:off x="9855679" y="1289649"/>
            <a:ext cx="879894" cy="73324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الفتوحات العربية الإسلامي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26" y="982132"/>
            <a:ext cx="4677549" cy="1407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04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30000">
        <p15:prstTrans prst="origami"/>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50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75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p:cTn id="6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p:cTn id="7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3">
                                            <p:txEl>
                                              <p:pRg st="7" end="7"/>
                                            </p:txEl>
                                          </p:spTgt>
                                        </p:tgtEl>
                                        <p:attrNameLst>
                                          <p:attrName>style.visibility</p:attrName>
                                        </p:attrNameLst>
                                      </p:cBhvr>
                                      <p:to>
                                        <p:strVal val="visible"/>
                                      </p:to>
                                    </p:set>
                                    <p:anim calcmode="lin" valueType="num">
                                      <p:cBhvr>
                                        <p:cTn id="8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2"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83"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84" dur="1000"/>
                                        <p:tgtEl>
                                          <p:spTgt spid="3">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p:cTn id="8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9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9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92" dur="1000"/>
                                        <p:tgtEl>
                                          <p:spTgt spid="3">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3">
                                            <p:txEl>
                                              <p:pRg st="9" end="9"/>
                                            </p:txEl>
                                          </p:spTgt>
                                        </p:tgtEl>
                                        <p:attrNameLst>
                                          <p:attrName>style.visibility</p:attrName>
                                        </p:attrNameLst>
                                      </p:cBhvr>
                                      <p:to>
                                        <p:strVal val="visible"/>
                                      </p:to>
                                    </p:set>
                                    <p:anim calcmode="lin" valueType="num">
                                      <p:cBhvr>
                                        <p:cTn id="9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9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9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100"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1289" y="800977"/>
            <a:ext cx="1725283" cy="1579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p:txBody>
          <a:bodyPr>
            <a:normAutofit fontScale="32500" lnSpcReduction="20000"/>
          </a:bodyPr>
          <a:lstStyle/>
          <a:p>
            <a:pPr marL="0" indent="0" algn="r">
              <a:buNone/>
            </a:pPr>
            <a:r>
              <a:rPr lang="ar-IQ" sz="4300" b="1" dirty="0">
                <a:solidFill>
                  <a:srgbClr val="FF0000"/>
                </a:solidFill>
                <a:latin typeface="Times New Roman" panose="02020603050405020304" pitchFamily="18" charset="0"/>
                <a:cs typeface="+mj-cs"/>
              </a:rPr>
              <a:t>الخصوصية الفنية :</a:t>
            </a:r>
            <a:endParaRPr lang="ar-IQ" sz="11100" b="1" dirty="0">
              <a:solidFill>
                <a:srgbClr val="FF0000"/>
              </a:solidFill>
              <a:latin typeface="Times New Roman" panose="02020603050405020304" pitchFamily="18" charset="0"/>
              <a:cs typeface="+mj-cs"/>
            </a:endParaRPr>
          </a:p>
          <a:p>
            <a:pPr marL="0" indent="0" algn="r">
              <a:buNone/>
            </a:pPr>
            <a:r>
              <a:rPr lang="ar-IQ" sz="5600" dirty="0">
                <a:solidFill>
                  <a:srgbClr val="000000"/>
                </a:solidFill>
                <a:latin typeface="Times New Roman" panose="02020603050405020304" pitchFamily="18" charset="0"/>
              </a:rPr>
              <a:t>• امتاز الفن الإسلامي بقدرته على الاحتفاظ بفرادة تعبيره الذاتي رغم تأثره بالفنون السابقة .</a:t>
            </a:r>
          </a:p>
          <a:p>
            <a:pPr marL="0" indent="0" algn="r">
              <a:buNone/>
            </a:pPr>
            <a:r>
              <a:rPr lang="ar-IQ" sz="5600" dirty="0">
                <a:solidFill>
                  <a:srgbClr val="000000"/>
                </a:solidFill>
                <a:latin typeface="Times New Roman" panose="02020603050405020304" pitchFamily="18" charset="0"/>
              </a:rPr>
              <a:t>• لم يكن مجرد تقليد، بل أعاد صياغة ما أخذه المسلمون من الأمم الأخرى بروح جديدة .</a:t>
            </a:r>
          </a:p>
          <a:p>
            <a:pPr marL="0" indent="0" algn="r">
              <a:buNone/>
            </a:pPr>
            <a:r>
              <a:rPr lang="ar-IQ" sz="4300" b="1" dirty="0">
                <a:solidFill>
                  <a:srgbClr val="FF0000"/>
                </a:solidFill>
                <a:latin typeface="Arial" panose="020B0604020202020204" pitchFamily="34" charset="0"/>
                <a:cs typeface="Arial" panose="020B0604020202020204" pitchFamily="34" charset="0"/>
              </a:rPr>
              <a:t>الفنون قبل الإسلام :</a:t>
            </a:r>
          </a:p>
          <a:p>
            <a:pPr marL="0" indent="0" algn="r">
              <a:buNone/>
            </a:pPr>
            <a:r>
              <a:rPr lang="ar-IQ" sz="5600" dirty="0">
                <a:solidFill>
                  <a:srgbClr val="000000"/>
                </a:solidFill>
                <a:latin typeface="Times New Roman" panose="02020603050405020304" pitchFamily="18" charset="0"/>
              </a:rPr>
              <a:t>• العرب قبل الإسلام لم يكن لديهم فنون متطورة سوى الشعر .</a:t>
            </a:r>
          </a:p>
          <a:p>
            <a:pPr marL="0" indent="0" algn="r">
              <a:buNone/>
            </a:pPr>
            <a:r>
              <a:rPr lang="ar-IQ" sz="5600" dirty="0">
                <a:solidFill>
                  <a:srgbClr val="000000"/>
                </a:solidFill>
                <a:latin typeface="Times New Roman" panose="02020603050405020304" pitchFamily="18" charset="0"/>
              </a:rPr>
              <a:t>• اشتغلوا بالعمارة والخزف والزخرفة بشكل بسيط، وتأثروا بالفنون الأجنبية بعد الفتوحات .</a:t>
            </a:r>
          </a:p>
          <a:p>
            <a:pPr marL="0" indent="0" algn="r">
              <a:buNone/>
            </a:pPr>
            <a:r>
              <a:rPr lang="ar-IQ" sz="4300" b="1" dirty="0">
                <a:solidFill>
                  <a:srgbClr val="FF0000"/>
                </a:solidFill>
                <a:latin typeface="Arial" panose="020B0604020202020204" pitchFamily="34" charset="0"/>
                <a:cs typeface="Arial" panose="020B0604020202020204" pitchFamily="34" charset="0"/>
              </a:rPr>
              <a:t>تطور الفن الإسلامي :</a:t>
            </a:r>
          </a:p>
          <a:p>
            <a:pPr marL="0" indent="0" algn="r">
              <a:buNone/>
            </a:pPr>
            <a:r>
              <a:rPr lang="ar-IQ" sz="5600" dirty="0">
                <a:solidFill>
                  <a:srgbClr val="000000"/>
                </a:solidFill>
                <a:latin typeface="Times New Roman" panose="02020603050405020304" pitchFamily="18" charset="0"/>
              </a:rPr>
              <a:t>• تأثر المسلمون بالأنماط الفنية في بلاد الشام، العراق، فارس، والهند .</a:t>
            </a:r>
          </a:p>
          <a:p>
            <a:pPr marL="0" indent="0" algn="r">
              <a:buNone/>
            </a:pPr>
            <a:r>
              <a:rPr lang="ar-IQ" sz="5600" dirty="0">
                <a:solidFill>
                  <a:srgbClr val="000000"/>
                </a:solidFill>
                <a:latin typeface="Times New Roman" panose="02020603050405020304" pitchFamily="18" charset="0"/>
              </a:rPr>
              <a:t>• ظهرت في العمارة الإسلامية الزخارف الهندسية والنباتية والأنماط المتكررة التي شكلت هوية خاصة </a:t>
            </a:r>
            <a:r>
              <a:rPr lang="ar-IQ" sz="5600" dirty="0" smtClean="0">
                <a:solidFill>
                  <a:srgbClr val="000000"/>
                </a:solidFill>
                <a:latin typeface="Times New Roman" panose="02020603050405020304" pitchFamily="18" charset="0"/>
              </a:rPr>
              <a:t>.</a:t>
            </a:r>
            <a:endParaRPr lang="ar-IQ" sz="5600" dirty="0">
              <a:solidFill>
                <a:srgbClr val="000000"/>
              </a:solidFill>
              <a:latin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264877" y="739175"/>
            <a:ext cx="1654836" cy="1542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4825401" y="640152"/>
            <a:ext cx="2247900" cy="1740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stretch>
            <a:fillRect/>
          </a:stretch>
        </p:blipFill>
        <p:spPr>
          <a:xfrm>
            <a:off x="2896320" y="640152"/>
            <a:ext cx="1820174" cy="1740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stretch>
            <a:fillRect/>
          </a:stretch>
        </p:blipFill>
        <p:spPr>
          <a:xfrm>
            <a:off x="1233939" y="739175"/>
            <a:ext cx="1553474" cy="155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a:stretch>
            <a:fillRect/>
          </a:stretch>
        </p:blipFill>
        <p:spPr>
          <a:xfrm>
            <a:off x="1402152" y="3077262"/>
            <a:ext cx="1962150" cy="2278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8408160"/>
      </p:ext>
    </p:extLst>
  </p:cSld>
  <p:clrMapOvr>
    <a:masterClrMapping/>
  </p:clrMapOvr>
  <mc:AlternateContent xmlns:mc="http://schemas.openxmlformats.org/markup-compatibility/2006">
    <mc:Choice xmlns:p14="http://schemas.microsoft.com/office/powerpoint/2010/main" Requires="p14">
      <p:transition spd="slow" p14:dur="3000" advTm="30000">
        <p14:shred/>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25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25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xit" presetSubtype="10" fill="hold" grpId="0" nodeType="clickEffect">
                                  <p:stCondLst>
                                    <p:cond delay="250"/>
                                  </p:stCondLst>
                                  <p:childTnLst>
                                    <p:animEffect transition="out" filter="randombar(horizontal)">
                                      <p:cBhvr>
                                        <p:cTn id="40" dur="500"/>
                                        <p:tgtEl>
                                          <p:spTgt spid="3">
                                            <p:txEl>
                                              <p:pRg st="0" end="0"/>
                                            </p:txEl>
                                          </p:spTgt>
                                        </p:tgtEl>
                                      </p:cBhvr>
                                    </p:animEffect>
                                    <p:set>
                                      <p:cBhvr>
                                        <p:cTn id="4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0" nodeType="clickEffect">
                                  <p:stCondLst>
                                    <p:cond delay="250"/>
                                  </p:stCondLst>
                                  <p:childTnLst>
                                    <p:animEffect transition="out" filter="randombar(horizontal)">
                                      <p:cBhvr>
                                        <p:cTn id="45" dur="500"/>
                                        <p:tgtEl>
                                          <p:spTgt spid="3">
                                            <p:txEl>
                                              <p:pRg st="1" end="1"/>
                                            </p:txEl>
                                          </p:spTgt>
                                        </p:tgtEl>
                                      </p:cBhvr>
                                    </p:animEffect>
                                    <p:set>
                                      <p:cBhvr>
                                        <p:cTn id="46"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250"/>
                                  </p:stCondLst>
                                  <p:childTnLst>
                                    <p:animEffect transition="out" filter="randombar(horizontal)">
                                      <p:cBhvr>
                                        <p:cTn id="50" dur="500"/>
                                        <p:tgtEl>
                                          <p:spTgt spid="3">
                                            <p:txEl>
                                              <p:pRg st="2" end="2"/>
                                            </p:txEl>
                                          </p:spTgt>
                                        </p:tgtEl>
                                      </p:cBhvr>
                                    </p:animEffect>
                                    <p:set>
                                      <p:cBhvr>
                                        <p:cTn id="5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grpId="0" nodeType="clickEffect">
                                  <p:stCondLst>
                                    <p:cond delay="250"/>
                                  </p:stCondLst>
                                  <p:childTnLst>
                                    <p:animEffect transition="out" filter="randombar(horizontal)">
                                      <p:cBhvr>
                                        <p:cTn id="55" dur="500"/>
                                        <p:tgtEl>
                                          <p:spTgt spid="3">
                                            <p:txEl>
                                              <p:pRg st="3" end="3"/>
                                            </p:txEl>
                                          </p:spTgt>
                                        </p:tgtEl>
                                      </p:cBhvr>
                                    </p:animEffect>
                                    <p:set>
                                      <p:cBhvr>
                                        <p:cTn id="5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0" nodeType="clickEffect">
                                  <p:stCondLst>
                                    <p:cond delay="250"/>
                                  </p:stCondLst>
                                  <p:childTnLst>
                                    <p:animEffect transition="out" filter="randombar(horizontal)">
                                      <p:cBhvr>
                                        <p:cTn id="60" dur="500"/>
                                        <p:tgtEl>
                                          <p:spTgt spid="3">
                                            <p:txEl>
                                              <p:pRg st="4" end="4"/>
                                            </p:txEl>
                                          </p:spTgt>
                                        </p:tgtEl>
                                      </p:cBhvr>
                                    </p:animEffect>
                                    <p:set>
                                      <p:cBhvr>
                                        <p:cTn id="61"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4" presetClass="exit" presetSubtype="10" fill="hold" grpId="0" nodeType="clickEffect">
                                  <p:stCondLst>
                                    <p:cond delay="250"/>
                                  </p:stCondLst>
                                  <p:childTnLst>
                                    <p:animEffect transition="out" filter="randombar(horizontal)">
                                      <p:cBhvr>
                                        <p:cTn id="65" dur="500"/>
                                        <p:tgtEl>
                                          <p:spTgt spid="3">
                                            <p:txEl>
                                              <p:pRg st="5" end="5"/>
                                            </p:txEl>
                                          </p:spTgt>
                                        </p:tgtEl>
                                      </p:cBhvr>
                                    </p:animEffect>
                                    <p:set>
                                      <p:cBhvr>
                                        <p:cTn id="66"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4" presetClass="exit" presetSubtype="10" fill="hold" grpId="0" nodeType="clickEffect">
                                  <p:stCondLst>
                                    <p:cond delay="250"/>
                                  </p:stCondLst>
                                  <p:childTnLst>
                                    <p:animEffect transition="out" filter="randombar(horizontal)">
                                      <p:cBhvr>
                                        <p:cTn id="70" dur="500"/>
                                        <p:tgtEl>
                                          <p:spTgt spid="3">
                                            <p:txEl>
                                              <p:pRg st="6" end="6"/>
                                            </p:txEl>
                                          </p:spTgt>
                                        </p:tgtEl>
                                      </p:cBhvr>
                                    </p:animEffect>
                                    <p:set>
                                      <p:cBhvr>
                                        <p:cTn id="71"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4" presetClass="exit" presetSubtype="10" fill="hold" grpId="0" nodeType="clickEffect">
                                  <p:stCondLst>
                                    <p:cond delay="250"/>
                                  </p:stCondLst>
                                  <p:childTnLst>
                                    <p:animEffect transition="out" filter="randombar(horizontal)">
                                      <p:cBhvr>
                                        <p:cTn id="75" dur="500"/>
                                        <p:tgtEl>
                                          <p:spTgt spid="3">
                                            <p:txEl>
                                              <p:pRg st="7" end="7"/>
                                            </p:txEl>
                                          </p:spTgt>
                                        </p:tgtEl>
                                      </p:cBhvr>
                                    </p:animEffect>
                                    <p:set>
                                      <p:cBhvr>
                                        <p:cTn id="76"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0" nodeType="clickEffect">
                                  <p:stCondLst>
                                    <p:cond delay="250"/>
                                  </p:stCondLst>
                                  <p:childTnLst>
                                    <p:animEffect transition="out" filter="randombar(horizontal)">
                                      <p:cBhvr>
                                        <p:cTn id="80" dur="500"/>
                                        <p:tgtEl>
                                          <p:spTgt spid="3">
                                            <p:txEl>
                                              <p:pRg st="8" end="8"/>
                                            </p:txEl>
                                          </p:spTgt>
                                        </p:tgtEl>
                                      </p:cBhvr>
                                    </p:animEffect>
                                    <p:set>
                                      <p:cBhvr>
                                        <p:cTn id="81"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2411" y="665830"/>
            <a:ext cx="3276600" cy="2198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p:txBody>
          <a:bodyPr>
            <a:normAutofit fontScale="70000" lnSpcReduction="20000"/>
          </a:bodyPr>
          <a:lstStyle/>
          <a:p>
            <a:pPr marL="0" indent="0" algn="r">
              <a:buNone/>
            </a:pPr>
            <a:r>
              <a:rPr lang="ar-IQ" b="1" dirty="0">
                <a:solidFill>
                  <a:srgbClr val="FF0000"/>
                </a:solidFill>
                <a:latin typeface="Times New Roman" panose="02020603050405020304" pitchFamily="18" charset="0"/>
              </a:rPr>
              <a:t>الإبداع في الزخرفة والعمارة :</a:t>
            </a:r>
          </a:p>
          <a:p>
            <a:pPr marL="0" indent="0" algn="r">
              <a:buNone/>
            </a:pPr>
            <a:r>
              <a:rPr lang="ar-IQ" dirty="0">
                <a:solidFill>
                  <a:srgbClr val="000000"/>
                </a:solidFill>
                <a:latin typeface="Times New Roman" panose="02020603050405020304" pitchFamily="18" charset="0"/>
              </a:rPr>
              <a:t>• المسلمون استلهموا عناصر من الكنائس والقصور القديمة لكنهم طوروا أشكالاً جديدة لا تقف عند حدود التقليد .</a:t>
            </a:r>
          </a:p>
          <a:p>
            <a:pPr marL="0" indent="0" algn="r">
              <a:buNone/>
            </a:pPr>
            <a:r>
              <a:rPr lang="ar-IQ" dirty="0">
                <a:solidFill>
                  <a:srgbClr val="000000"/>
                </a:solidFill>
                <a:latin typeface="Times New Roman" panose="02020603050405020304" pitchFamily="18" charset="0"/>
              </a:rPr>
              <a:t>• برزت الإبداعات في الخط العربي، الزخرفة، العقود، والأعمدة ضمن طراز معماري مميز .</a:t>
            </a:r>
          </a:p>
          <a:p>
            <a:pPr marL="0" indent="0" algn="r">
              <a:buNone/>
            </a:pPr>
            <a:r>
              <a:rPr lang="ar-IQ" b="1" dirty="0">
                <a:solidFill>
                  <a:srgbClr val="FF0000"/>
                </a:solidFill>
                <a:latin typeface="Times New Roman" panose="02020603050405020304" pitchFamily="18" charset="0"/>
              </a:rPr>
              <a:t>الطابع الإنساني للفن الإسلامي :</a:t>
            </a:r>
          </a:p>
          <a:p>
            <a:pPr marL="0" indent="0" algn="r">
              <a:buNone/>
            </a:pPr>
            <a:r>
              <a:rPr lang="ar-IQ" dirty="0">
                <a:solidFill>
                  <a:srgbClr val="000000"/>
                </a:solidFill>
                <a:latin typeface="Times New Roman" panose="02020603050405020304" pitchFamily="18" charset="0"/>
              </a:rPr>
              <a:t>• الفن الإسلامي جمع بين العناصر والأجناس المختلفة وأنتج طرازًا فنيًا متميزًا يعبر عن روح إنسانية واحدة .</a:t>
            </a:r>
          </a:p>
          <a:p>
            <a:pPr marL="0" indent="0" algn="r">
              <a:buNone/>
            </a:pPr>
            <a:r>
              <a:rPr lang="ar-IQ" dirty="0">
                <a:solidFill>
                  <a:srgbClr val="000000"/>
                </a:solidFill>
                <a:latin typeface="Times New Roman" panose="02020603050405020304" pitchFamily="18" charset="0"/>
              </a:rPr>
              <a:t>• تجاوز الحدود الجغرافية والزمنية وانتشر من الهند والصين إلى الأندلس والمغرب .</a:t>
            </a:r>
          </a:p>
          <a:p>
            <a:pPr marL="0" indent="0" algn="r">
              <a:buNone/>
            </a:pPr>
            <a:r>
              <a:rPr lang="ar-IQ" b="1" dirty="0">
                <a:solidFill>
                  <a:srgbClr val="FF0000"/>
                </a:solidFill>
                <a:latin typeface="Times New Roman" panose="02020603050405020304" pitchFamily="18" charset="0"/>
              </a:rPr>
              <a:t>شمول الحضارة الإسلامية :</a:t>
            </a:r>
          </a:p>
          <a:p>
            <a:pPr marL="0" indent="0" algn="r">
              <a:buNone/>
            </a:pPr>
            <a:r>
              <a:rPr lang="ar-IQ" dirty="0">
                <a:solidFill>
                  <a:srgbClr val="000000"/>
                </a:solidFill>
                <a:latin typeface="Times New Roman" panose="02020603050405020304" pitchFamily="18" charset="0"/>
              </a:rPr>
              <a:t>• امتدت الحضارة الإسلامية على رقعة واسعة، مما أدى إلى تبادل ثقافي واسع .</a:t>
            </a:r>
          </a:p>
          <a:p>
            <a:pPr marL="0" indent="0" algn="r">
              <a:buNone/>
            </a:pPr>
            <a:r>
              <a:rPr lang="ar-IQ" dirty="0">
                <a:solidFill>
                  <a:srgbClr val="000000"/>
                </a:solidFill>
                <a:latin typeface="Times New Roman" panose="02020603050405020304" pitchFamily="18" charset="0"/>
              </a:rPr>
              <a:t>•انعكس هذا الامتزاج في تطور</a:t>
            </a:r>
          </a:p>
          <a:p>
            <a:pPr marL="0" indent="0" algn="r">
              <a:buNone/>
            </a:pPr>
            <a:r>
              <a:rPr lang="ar-IQ" dirty="0">
                <a:solidFill>
                  <a:srgbClr val="000000"/>
                </a:solidFill>
                <a:latin typeface="Times New Roman" panose="02020603050405020304" pitchFamily="18" charset="0"/>
              </a:rPr>
              <a:t>١.العمارة، ۲.الزخرفة، ٣. التصوير، 4.النحت بأساليب متقاربة وهادفة</a:t>
            </a:r>
            <a:endParaRPr lang="en-US" dirty="0"/>
          </a:p>
        </p:txBody>
      </p:sp>
      <p:pic>
        <p:nvPicPr>
          <p:cNvPr id="4" name="Picture 3"/>
          <p:cNvPicPr>
            <a:picLocks noChangeAspect="1"/>
          </p:cNvPicPr>
          <p:nvPr/>
        </p:nvPicPr>
        <p:blipFill>
          <a:blip r:embed="rId3"/>
          <a:stretch>
            <a:fillRect/>
          </a:stretch>
        </p:blipFill>
        <p:spPr>
          <a:xfrm>
            <a:off x="8636481" y="665830"/>
            <a:ext cx="2836652" cy="1891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8285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crush"/>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25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25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25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25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25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25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25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25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25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lgn="r">
              <a:buNone/>
            </a:pPr>
            <a:r>
              <a:rPr lang="ar-IQ" sz="2500" b="1" dirty="0">
                <a:solidFill>
                  <a:srgbClr val="FF0000"/>
                </a:solidFill>
                <a:latin typeface="Times New Roman" panose="02020603050405020304" pitchFamily="18" charset="0"/>
                <a:cs typeface="+mj-cs"/>
              </a:rPr>
              <a:t>الهوية الفنية الإسلامية :</a:t>
            </a:r>
          </a:p>
          <a:p>
            <a:pPr marL="0" indent="0" algn="r">
              <a:buNone/>
            </a:pPr>
            <a:r>
              <a:rPr lang="ar-IQ" dirty="0">
                <a:solidFill>
                  <a:srgbClr val="000000"/>
                </a:solidFill>
                <a:latin typeface="Times New Roman" panose="02020603050405020304" pitchFamily="18" charset="0"/>
              </a:rPr>
              <a:t>• رغم التأثر بالفنون السابقة، تميز الفن الإسلامي بروح خاصة تجمع بين:</a:t>
            </a:r>
          </a:p>
          <a:p>
            <a:pPr marL="0" indent="0" algn="r">
              <a:buNone/>
            </a:pPr>
            <a:r>
              <a:rPr lang="ar-IQ" dirty="0">
                <a:solidFill>
                  <a:srgbClr val="000000"/>
                </a:solidFill>
                <a:latin typeface="Times New Roman" panose="02020603050405020304" pitchFamily="18" charset="0"/>
              </a:rPr>
              <a:t>.١ الوحدة</a:t>
            </a:r>
          </a:p>
          <a:p>
            <a:pPr marL="0" indent="0" algn="r">
              <a:buNone/>
            </a:pPr>
            <a:r>
              <a:rPr lang="ar-IQ" dirty="0">
                <a:solidFill>
                  <a:srgbClr val="000000"/>
                </a:solidFill>
                <a:latin typeface="Times New Roman" panose="02020603050405020304" pitchFamily="18" charset="0"/>
              </a:rPr>
              <a:t>.۲ التنوع .</a:t>
            </a:r>
          </a:p>
          <a:p>
            <a:pPr marL="0" indent="0" algn="r">
              <a:buNone/>
            </a:pPr>
            <a:r>
              <a:rPr lang="ar-IQ" dirty="0">
                <a:solidFill>
                  <a:srgbClr val="000000"/>
                </a:solidFill>
                <a:latin typeface="Times New Roman" panose="02020603050405020304" pitchFamily="18" charset="0"/>
              </a:rPr>
              <a:t>• أصبح رمزًا لهوية حضارية متكاملة تجمع بين:</a:t>
            </a:r>
          </a:p>
          <a:p>
            <a:pPr marL="0" indent="0" algn="r">
              <a:buNone/>
            </a:pPr>
            <a:r>
              <a:rPr lang="ar-IQ" dirty="0">
                <a:solidFill>
                  <a:srgbClr val="000000"/>
                </a:solidFill>
                <a:latin typeface="Times New Roman" panose="02020603050405020304" pitchFamily="18" charset="0"/>
              </a:rPr>
              <a:t>.١ المعرفة</a:t>
            </a:r>
          </a:p>
          <a:p>
            <a:pPr marL="0" indent="0" algn="r">
              <a:buNone/>
            </a:pPr>
            <a:r>
              <a:rPr lang="ar-IQ" dirty="0">
                <a:solidFill>
                  <a:srgbClr val="000000"/>
                </a:solidFill>
                <a:latin typeface="Times New Roman" panose="02020603050405020304" pitchFamily="18" charset="0"/>
              </a:rPr>
              <a:t>.۲ الجمال</a:t>
            </a:r>
          </a:p>
          <a:p>
            <a:pPr marL="0" indent="0" algn="r">
              <a:buNone/>
            </a:pPr>
            <a:r>
              <a:rPr lang="ar-IQ" dirty="0">
                <a:solidFill>
                  <a:srgbClr val="000000"/>
                </a:solidFill>
                <a:latin typeface="Times New Roman" panose="02020603050405020304" pitchFamily="18" charset="0"/>
              </a:rPr>
              <a:t>.٣ والروح الدينية .</a:t>
            </a:r>
          </a:p>
          <a:p>
            <a:pPr marL="0" indent="0" algn="r">
              <a:buNone/>
            </a:pPr>
            <a:r>
              <a:rPr lang="ar-IQ" sz="2500" b="1" dirty="0">
                <a:solidFill>
                  <a:srgbClr val="FF0000"/>
                </a:solidFill>
                <a:latin typeface="Arial" panose="020B0604020202020204" pitchFamily="34" charset="0"/>
                <a:cs typeface="Arial" panose="020B0604020202020204" pitchFamily="34" charset="0"/>
              </a:rPr>
              <a:t>ويتمثل الفن الاسلامي بثلاثة أركان :</a:t>
            </a:r>
          </a:p>
          <a:p>
            <a:pPr marL="0" indent="0" algn="r">
              <a:buNone/>
            </a:pPr>
            <a:r>
              <a:rPr lang="ar-IQ" dirty="0">
                <a:solidFill>
                  <a:srgbClr val="000000"/>
                </a:solidFill>
                <a:latin typeface="Times New Roman" panose="02020603050405020304" pitchFamily="18" charset="0"/>
              </a:rPr>
              <a:t>.١ عقيدة الاسلام وشريعته</a:t>
            </a:r>
          </a:p>
          <a:p>
            <a:pPr marL="0" indent="0" algn="r">
              <a:buNone/>
            </a:pPr>
            <a:r>
              <a:rPr lang="ar-IQ" dirty="0">
                <a:solidFill>
                  <a:srgbClr val="000000"/>
                </a:solidFill>
                <a:latin typeface="Times New Roman" panose="02020603050405020304" pitchFamily="18" charset="0"/>
              </a:rPr>
              <a:t>.۲ الحضارات المحلية التي لقيها الاسلام في مهده وانتشاره .</a:t>
            </a:r>
          </a:p>
          <a:p>
            <a:pPr marL="0" indent="0" algn="r">
              <a:buNone/>
            </a:pPr>
            <a:r>
              <a:rPr lang="ar-IQ" dirty="0">
                <a:solidFill>
                  <a:srgbClr val="000000"/>
                </a:solidFill>
                <a:latin typeface="Times New Roman" panose="02020603050405020304" pitchFamily="18" charset="0"/>
              </a:rPr>
              <a:t>.٣ الحضارات العالمية التي عاصرت الاسلام وكان لها تأثيرها فيه .</a:t>
            </a:r>
            <a:endParaRPr lang="en-US" dirty="0"/>
          </a:p>
        </p:txBody>
      </p:sp>
      <p:pic>
        <p:nvPicPr>
          <p:cNvPr id="4" name="Picture 3"/>
          <p:cNvPicPr>
            <a:picLocks noChangeAspect="1"/>
          </p:cNvPicPr>
          <p:nvPr/>
        </p:nvPicPr>
        <p:blipFill>
          <a:blip r:embed="rId2"/>
          <a:stretch>
            <a:fillRect/>
          </a:stretch>
        </p:blipFill>
        <p:spPr>
          <a:xfrm>
            <a:off x="1053862" y="2803586"/>
            <a:ext cx="4078856" cy="2504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436868" y="982132"/>
            <a:ext cx="2167980" cy="1500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668" y="982132"/>
            <a:ext cx="2252929" cy="1433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stretch>
            <a:fillRect/>
          </a:stretch>
        </p:blipFill>
        <p:spPr>
          <a:xfrm>
            <a:off x="4022550" y="933015"/>
            <a:ext cx="2375499" cy="1586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5072087"/>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3490</TotalTime>
  <Words>822</Words>
  <Application>Microsoft Office PowerPoint</Application>
  <PresentationFormat>Widescreen</PresentationFormat>
  <Paragraphs>85</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Cambria</vt:lpstr>
      <vt:lpstr>Garamond</vt:lpstr>
      <vt:lpstr>MS Mincho</vt:lpstr>
      <vt:lpstr>Times New Roman</vt:lpstr>
      <vt:lpstr>Organic</vt:lpstr>
      <vt:lpstr> تاريخ الفن الاسلامي</vt:lpstr>
      <vt:lpstr>PowerPoint Presentation</vt:lpstr>
      <vt:lpstr>PowerPoint Presentation</vt:lpstr>
      <vt:lpstr>PowerPoint Presentation</vt:lpstr>
      <vt:lpstr>الفن الاسلامي</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تاريخ الفن الاسلامي</dc:title>
  <dc:creator>Maher</dc:creator>
  <cp:lastModifiedBy>Maher</cp:lastModifiedBy>
  <cp:revision>19</cp:revision>
  <dcterms:created xsi:type="dcterms:W3CDTF">2026-03-05T13:43:21Z</dcterms:created>
  <dcterms:modified xsi:type="dcterms:W3CDTF">2026-03-29T22:10:36Z</dcterms:modified>
</cp:coreProperties>
</file>