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B3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0" d="100"/>
          <a:sy n="80" d="100"/>
        </p:scale>
        <p:origin x="-1445"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739726EE-3FB5-4C99-8AC0-0FD0022371CF}"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4189205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739726EE-3FB5-4C99-8AC0-0FD0022371CF}"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263327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739726EE-3FB5-4C99-8AC0-0FD0022371CF}"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3418564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739726EE-3FB5-4C99-8AC0-0FD0022371CF}"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220301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39726EE-3FB5-4C99-8AC0-0FD0022371CF}" type="datetimeFigureOut">
              <a:rPr lang="ar-IQ" smtClean="0"/>
              <a:t>01/12/1447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1972706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739726EE-3FB5-4C99-8AC0-0FD0022371CF}" type="datetimeFigureOut">
              <a:rPr lang="ar-IQ" smtClean="0"/>
              <a:t>01/12/1447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1745533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739726EE-3FB5-4C99-8AC0-0FD0022371CF}" type="datetimeFigureOut">
              <a:rPr lang="ar-IQ" smtClean="0"/>
              <a:t>01/12/1447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3550306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739726EE-3FB5-4C99-8AC0-0FD0022371CF}" type="datetimeFigureOut">
              <a:rPr lang="ar-IQ" smtClean="0"/>
              <a:t>01/12/1447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316151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39726EE-3FB5-4C99-8AC0-0FD0022371CF}" type="datetimeFigureOut">
              <a:rPr lang="ar-IQ" smtClean="0"/>
              <a:t>01/12/1447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4149592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39726EE-3FB5-4C99-8AC0-0FD0022371CF}" type="datetimeFigureOut">
              <a:rPr lang="ar-IQ" smtClean="0"/>
              <a:t>01/12/1447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871068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39726EE-3FB5-4C99-8AC0-0FD0022371CF}" type="datetimeFigureOut">
              <a:rPr lang="ar-IQ" smtClean="0"/>
              <a:t>01/12/1447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2BC7BB6-198E-43E5-9C60-667D08578448}" type="slidenum">
              <a:rPr lang="ar-IQ" smtClean="0"/>
              <a:t>‹#›</a:t>
            </a:fld>
            <a:endParaRPr lang="ar-IQ"/>
          </a:p>
        </p:txBody>
      </p:sp>
    </p:spTree>
    <p:extLst>
      <p:ext uri="{BB962C8B-B14F-4D97-AF65-F5344CB8AC3E}">
        <p14:creationId xmlns:p14="http://schemas.microsoft.com/office/powerpoint/2010/main" val="2890210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39726EE-3FB5-4C99-8AC0-0FD0022371CF}" type="datetimeFigureOut">
              <a:rPr lang="ar-IQ" smtClean="0"/>
              <a:t>01/12/1447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2BC7BB6-198E-43E5-9C60-667D08578448}" type="slidenum">
              <a:rPr lang="ar-IQ" smtClean="0"/>
              <a:t>‹#›</a:t>
            </a:fld>
            <a:endParaRPr lang="ar-IQ"/>
          </a:p>
        </p:txBody>
      </p:sp>
    </p:spTree>
    <p:extLst>
      <p:ext uri="{BB962C8B-B14F-4D97-AF65-F5344CB8AC3E}">
        <p14:creationId xmlns:p14="http://schemas.microsoft.com/office/powerpoint/2010/main" val="458629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3.wav"/><Relationship Id="rId1" Type="http://schemas.openxmlformats.org/officeDocument/2006/relationships/slideLayout" Target="../slideLayouts/slideLayout1.xml"/><Relationship Id="rId5" Type="http://schemas.openxmlformats.org/officeDocument/2006/relationships/image" Target="../media/image7.png"/><Relationship Id="rId4" Type="http://schemas.microsoft.com/office/2007/relationships/hdphoto" Target="../media/hdphoto2.wdp"/></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1.xml"/><Relationship Id="rId5" Type="http://schemas.openxmlformats.org/officeDocument/2006/relationships/image" Target="../media/image7.png"/><Relationship Id="rId4"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1.xml"/><Relationship Id="rId5" Type="http://schemas.openxmlformats.org/officeDocument/2006/relationships/image" Target="../media/image5.png"/><Relationship Id="rId4" Type="http://schemas.microsoft.com/office/2007/relationships/hdphoto" Target="../media/hdphoto2.wdp"/></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1.xml"/><Relationship Id="rId5" Type="http://schemas.openxmlformats.org/officeDocument/2006/relationships/image" Target="../media/image5.png"/><Relationship Id="rId4" Type="http://schemas.microsoft.com/office/2007/relationships/hdphoto" Target="../media/hdphoto2.wdp"/></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1.xml"/><Relationship Id="rId5" Type="http://schemas.openxmlformats.org/officeDocument/2006/relationships/image" Target="../media/image6.png"/><Relationship Id="rId4" Type="http://schemas.microsoft.com/office/2007/relationships/hdphoto" Target="../media/hdphoto2.wdp"/></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1.xml"/><Relationship Id="rId5" Type="http://schemas.openxmlformats.org/officeDocument/2006/relationships/image" Target="../media/image7.png"/><Relationship Id="rId4" Type="http://schemas.microsoft.com/office/2007/relationships/hdphoto" Target="../media/hdphoto2.wdp"/></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1.xml"/><Relationship Id="rId5" Type="http://schemas.openxmlformats.org/officeDocument/2006/relationships/image" Target="../media/image7.png"/><Relationship Id="rId4" Type="http://schemas.microsoft.com/office/2007/relationships/hdphoto" Target="../media/hdphoto2.wdp"/></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1.xml"/><Relationship Id="rId5" Type="http://schemas.openxmlformats.org/officeDocument/2006/relationships/image" Target="../media/image7.png"/><Relationship Id="rId4" Type="http://schemas.microsoft.com/office/2007/relationships/hdphoto" Target="../media/hdphoto2.wdp"/></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1.xml"/><Relationship Id="rId5" Type="http://schemas.openxmlformats.org/officeDocument/2006/relationships/image" Target="../media/image7.png"/><Relationship Id="rId4" Type="http://schemas.microsoft.com/office/2007/relationships/hdphoto" Target="../media/hdphoto2.wdp"/></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2.wav"/><Relationship Id="rId1" Type="http://schemas.openxmlformats.org/officeDocument/2006/relationships/slideLayout" Target="../slideLayouts/slideLayout1.xml"/><Relationship Id="rId5" Type="http://schemas.openxmlformats.org/officeDocument/2006/relationships/image" Target="../media/image7.png"/><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137475" y="-1166054"/>
            <a:ext cx="6858001" cy="9171051"/>
          </a:xfrm>
          <a:prstGeom prst="rect">
            <a:avLst/>
          </a:prstGeom>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ar-SA" b="1" dirty="0">
                <a:ln>
                  <a:solidFill>
                    <a:schemeClr val="accent6">
                      <a:lumMod val="75000"/>
                    </a:schemeClr>
                  </a:solidFill>
                </a:ln>
                <a:solidFill>
                  <a:srgbClr val="4DB359"/>
                </a:solidFill>
                <a:cs typeface="Arial Unicode MS"/>
              </a:rPr>
              <a:t>الرقمي </a:t>
            </a:r>
            <a:r>
              <a:rPr lang="ar-SA" b="1" dirty="0" smtClean="0">
                <a:ln>
                  <a:solidFill>
                    <a:schemeClr val="accent6">
                      <a:lumMod val="75000"/>
                    </a:schemeClr>
                  </a:solidFill>
                </a:ln>
                <a:solidFill>
                  <a:srgbClr val="4DB359"/>
                </a:solidFill>
                <a:cs typeface="Arial Unicode MS"/>
              </a:rPr>
              <a:t>والإنساني</a:t>
            </a:r>
            <a:r>
              <a:rPr lang="ar-IQ" b="1" dirty="0" smtClean="0">
                <a:ln>
                  <a:solidFill>
                    <a:schemeClr val="accent6">
                      <a:lumMod val="75000"/>
                    </a:schemeClr>
                  </a:solidFill>
                </a:ln>
                <a:solidFill>
                  <a:srgbClr val="4DB359"/>
                </a:solidFill>
                <a:cs typeface="Arial Unicode MS"/>
              </a:rPr>
              <a:t/>
            </a:r>
            <a:br>
              <a:rPr lang="ar-IQ" b="1" dirty="0" smtClean="0">
                <a:ln>
                  <a:solidFill>
                    <a:schemeClr val="accent6">
                      <a:lumMod val="75000"/>
                    </a:schemeClr>
                  </a:solidFill>
                </a:ln>
                <a:solidFill>
                  <a:srgbClr val="4DB359"/>
                </a:solidFill>
                <a:cs typeface="Arial Unicode MS"/>
              </a:rPr>
            </a:br>
            <a:r>
              <a:rPr lang="ar-SA" b="1" dirty="0" smtClean="0">
                <a:ln>
                  <a:solidFill>
                    <a:schemeClr val="accent6">
                      <a:lumMod val="75000"/>
                    </a:schemeClr>
                  </a:solidFill>
                </a:ln>
                <a:solidFill>
                  <a:srgbClr val="4DB359"/>
                </a:solidFill>
                <a:cs typeface="Arial Unicode MS"/>
              </a:rPr>
              <a:t> </a:t>
            </a:r>
            <a:r>
              <a:rPr lang="ar-SA" b="1" dirty="0">
                <a:ln>
                  <a:solidFill>
                    <a:schemeClr val="accent6">
                      <a:lumMod val="75000"/>
                    </a:schemeClr>
                  </a:solidFill>
                </a:ln>
                <a:solidFill>
                  <a:srgbClr val="4DB359"/>
                </a:solidFill>
                <a:cs typeface="Arial Unicode MS"/>
              </a:rPr>
              <a:t>تمهيد إلى الأنثروبولوجيا الرقمية</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3" name="عنوان فرعي 2"/>
          <p:cNvSpPr>
            <a:spLocks noGrp="1"/>
          </p:cNvSpPr>
          <p:nvPr>
            <p:ph type="subTitle" idx="1"/>
          </p:nvPr>
        </p:nvSpPr>
        <p:spPr>
          <a:xfrm>
            <a:off x="4495800" y="5638800"/>
            <a:ext cx="3673125" cy="533400"/>
          </a:xfrm>
        </p:spPr>
        <p:txBody>
          <a:bodyPr>
            <a:normAutofit fontScale="77500" lnSpcReduction="20000"/>
          </a:bodyPr>
          <a:lstStyle/>
          <a:p>
            <a:r>
              <a:rPr lang="ar-SA" sz="4000" b="1" dirty="0">
                <a:solidFill>
                  <a:schemeClr val="accent3">
                    <a:lumMod val="50000"/>
                  </a:schemeClr>
                </a:solidFill>
                <a:ea typeface="Calibri"/>
                <a:cs typeface="Arial Unicode MS"/>
              </a:rPr>
              <a:t>دكتورة طيف السامرائي</a:t>
            </a:r>
            <a:endParaRPr lang="ar-IQ" dirty="0">
              <a:solidFill>
                <a:schemeClr val="accent3">
                  <a:lumMod val="50000"/>
                </a:schemeClr>
              </a:solidFill>
            </a:endParaRPr>
          </a:p>
        </p:txBody>
      </p:sp>
      <p:sp>
        <p:nvSpPr>
          <p:cNvPr id="5" name="عنوان فرعي 2"/>
          <p:cNvSpPr txBox="1">
            <a:spLocks/>
          </p:cNvSpPr>
          <p:nvPr/>
        </p:nvSpPr>
        <p:spPr>
          <a:xfrm>
            <a:off x="1066800" y="5715000"/>
            <a:ext cx="1834325" cy="381000"/>
          </a:xfrm>
          <a:prstGeom prst="rect">
            <a:avLst/>
          </a:prstGeom>
        </p:spPr>
        <p:txBody>
          <a:bodyPr vert="horz" lIns="91440" tIns="45720" rIns="91440" bIns="45720" rtlCol="1">
            <a:normAutofit fontScale="55000" lnSpcReduction="20000"/>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smtClean="0">
                <a:solidFill>
                  <a:schemeClr val="accent3">
                    <a:lumMod val="50000"/>
                  </a:schemeClr>
                </a:solidFill>
                <a:ea typeface="Calibri"/>
                <a:cs typeface="Arial Unicode MS"/>
              </a:rPr>
              <a:t>2025-2026</a:t>
            </a:r>
            <a:endParaRPr lang="ar-IQ" dirty="0">
              <a:solidFill>
                <a:schemeClr val="accent3">
                  <a:lumMod val="50000"/>
                </a:schemeClr>
              </a:solidFill>
            </a:endParaRPr>
          </a:p>
        </p:txBody>
      </p:sp>
      <p:sp>
        <p:nvSpPr>
          <p:cNvPr id="6" name="عنوان فرعي 2"/>
          <p:cNvSpPr txBox="1">
            <a:spLocks/>
          </p:cNvSpPr>
          <p:nvPr/>
        </p:nvSpPr>
        <p:spPr>
          <a:xfrm>
            <a:off x="2678525" y="685800"/>
            <a:ext cx="3775900" cy="685800"/>
          </a:xfrm>
          <a:prstGeom prst="rect">
            <a:avLst/>
          </a:prstGeom>
        </p:spPr>
        <p:txBody>
          <a:bodyPr vert="horz" lIns="91440" tIns="45720" rIns="91440" bIns="45720" rtlCol="1">
            <a:normAutofit fontScale="77500" lnSpcReduction="20000"/>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ar-SA" sz="2900" b="1" dirty="0">
                <a:solidFill>
                  <a:srgbClr val="9BBB59">
                    <a:lumMod val="50000"/>
                  </a:srgbClr>
                </a:solidFill>
                <a:ea typeface="Calibri"/>
                <a:cs typeface="Arial Unicode MS"/>
              </a:rPr>
              <a:t>جامعة بغداد / كلية الفنون الجميلة </a:t>
            </a:r>
            <a:r>
              <a:rPr lang="en-US" sz="1400" dirty="0">
                <a:solidFill>
                  <a:srgbClr val="9BBB59">
                    <a:lumMod val="50000"/>
                  </a:srgbClr>
                </a:solidFill>
                <a:ea typeface="Calibri"/>
                <a:cs typeface="Arial"/>
              </a:rPr>
              <a:t/>
            </a:r>
            <a:br>
              <a:rPr lang="en-US" sz="1400" dirty="0">
                <a:solidFill>
                  <a:srgbClr val="9BBB59">
                    <a:lumMod val="50000"/>
                  </a:srgbClr>
                </a:solidFill>
                <a:ea typeface="Calibri"/>
                <a:cs typeface="Arial"/>
              </a:rPr>
            </a:br>
            <a:r>
              <a:rPr lang="ar-SA" sz="2900" b="1" dirty="0">
                <a:solidFill>
                  <a:srgbClr val="9BBB59">
                    <a:lumMod val="50000"/>
                  </a:srgbClr>
                </a:solidFill>
                <a:ea typeface="Calibri"/>
                <a:cs typeface="Arial Unicode MS"/>
              </a:rPr>
              <a:t>قسم التربية الفنية / دراسات العليا</a:t>
            </a:r>
            <a:endParaRPr lang="ar-IQ" dirty="0"/>
          </a:p>
        </p:txBody>
      </p:sp>
      <p:pic>
        <p:nvPicPr>
          <p:cNvPr id="7" name="صورة 6"/>
          <p:cNvPicPr>
            <a:picLocks noChangeAspect="1"/>
          </p:cNvPicPr>
          <p:nvPr/>
        </p:nvPicPr>
        <p:blipFill>
          <a:blip r:embed="rId4">
            <a:extLst>
              <a:ext uri="{BEBA8EAE-BF5A-486C-A8C5-ECC9F3942E4B}">
                <a14:imgProps xmlns:a14="http://schemas.microsoft.com/office/drawing/2010/main">
                  <a14:imgLayer r:embed="rId5">
                    <a14:imgEffect>
                      <a14:brightnessContrast bright="8000"/>
                    </a14:imgEffect>
                  </a14:imgLayer>
                </a14:imgProps>
              </a:ext>
              <a:ext uri="{28A0092B-C50C-407E-A947-70E740481C1C}">
                <a14:useLocalDpi xmlns:a14="http://schemas.microsoft.com/office/drawing/2010/main" val="0"/>
              </a:ext>
            </a:extLst>
          </a:blip>
          <a:stretch>
            <a:fillRect/>
          </a:stretch>
        </p:blipFill>
        <p:spPr>
          <a:xfrm>
            <a:off x="7772400" y="-9531"/>
            <a:ext cx="1379601" cy="1379601"/>
          </a:xfrm>
          <a:prstGeom prst="rect">
            <a:avLst/>
          </a:prstGeom>
          <a:effectLst>
            <a:glow rad="139700">
              <a:schemeClr val="accent3">
                <a:satMod val="175000"/>
                <a:alpha val="30000"/>
              </a:schemeClr>
            </a:glow>
            <a:outerShdw blurRad="50800" dist="50800" dir="5400000" algn="ctr" rotWithShape="0">
              <a:srgbClr val="000000">
                <a:alpha val="64000"/>
              </a:srgbClr>
            </a:outerShdw>
          </a:effectLst>
        </p:spPr>
      </p:pic>
      <p:pic>
        <p:nvPicPr>
          <p:cNvPr id="8" name="صورة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0"/>
            <a:ext cx="1351524" cy="1370070"/>
          </a:xfrm>
          <a:prstGeom prst="rect">
            <a:avLst/>
          </a:prstGeom>
          <a:effectLst>
            <a:glow rad="76200">
              <a:schemeClr val="accent3">
                <a:satMod val="175000"/>
                <a:alpha val="40000"/>
              </a:schemeClr>
            </a:glow>
          </a:effectLst>
        </p:spPr>
      </p:pic>
    </p:spTree>
    <p:extLst>
      <p:ext uri="{BB962C8B-B14F-4D97-AF65-F5344CB8AC3E}">
        <p14:creationId xmlns:p14="http://schemas.microsoft.com/office/powerpoint/2010/main" val="1374078598"/>
      </p:ext>
    </p:extLst>
  </p:cSld>
  <p:clrMapOvr>
    <a:masterClrMapping/>
  </p:clrMapOvr>
  <mc:AlternateContent xmlns:mc="http://schemas.openxmlformats.org/markup-compatibility/2006">
    <mc:Choice xmlns:p14="http://schemas.microsoft.com/office/powerpoint/2010/main" Requires="p14">
      <p:transition p14:dur="10" advTm="5000">
        <p:circle/>
        <p:sndAc>
          <p:stSnd>
            <p:snd r:embed="rId2" name="laser.wav"/>
          </p:stSnd>
        </p:sndAc>
      </p:transition>
    </mc:Choice>
    <mc:Fallback>
      <p:transition advTm="5000">
        <p:circle/>
        <p:sndAc>
          <p:stSnd>
            <p:snd r:embed="rId2" name="laser.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838200"/>
            <a:ext cx="6934200" cy="5334000"/>
          </a:xfrm>
          <a:prstGeom prst="rect">
            <a:avLst/>
          </a:prstGeom>
        </p:spPr>
        <p:txBody>
          <a:bodyPr vert="horz" lIns="91440" tIns="45720" rIns="91440" bIns="45720" rtlCol="1">
            <a:normAutofit fontScale="92500" lnSpcReduction="20000"/>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spcAft>
                <a:spcPts val="1000"/>
              </a:spcAft>
            </a:pPr>
            <a:r>
              <a:rPr lang="ar-SA" sz="2400" b="1" dirty="0" smtClean="0">
                <a:solidFill>
                  <a:schemeClr val="tx1"/>
                </a:solidFill>
                <a:ea typeface="Calibri"/>
                <a:cs typeface="Simplified Arabic" pitchFamily="2" charset="-78"/>
              </a:rPr>
              <a:t>6. مادية الرقمي واستمرارية الثقافة المادية</a:t>
            </a:r>
          </a:p>
          <a:p>
            <a:pPr algn="just">
              <a:lnSpc>
                <a:spcPct val="150000"/>
              </a:lnSpc>
              <a:spcAft>
                <a:spcPts val="1000"/>
              </a:spcAft>
            </a:pPr>
            <a:r>
              <a:rPr lang="ar-SA" sz="2400" b="1" dirty="0" smtClean="0">
                <a:solidFill>
                  <a:schemeClr val="tx1"/>
                </a:solidFill>
                <a:ea typeface="Calibri"/>
                <a:cs typeface="Simplified Arabic" pitchFamily="2" charset="-78"/>
              </a:rPr>
              <a:t>العالم الرقمي ليس أقل مادية من العوالم السابقة؛ فالثقافة المادية تظل الإطار الذي تتجلى من خلاله القيم والأفعال الإنسانية. وتُظهر الأنثروبولوجيا أن الإنسان يمتلك القدرة ذاتها على إعادة إنتاج المعايير والقواعد الاجتماعية، بالسرعة نفسها التي تُحدث بها التقنيات الرقمية تغييرات جذرية في أنماط الحياة.</a:t>
            </a:r>
          </a:p>
          <a:p>
            <a:pPr algn="just">
              <a:lnSpc>
                <a:spcPct val="150000"/>
              </a:lnSpc>
              <a:spcAft>
                <a:spcPts val="1000"/>
              </a:spcAft>
            </a:pPr>
            <a:r>
              <a:rPr lang="ar-SA" sz="2400" b="1" dirty="0" smtClean="0">
                <a:solidFill>
                  <a:schemeClr val="tx1"/>
                </a:solidFill>
                <a:ea typeface="Calibri"/>
                <a:cs typeface="Simplified Arabic" pitchFamily="2" charset="-78"/>
              </a:rPr>
              <a:t>فالرقمي، كما تكشف فصول الكتاب، لم يعد مجرد وسيط أو أداة، بل تحوّل إلى عنصر بنيوي في ماهية الإنسان المعاصر، تمامًا كما كان المال – بوصفه نظامًا تجريديًا – لحظة تحول كبرى في تاريخ البشرية. وكما أنتجت الشيفرة العشرية في نظم النقد تجريدًا مكثفًا للعالم، أنتجت الشيفرة الثنائية للرقمي موجات جديدة من الكونية والاختلاف في آنٍ واحد.</a:t>
            </a: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8450" y="5532437"/>
            <a:ext cx="1536700"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3573983"/>
      </p:ext>
    </p:extLst>
  </p:cSld>
  <p:clrMapOvr>
    <a:masterClrMapping/>
  </p:clrMapOvr>
  <p:transition spd="slow" advTm="5000">
    <p:push dir="u"/>
    <p:sndAc>
      <p:stSnd>
        <p:snd r:embed="rId2" name="arrow.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838200"/>
            <a:ext cx="6934200" cy="5334000"/>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spcAft>
                <a:spcPts val="1000"/>
              </a:spcAft>
            </a:pPr>
            <a:r>
              <a:rPr lang="ar-SA" sz="2400" b="1" dirty="0" smtClean="0">
                <a:solidFill>
                  <a:schemeClr val="tx1"/>
                </a:solidFill>
                <a:ea typeface="Calibri"/>
                <a:cs typeface="Simplified Arabic" pitchFamily="2" charset="-78"/>
              </a:rPr>
              <a:t>خلاصة</a:t>
            </a:r>
          </a:p>
          <a:p>
            <a:pPr algn="just">
              <a:lnSpc>
                <a:spcPct val="150000"/>
              </a:lnSpc>
              <a:spcAft>
                <a:spcPts val="1000"/>
              </a:spcAft>
            </a:pPr>
            <a:r>
              <a:rPr lang="ar-SA" sz="2400" b="1" dirty="0" smtClean="0">
                <a:solidFill>
                  <a:schemeClr val="tx1"/>
                </a:solidFill>
                <a:ea typeface="Calibri"/>
                <a:cs typeface="Simplified Arabic" pitchFamily="2" charset="-78"/>
              </a:rPr>
              <a:t>إن بروز الأنثروبولوجيا الرقمية بوصفها حقلاً معرفيًا فرعيًا يعارض الافتراضات القائلة بأن الإنسان يصبح “أقل بشرية” أو “أقل أصالة” حين يدخل العالم الرقمي. بل على العكس، يقدّم الرقمي إمكانات جديدة لفهم الإنسان، ويمنح الباحثين أدوات أكثر دقة للبحث في معنى الوجود البشري ضمن سياق ثقافي متحوّل وثري.</a:t>
            </a: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8450" y="5532437"/>
            <a:ext cx="1536700"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3864517"/>
      </p:ext>
    </p:extLst>
  </p:cSld>
  <p:clrMapOvr>
    <a:masterClrMapping/>
  </p:clrMapOvr>
  <p:transition spd="slow" advTm="5000">
    <p:push dir="u"/>
    <p:sndAc>
      <p:stSnd>
        <p:snd r:embed="rId2" name="wind.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685800"/>
            <a:ext cx="6934200" cy="5486400"/>
          </a:xfrm>
          <a:prstGeom prst="rect">
            <a:avLst/>
          </a:prstGeom>
        </p:spPr>
        <p:txBody>
          <a:bodyPr vert="horz" lIns="91440" tIns="45720" rIns="91440" bIns="45720" rtlCol="1">
            <a:normAutofit fontScale="92500" lnSpcReduction="10000"/>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ar-SA" sz="2900" b="1" dirty="0" smtClean="0">
                <a:solidFill>
                  <a:schemeClr val="tx1"/>
                </a:solidFill>
                <a:ea typeface="Calibri"/>
                <a:cs typeface="Arial Unicode MS"/>
              </a:rPr>
              <a:t>دانييل ميلر – هيذر أ. </a:t>
            </a:r>
            <a:r>
              <a:rPr lang="ar-SA" sz="2900" b="1" dirty="0" err="1" smtClean="0">
                <a:solidFill>
                  <a:schemeClr val="tx1"/>
                </a:solidFill>
                <a:ea typeface="Calibri"/>
                <a:cs typeface="Arial Unicode MS"/>
              </a:rPr>
              <a:t>هورست</a:t>
            </a:r>
            <a:endParaRPr lang="ar-SA" sz="2900" b="1" dirty="0" smtClean="0">
              <a:solidFill>
                <a:schemeClr val="tx1"/>
              </a:solidFill>
              <a:ea typeface="Calibri"/>
              <a:cs typeface="Arial Unicode MS"/>
            </a:endParaRPr>
          </a:p>
          <a:p>
            <a:pPr algn="r"/>
            <a:endParaRPr lang="ar-SA" sz="2900" b="1" dirty="0" smtClean="0">
              <a:solidFill>
                <a:schemeClr val="tx1"/>
              </a:solidFill>
              <a:ea typeface="Calibri"/>
              <a:cs typeface="Arial Unicode MS"/>
            </a:endParaRPr>
          </a:p>
          <a:p>
            <a:pPr algn="just"/>
            <a:r>
              <a:rPr lang="ar-SA" sz="2900" b="1" dirty="0" smtClean="0">
                <a:solidFill>
                  <a:schemeClr val="tx1"/>
                </a:solidFill>
                <a:ea typeface="Calibri"/>
                <a:cs typeface="Simplified Arabic" pitchFamily="2" charset="-78"/>
              </a:rPr>
              <a:t>يقدّم هذا المدخل ستة مبادئ أساسية تمثّل الركائز التي يقوم عليها الحقل الفرعي المعروف بـ الأنثروبولوجيا الرقمية (</a:t>
            </a:r>
            <a:r>
              <a:rPr lang="en-US" sz="2900" b="1" dirty="0" smtClean="0">
                <a:solidFill>
                  <a:schemeClr val="tx1"/>
                </a:solidFill>
                <a:ea typeface="Calibri"/>
                <a:cs typeface="Simplified Arabic" pitchFamily="2" charset="-78"/>
              </a:rPr>
              <a:t>Digital Anthropology). </a:t>
            </a:r>
            <a:r>
              <a:rPr lang="ar-SA" sz="2900" b="1" dirty="0" smtClean="0">
                <a:solidFill>
                  <a:schemeClr val="tx1"/>
                </a:solidFill>
                <a:ea typeface="Calibri"/>
                <a:cs typeface="Simplified Arabic" pitchFamily="2" charset="-78"/>
              </a:rPr>
              <a:t>ويهدف هذا التمهيد إلى رسم الإطار العام الذي يمكن الانطلاق منه نحو التفكير الجديد والعمل المبدع في هذا المجال، ليس من أجل استعراض النظريات المعاصرة فحسب، بل من أجل توظيفها لفهم ما نحن عليه اليوم، وما كنا عليه عبر التاريخ الإنساني. فالرقمي، بوصفه ظاهرة وثقافة، يمكن أن يشكّل أداة معرفية بالغة الأهمية تساعدنا على التأمل في معنى أن نكون بشرًا، وهي المهمة الجوهرية للأنثروبولوجيا بصفتها علمًا يدرس الإنسان وثقافته.</a:t>
            </a:r>
            <a:endParaRPr lang="ar-SA" sz="2900" b="1" dirty="0">
              <a:solidFill>
                <a:schemeClr val="tx1"/>
              </a:solidFill>
              <a:ea typeface="Calibri"/>
              <a:cs typeface="Simplified Arabic" pitchFamily="2" charset="-78"/>
            </a:endParaRPr>
          </a:p>
        </p:txBody>
      </p:sp>
      <p:pic>
        <p:nvPicPr>
          <p:cNvPr id="614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625" y="5334000"/>
            <a:ext cx="153035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7755537"/>
      </p:ext>
    </p:extLst>
  </p:cSld>
  <p:clrMapOvr>
    <a:masterClrMapping/>
  </p:clrMapOvr>
  <p:transition spd="med" advTm="5000">
    <p:push dir="u"/>
    <p:sndAc>
      <p:stSnd>
        <p:snd r:embed="rId2" name="wind.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685800"/>
            <a:ext cx="6934200" cy="5486400"/>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spcAft>
                <a:spcPts val="1000"/>
              </a:spcAft>
            </a:pPr>
            <a:r>
              <a:rPr lang="ar-SA" sz="2800" b="1" dirty="0">
                <a:solidFill>
                  <a:schemeClr val="tx1"/>
                </a:solidFill>
                <a:ea typeface="Calibri"/>
                <a:cs typeface="Simplified Arabic" pitchFamily="2" charset="-78"/>
              </a:rPr>
              <a:t>ومع أننا لا ندّعي الشمول التام، فإننا نسعى لتغطية مساحة واسعة من الأسئلة والمفاهيم المرتبطة بالرقمي، إدراكًا منّا بأن تقديم كتاب من هذا النوع يستدعي طرح قضايا جوهرية ومناقشتها بعمق. ومن هنا تبرز الحاجة إلى توضيح دلالات مفاهيم محورية مثل: الرقمي، الثقافة، الأنثروبولوجيا، والتمييز بين الممارسات الجديدة وغير المسبوقة من جهة، وما بقي ثابتًا أو تغيّر بصورة طفيفة من جهة أخرى</a:t>
            </a:r>
            <a:r>
              <a:rPr lang="ar-SA" sz="2800" b="1" dirty="0" smtClean="0">
                <a:solidFill>
                  <a:schemeClr val="tx1"/>
                </a:solidFill>
                <a:ea typeface="Calibri"/>
                <a:cs typeface="Simplified Arabic" pitchFamily="2" charset="-78"/>
              </a:rPr>
              <a:t>.</a:t>
            </a:r>
            <a:endParaRPr lang="en-US" sz="1400" b="1" dirty="0">
              <a:solidFill>
                <a:schemeClr val="tx1"/>
              </a:solidFill>
              <a:ea typeface="Calibri"/>
              <a:cs typeface="Simplified Arabic" pitchFamily="2" charset="-78"/>
            </a:endParaRPr>
          </a:p>
        </p:txBody>
      </p:sp>
      <p:pic>
        <p:nvPicPr>
          <p:cNvPr id="512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5529262"/>
            <a:ext cx="153035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1733254"/>
      </p:ext>
    </p:extLst>
  </p:cSld>
  <p:clrMapOvr>
    <a:masterClrMapping/>
  </p:clrMapOvr>
  <p:transition spd="slow" advTm="5000">
    <p:push dir="u"/>
    <p:sndAc>
      <p:stSnd>
        <p:snd r:embed="rId2" name="wind.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1295400"/>
            <a:ext cx="6934200" cy="4724400"/>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spcAft>
                <a:spcPts val="1000"/>
              </a:spcAft>
            </a:pPr>
            <a:r>
              <a:rPr lang="ar-SA" sz="2800" b="1" dirty="0" smtClean="0">
                <a:solidFill>
                  <a:schemeClr val="tx1"/>
                </a:solidFill>
                <a:ea typeface="Calibri"/>
                <a:cs typeface="Simplified Arabic" pitchFamily="2" charset="-78"/>
              </a:rPr>
              <a:t>ولتحقيق ذلك، فُرضت على فصول هذا الكتاب بنية تنظيمية موحدة؛ إذ طُلب من كل باحث مشارك تقديم عرض عام لتطورات تخصصه، تليه دراستان ميدانيتان (</a:t>
            </a:r>
            <a:r>
              <a:rPr lang="ar-SA" sz="2800" b="1" dirty="0" err="1" smtClean="0">
                <a:solidFill>
                  <a:schemeClr val="tx1"/>
                </a:solidFill>
                <a:ea typeface="Calibri"/>
                <a:cs typeface="Simplified Arabic" pitchFamily="2" charset="-78"/>
              </a:rPr>
              <a:t>إثنوغرافيتان</a:t>
            </a:r>
            <a:r>
              <a:rPr lang="ar-SA" sz="2800" b="1" dirty="0" smtClean="0">
                <a:solidFill>
                  <a:schemeClr val="tx1"/>
                </a:solidFill>
                <a:ea typeface="Calibri"/>
                <a:cs typeface="Simplified Arabic" pitchFamily="2" charset="-78"/>
              </a:rPr>
              <a:t>) تقدّمان أمثلة تطبيقية، على أن تُختتم كل مساهمة بمناقشة الاتجاهات المستقبلية المحتملة في هذا الحقل. </a:t>
            </a:r>
            <a:endParaRPr lang="en-US" sz="1400" b="1" dirty="0">
              <a:solidFill>
                <a:schemeClr val="tx1"/>
              </a:solidFill>
              <a:ea typeface="Calibri"/>
              <a:cs typeface="Simplified Arabic" pitchFamily="2" charset="-78"/>
            </a:endParaRPr>
          </a:p>
        </p:txBody>
      </p:sp>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7447" t="6383" r="6914" b="21809"/>
          <a:stretch/>
        </p:blipFill>
        <p:spPr bwMode="auto">
          <a:xfrm>
            <a:off x="228600" y="5376862"/>
            <a:ext cx="1533525" cy="128587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1653128"/>
      </p:ext>
    </p:extLst>
  </p:cSld>
  <p:clrMapOvr>
    <a:masterClrMapping/>
  </p:clrMapOvr>
  <p:transition spd="slow" advTm="5000">
    <p:push dir="u"/>
    <p:sndAc>
      <p:stSnd>
        <p:snd r:embed="rId2" name="wind.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838200"/>
            <a:ext cx="6934200" cy="5334000"/>
          </a:xfrm>
          <a:prstGeom prst="rect">
            <a:avLst/>
          </a:prstGeom>
        </p:spPr>
        <p:txBody>
          <a:bodyPr vert="horz" lIns="91440" tIns="45720" rIns="91440" bIns="45720" rtlCol="1">
            <a:normAutofit fontScale="92500" lnSpcReduction="20000"/>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spcAft>
                <a:spcPts val="1000"/>
              </a:spcAft>
            </a:pPr>
            <a:r>
              <a:rPr lang="ar-SA" sz="2800" b="1" dirty="0" smtClean="0">
                <a:solidFill>
                  <a:schemeClr val="tx1"/>
                </a:solidFill>
                <a:ea typeface="Calibri"/>
                <a:cs typeface="Simplified Arabic" pitchFamily="2" charset="-78"/>
              </a:rPr>
              <a:t>وقد اعتمدنا نتائج هذه المساهمات المتنوعة لبناء ستة مبادئ رئيسية نرى أنها تشكّل الأسئلة المركزية للأنثروبولوجيا الرقمية:</a:t>
            </a:r>
          </a:p>
          <a:p>
            <a:pPr algn="just">
              <a:lnSpc>
                <a:spcPct val="150000"/>
              </a:lnSpc>
              <a:spcAft>
                <a:spcPts val="1000"/>
              </a:spcAft>
            </a:pPr>
            <a:r>
              <a:rPr lang="ar-SA" sz="2800" b="1" dirty="0" smtClean="0">
                <a:solidFill>
                  <a:schemeClr val="tx1"/>
                </a:solidFill>
                <a:ea typeface="Calibri"/>
                <a:cs typeface="Simplified Arabic" pitchFamily="2" charset="-78"/>
              </a:rPr>
              <a:t>1. الرقمي يُكثّف الطبيعة الجدلية للثقافة</a:t>
            </a:r>
          </a:p>
          <a:p>
            <a:pPr algn="just">
              <a:lnSpc>
                <a:spcPct val="150000"/>
              </a:lnSpc>
              <a:spcAft>
                <a:spcPts val="1000"/>
              </a:spcAft>
            </a:pPr>
            <a:r>
              <a:rPr lang="ar-SA" sz="2800" b="1" dirty="0" smtClean="0">
                <a:solidFill>
                  <a:schemeClr val="tx1"/>
                </a:solidFill>
                <a:ea typeface="Calibri"/>
                <a:cs typeface="Simplified Arabic" pitchFamily="2" charset="-78"/>
              </a:rPr>
              <a:t>نعتمد تعريفًا واضحًا للرقمي بوصفه كل ما يمكن اختزاله إلى شيفرة </a:t>
            </a:r>
            <a:r>
              <a:rPr lang="ar-SA" sz="2800" b="1" dirty="0" err="1" smtClean="0">
                <a:solidFill>
                  <a:schemeClr val="tx1"/>
                </a:solidFill>
                <a:ea typeface="Calibri"/>
                <a:cs typeface="Simplified Arabic" pitchFamily="2" charset="-78"/>
              </a:rPr>
              <a:t>مثنوية</a:t>
            </a:r>
            <a:r>
              <a:rPr lang="ar-SA" sz="2800" b="1" dirty="0" smtClean="0">
                <a:solidFill>
                  <a:schemeClr val="tx1"/>
                </a:solidFill>
                <a:ea typeface="Calibri"/>
                <a:cs typeface="Simplified Arabic" pitchFamily="2" charset="-78"/>
              </a:rPr>
              <a:t> (0 و1). وهذه </a:t>
            </a:r>
            <a:r>
              <a:rPr lang="ar-SA" sz="2800" b="1" dirty="0" err="1" smtClean="0">
                <a:solidFill>
                  <a:schemeClr val="tx1"/>
                </a:solidFill>
                <a:ea typeface="Calibri"/>
                <a:cs typeface="Simplified Arabic" pitchFamily="2" charset="-78"/>
              </a:rPr>
              <a:t>المثنوية</a:t>
            </a:r>
            <a:r>
              <a:rPr lang="ar-SA" sz="2800" b="1" dirty="0" smtClean="0">
                <a:solidFill>
                  <a:schemeClr val="tx1"/>
                </a:solidFill>
                <a:ea typeface="Calibri"/>
                <a:cs typeface="Simplified Arabic" pitchFamily="2" charset="-78"/>
              </a:rPr>
              <a:t> لا تُنتج التماثل فحسب، بل تُولّد أيضًا مستويات جديدة من الخصوصية والاختلاف، ضمن علاقة جدلية تجمع بين الكونية والتميّز الثقافي، وما ينتج عنهما من آثار إيجابية وسلبية في آن واحد.</a:t>
            </a:r>
          </a:p>
        </p:txBody>
      </p:sp>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5343525"/>
            <a:ext cx="1536700"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97374877"/>
      </p:ext>
    </p:extLst>
  </p:cSld>
  <p:clrMapOvr>
    <a:masterClrMapping/>
  </p:clrMapOvr>
  <p:transition spd="slow" advTm="5000">
    <p:push dir="u"/>
    <p:sndAc>
      <p:stSnd>
        <p:snd r:embed="rId2" name="wind.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838200"/>
            <a:ext cx="6934200" cy="5334000"/>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spcAft>
                <a:spcPts val="1000"/>
              </a:spcAft>
            </a:pPr>
            <a:r>
              <a:rPr lang="ar-SA" sz="2400" b="1" dirty="0" smtClean="0">
                <a:solidFill>
                  <a:schemeClr val="tx1"/>
                </a:solidFill>
                <a:ea typeface="Calibri"/>
                <a:cs typeface="Simplified Arabic" pitchFamily="2" charset="-78"/>
              </a:rPr>
              <a:t>2. الإنسان قبل الرقمي ليس أصيلًا بالضرورة أكثر من الإنسان بعده</a:t>
            </a:r>
          </a:p>
          <a:p>
            <a:pPr algn="just">
              <a:lnSpc>
                <a:spcPct val="150000"/>
              </a:lnSpc>
              <a:spcAft>
                <a:spcPts val="1000"/>
              </a:spcAft>
            </a:pPr>
            <a:r>
              <a:rPr lang="ar-SA" sz="2400" b="1" dirty="0" smtClean="0">
                <a:solidFill>
                  <a:schemeClr val="tx1"/>
                </a:solidFill>
                <a:ea typeface="Calibri"/>
                <a:cs typeface="Simplified Arabic" pitchFamily="2" charset="-78"/>
              </a:rPr>
              <a:t>لا تفترض الأنثروبولوجيا الرقمية وجود كيان إنساني “نقي” أو “أصيل” قبل ظهور الرقمي، بل ترى أن الرقمي يكشف الطبيعة الثقافية </a:t>
            </a:r>
            <a:r>
              <a:rPr lang="ar-SA" sz="2400" b="1" dirty="0" err="1" smtClean="0">
                <a:solidFill>
                  <a:schemeClr val="tx1"/>
                </a:solidFill>
                <a:ea typeface="Calibri"/>
                <a:cs typeface="Simplified Arabic" pitchFamily="2" charset="-78"/>
              </a:rPr>
              <a:t>المؤطرة</a:t>
            </a:r>
            <a:r>
              <a:rPr lang="ar-SA" sz="2400" b="1" dirty="0" smtClean="0">
                <a:solidFill>
                  <a:schemeClr val="tx1"/>
                </a:solidFill>
                <a:ea typeface="Calibri"/>
                <a:cs typeface="Simplified Arabic" pitchFamily="2" charset="-78"/>
              </a:rPr>
              <a:t> للحياة الإنسانية المعيارية القديمة، تمامًا كما يكشف تحوّلاتها المعاصرة. وتفشل المقاربة العلمية حين تتورط في خطاب رومانسي مثقل بتصورات مثالية عن “زمن ما قبل </a:t>
            </a:r>
            <a:r>
              <a:rPr lang="ar-SA" sz="2400" b="1" dirty="0" err="1" smtClean="0">
                <a:solidFill>
                  <a:schemeClr val="tx1"/>
                </a:solidFill>
                <a:ea typeface="Calibri"/>
                <a:cs typeface="Simplified Arabic" pitchFamily="2" charset="-78"/>
              </a:rPr>
              <a:t>الرقمنة</a:t>
            </a:r>
            <a:r>
              <a:rPr lang="ar-SA" sz="2400" b="1" dirty="0" smtClean="0">
                <a:solidFill>
                  <a:schemeClr val="tx1"/>
                </a:solidFill>
                <a:ea typeface="Calibri"/>
                <a:cs typeface="Simplified Arabic" pitchFamily="2" charset="-78"/>
              </a:rPr>
              <a:t>”.</a:t>
            </a:r>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8450" y="5257800"/>
            <a:ext cx="1536700"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767108"/>
      </p:ext>
    </p:extLst>
  </p:cSld>
  <p:clrMapOvr>
    <a:masterClrMapping/>
  </p:clrMapOvr>
  <p:transition spd="slow" advTm="5000">
    <p:push dir="u"/>
    <p:sndAc>
      <p:stSnd>
        <p:snd r:embed="rId2" name="wind.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838200"/>
            <a:ext cx="6934200" cy="5334000"/>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spcAft>
                <a:spcPts val="1000"/>
              </a:spcAft>
            </a:pPr>
            <a:r>
              <a:rPr lang="ar-SA" sz="2400" b="1" dirty="0" smtClean="0">
                <a:solidFill>
                  <a:schemeClr val="tx1"/>
                </a:solidFill>
                <a:ea typeface="Calibri"/>
                <a:cs typeface="Simplified Arabic" pitchFamily="2" charset="-78"/>
              </a:rPr>
              <a:t>3. الشمولية بوصفها جوهر المنظور الأنثروبولوجي</a:t>
            </a:r>
          </a:p>
          <a:p>
            <a:pPr algn="just">
              <a:lnSpc>
                <a:spcPct val="150000"/>
              </a:lnSpc>
              <a:spcAft>
                <a:spcPts val="1000"/>
              </a:spcAft>
            </a:pPr>
            <a:r>
              <a:rPr lang="ar-SA" sz="2400" b="1" dirty="0" smtClean="0">
                <a:solidFill>
                  <a:schemeClr val="tx1"/>
                </a:solidFill>
                <a:ea typeface="Calibri"/>
                <a:cs typeface="Simplified Arabic" pitchFamily="2" charset="-78"/>
              </a:rPr>
              <a:t>يركز المنهج الأنثروبولوجي على الحياة كما تُعاش، بوصفها شبكة مترابطة من التفاعلات الاجتماعية والثقافية والاقتصادية والتقنية. </a:t>
            </a:r>
            <a:r>
              <a:rPr lang="ar-SA" sz="2400" b="1" dirty="0" err="1" smtClean="0">
                <a:solidFill>
                  <a:schemeClr val="tx1"/>
                </a:solidFill>
                <a:ea typeface="Calibri"/>
                <a:cs typeface="Simplified Arabic" pitchFamily="2" charset="-78"/>
              </a:rPr>
              <a:t>فالإثنوغرافيا</a:t>
            </a:r>
            <a:r>
              <a:rPr lang="ar-SA" sz="2400" b="1" dirty="0" smtClean="0">
                <a:solidFill>
                  <a:schemeClr val="tx1"/>
                </a:solidFill>
                <a:ea typeface="Calibri"/>
                <a:cs typeface="Simplified Arabic" pitchFamily="2" charset="-78"/>
              </a:rPr>
              <a:t> لا تكتفي بوصف العالم المحلي، بل تربط هذا العالم بالبنى الأكبر التي تؤثر فيه وتتفاعل معه.</a:t>
            </a: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5257800"/>
            <a:ext cx="1536700"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1039248"/>
      </p:ext>
    </p:extLst>
  </p:cSld>
  <p:clrMapOvr>
    <a:masterClrMapping/>
  </p:clrMapOvr>
  <p:transition spd="slow" advTm="5000">
    <p:push dir="u"/>
    <p:sndAc>
      <p:stSnd>
        <p:snd r:embed="rId2" name="wind.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838200"/>
            <a:ext cx="6934200" cy="5334000"/>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spcAft>
                <a:spcPts val="1000"/>
              </a:spcAft>
            </a:pPr>
            <a:r>
              <a:rPr lang="ar-SA" sz="2400" b="1" dirty="0" smtClean="0">
                <a:solidFill>
                  <a:schemeClr val="tx1"/>
                </a:solidFill>
                <a:ea typeface="Calibri"/>
                <a:cs typeface="Simplified Arabic" pitchFamily="2" charset="-78"/>
              </a:rPr>
              <a:t>4. النسبية الثقافية والكونية في آنٍ معًا</a:t>
            </a:r>
          </a:p>
          <a:p>
            <a:pPr algn="just">
              <a:lnSpc>
                <a:spcPct val="150000"/>
              </a:lnSpc>
              <a:spcAft>
                <a:spcPts val="1000"/>
              </a:spcAft>
            </a:pPr>
            <a:r>
              <a:rPr lang="ar-SA" sz="2400" b="1" dirty="0" smtClean="0">
                <a:solidFill>
                  <a:schemeClr val="tx1"/>
                </a:solidFill>
                <a:ea typeface="Calibri"/>
                <a:cs typeface="Simplified Arabic" pitchFamily="2" charset="-78"/>
              </a:rPr>
              <a:t>تؤكد الأنثروبولوجيا الرقمية على أن الولوج إلى العوالم الرقمية لا يؤدي بالضرورة إلى التجانس الثقافي أو إلى محو الفوارق بين المجموعات البشرية. بل إن الرقمي، على العكس، قد يعزز الاختلافات، ويوسّع النقاش حول الهوية والتمثيل والسلطة الثقافية.</a:t>
            </a: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5257800"/>
            <a:ext cx="1536700"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820027"/>
      </p:ext>
    </p:extLst>
  </p:cSld>
  <p:clrMapOvr>
    <a:masterClrMapping/>
  </p:clrMapOvr>
  <p:transition spd="slow" advTm="5000">
    <p:push dir="u"/>
    <p:sndAc>
      <p:stSnd>
        <p:snd r:embed="rId2" name="wind.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Layer>
                </a14:imgProps>
              </a:ext>
              <a:ext uri="{28A0092B-C50C-407E-A947-70E740481C1C}">
                <a14:useLocalDpi xmlns:a14="http://schemas.microsoft.com/office/drawing/2010/main" val="0"/>
              </a:ext>
            </a:extLst>
          </a:blip>
          <a:stretch>
            <a:fillRect/>
          </a:stretch>
        </p:blipFill>
        <p:spPr>
          <a:xfrm rot="16200000">
            <a:off x="1137475" y="-1156526"/>
            <a:ext cx="6858001" cy="9171051"/>
          </a:xfrm>
          <a:prstGeom prst="rect">
            <a:avLst/>
          </a:prstGeom>
          <a:ln>
            <a:noFill/>
          </a:ln>
          <a:effectLst>
            <a:softEdge rad="112500"/>
          </a:effectLst>
        </p:spPr>
      </p:pic>
      <p:sp>
        <p:nvSpPr>
          <p:cNvPr id="2" name="عنوان 1"/>
          <p:cNvSpPr>
            <a:spLocks noGrp="1"/>
          </p:cNvSpPr>
          <p:nvPr>
            <p:ph type="ctrTitle"/>
          </p:nvPr>
        </p:nvSpPr>
        <p:spPr>
          <a:xfrm>
            <a:off x="1178337" y="2209800"/>
            <a:ext cx="6776275" cy="1895471"/>
          </a:xfrm>
        </p:spPr>
        <p:txBody>
          <a:bodyPr>
            <a:normAutofit fontScale="90000"/>
          </a:bodyPr>
          <a:lstStyle/>
          <a:p>
            <a:pPr>
              <a:spcAft>
                <a:spcPts val="1000"/>
              </a:spcAft>
            </a:pPr>
            <a:r>
              <a:rPr lang="en-US" sz="2000" dirty="0">
                <a:ea typeface="Calibri"/>
                <a:cs typeface="Arial"/>
              </a:rPr>
              <a:t/>
            </a:r>
            <a:br>
              <a:rPr lang="en-US" sz="2000" dirty="0">
                <a:ea typeface="Calibri"/>
                <a:cs typeface="Arial"/>
              </a:rPr>
            </a:br>
            <a:r>
              <a:rPr lang="en-US" sz="2000" dirty="0">
                <a:ea typeface="Calibri"/>
                <a:cs typeface="Arial"/>
              </a:rPr>
              <a:t/>
            </a:r>
            <a:br>
              <a:rPr lang="en-US" sz="2000" dirty="0">
                <a:ea typeface="Calibri"/>
                <a:cs typeface="Arial"/>
              </a:rPr>
            </a:br>
            <a:r>
              <a:rPr lang="ar-SA" b="1" dirty="0">
                <a:solidFill>
                  <a:srgbClr val="4DB359"/>
                </a:solidFill>
                <a:ea typeface="Calibri"/>
                <a:cs typeface="Arial Unicode MS"/>
              </a:rPr>
              <a:t> </a:t>
            </a:r>
            <a:r>
              <a:rPr lang="en-US" sz="2000" dirty="0">
                <a:ln>
                  <a:solidFill>
                    <a:schemeClr val="accent6">
                      <a:lumMod val="75000"/>
                    </a:schemeClr>
                  </a:solidFill>
                </a:ln>
                <a:solidFill>
                  <a:srgbClr val="4DB359"/>
                </a:solidFill>
                <a:ea typeface="Calibri"/>
                <a:cs typeface="Arial"/>
              </a:rPr>
              <a:t/>
            </a:r>
            <a:br>
              <a:rPr lang="en-US" sz="2000" dirty="0">
                <a:ln>
                  <a:solidFill>
                    <a:schemeClr val="accent6">
                      <a:lumMod val="75000"/>
                    </a:schemeClr>
                  </a:solidFill>
                </a:ln>
                <a:solidFill>
                  <a:srgbClr val="4DB359"/>
                </a:solidFill>
                <a:ea typeface="Calibri"/>
                <a:cs typeface="Arial"/>
              </a:rPr>
            </a:br>
            <a:r>
              <a:rPr lang="ar-SA" b="1" dirty="0">
                <a:ea typeface="Calibri"/>
                <a:cs typeface="Arial Unicode MS"/>
              </a:rPr>
              <a:t> </a:t>
            </a:r>
            <a:r>
              <a:rPr lang="en-US" sz="2000" dirty="0">
                <a:ea typeface="Calibri"/>
                <a:cs typeface="Arial"/>
              </a:rPr>
              <a:t/>
            </a:r>
            <a:br>
              <a:rPr lang="en-US" sz="2000" dirty="0">
                <a:ea typeface="Calibri"/>
                <a:cs typeface="Arial"/>
              </a:rPr>
            </a:br>
            <a:endParaRPr lang="ar-IQ" dirty="0"/>
          </a:p>
        </p:txBody>
      </p:sp>
      <p:sp>
        <p:nvSpPr>
          <p:cNvPr id="6" name="عنوان فرعي 2"/>
          <p:cNvSpPr txBox="1">
            <a:spLocks/>
          </p:cNvSpPr>
          <p:nvPr/>
        </p:nvSpPr>
        <p:spPr>
          <a:xfrm>
            <a:off x="1066800" y="838200"/>
            <a:ext cx="6934200" cy="5334000"/>
          </a:xfrm>
          <a:prstGeom prst="rect">
            <a:avLst/>
          </a:prstGeom>
        </p:spPr>
        <p:txBody>
          <a:bodyPr vert="horz" lIns="91440" tIns="45720" rIns="91440" bIns="45720" rtlCol="1">
            <a:normAutofit/>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spcAft>
                <a:spcPts val="1000"/>
              </a:spcAft>
            </a:pPr>
            <a:r>
              <a:rPr lang="ar-SA" sz="2400" b="1" dirty="0" smtClean="0">
                <a:solidFill>
                  <a:schemeClr val="tx1"/>
                </a:solidFill>
                <a:ea typeface="Calibri"/>
                <a:cs typeface="Simplified Arabic" pitchFamily="2" charset="-78"/>
              </a:rPr>
              <a:t>5. التوتر البنيوي للثقافة الرقمية: الانفتاح والإغلاق</a:t>
            </a:r>
          </a:p>
          <a:p>
            <a:pPr algn="just">
              <a:lnSpc>
                <a:spcPct val="150000"/>
              </a:lnSpc>
              <a:spcAft>
                <a:spcPts val="1000"/>
              </a:spcAft>
            </a:pPr>
            <a:r>
              <a:rPr lang="ar-SA" sz="2400" b="1" dirty="0" smtClean="0">
                <a:solidFill>
                  <a:schemeClr val="tx1"/>
                </a:solidFill>
                <a:ea typeface="Calibri"/>
                <a:cs typeface="Simplified Arabic" pitchFamily="2" charset="-78"/>
              </a:rPr>
              <a:t>تتسم الثقافة الرقمية بقدر كبير من الالتباس البنيوي؛ فهي تفتح مجالات واسعة للتواصل والإمكانات الإبداعية، وفي الوقت نفسه تنتج أشكالًا جديدة من الضبط، والرقابة، والسياسات المرتبطة بالخصوصية، وأصالة الهوية، والتناقضات التقنية والاجتماعية.</a:t>
            </a: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5257800"/>
            <a:ext cx="1536700"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1028947"/>
      </p:ext>
    </p:extLst>
  </p:cSld>
  <p:clrMapOvr>
    <a:masterClrMapping/>
  </p:clrMapOvr>
  <p:transition spd="slow" advTm="5000">
    <p:push dir="u"/>
    <p:sndAc>
      <p:stSnd>
        <p:snd r:embed="rId2" name="wind.wav"/>
      </p:stSnd>
    </p:sndAc>
  </p:transition>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693</Words>
  <Application>Microsoft Office PowerPoint</Application>
  <PresentationFormat>عرض على الشاشة (3:4)‏</PresentationFormat>
  <Paragraphs>35</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نسق Office</vt:lpstr>
      <vt:lpstr>   الرقمي والإنساني  تمهيد إلى الأنثروبولوجيا الرقمية   </vt:lpstr>
      <vt:lpstr>      </vt:lpstr>
      <vt:lpstr>      </vt:lpstr>
      <vt:lpstr>      </vt:lpstr>
      <vt:lpstr>      </vt:lpstr>
      <vt:lpstr>      </vt:lpstr>
      <vt:lpstr>      </vt:lpstr>
      <vt:lpstr>      </vt:lpstr>
      <vt:lpstr>      </vt:lpstr>
      <vt:lpstr>      </vt:lpstr>
      <vt:lpstr>      </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x89</dc:creator>
  <cp:lastModifiedBy>x89</cp:lastModifiedBy>
  <cp:revision>7</cp:revision>
  <dcterms:created xsi:type="dcterms:W3CDTF">2026-05-17T10:22:02Z</dcterms:created>
  <dcterms:modified xsi:type="dcterms:W3CDTF">2026-05-17T18:58:59Z</dcterms:modified>
</cp:coreProperties>
</file>