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2654" autoAdjust="0"/>
    <p:restoredTop sz="94660"/>
  </p:normalViewPr>
  <p:slideViewPr>
    <p:cSldViewPr>
      <p:cViewPr varScale="1">
        <p:scale>
          <a:sx n="85" d="100"/>
          <a:sy n="85" d="100"/>
        </p:scale>
        <p:origin x="-1224"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B7CAF4F6-A6D4-4D7F-9D54-384A007B46E1}" type="datetimeFigureOut">
              <a:rPr lang="ar-IQ" smtClean="0"/>
              <a:t>02/12/1447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F2C1B43-0DCA-48C2-B745-9107F9A0C761}" type="slidenum">
              <a:rPr lang="ar-IQ" smtClean="0"/>
              <a:t>‹#›</a:t>
            </a:fld>
            <a:endParaRPr lang="ar-IQ"/>
          </a:p>
        </p:txBody>
      </p:sp>
    </p:spTree>
    <p:extLst>
      <p:ext uri="{BB962C8B-B14F-4D97-AF65-F5344CB8AC3E}">
        <p14:creationId xmlns:p14="http://schemas.microsoft.com/office/powerpoint/2010/main" val="919126814"/>
      </p:ext>
    </p:extLst>
  </p:cSld>
  <p:clrMapOvr>
    <a:masterClrMapping/>
  </p:clrMapOvr>
  <mc:AlternateContent xmlns:mc="http://schemas.openxmlformats.org/markup-compatibility/2006">
    <mc:Choice xmlns:p14="http://schemas.microsoft.com/office/powerpoint/2010/main" Requires="p14">
      <p:transition spd="slow" p14:dur="2500">
        <p:checker/>
        <p:sndAc>
          <p:stSnd>
            <p:snd r:embed="rId1" name="camera.wav"/>
          </p:stSnd>
        </p:sndAc>
      </p:transition>
    </mc:Choice>
    <mc:Fallback>
      <p:transition spd="slow">
        <p:checker/>
        <p:sndAc>
          <p:stSnd>
            <p:snd r:embed="rId1" name="camera.wav"/>
          </p:stSnd>
        </p:sndAc>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B7CAF4F6-A6D4-4D7F-9D54-384A007B46E1}" type="datetimeFigureOut">
              <a:rPr lang="ar-IQ" smtClean="0"/>
              <a:t>02/12/1447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F2C1B43-0DCA-48C2-B745-9107F9A0C761}" type="slidenum">
              <a:rPr lang="ar-IQ" smtClean="0"/>
              <a:t>‹#›</a:t>
            </a:fld>
            <a:endParaRPr lang="ar-IQ"/>
          </a:p>
        </p:txBody>
      </p:sp>
    </p:spTree>
    <p:extLst>
      <p:ext uri="{BB962C8B-B14F-4D97-AF65-F5344CB8AC3E}">
        <p14:creationId xmlns:p14="http://schemas.microsoft.com/office/powerpoint/2010/main" val="2038158840"/>
      </p:ext>
    </p:extLst>
  </p:cSld>
  <p:clrMapOvr>
    <a:masterClrMapping/>
  </p:clrMapOvr>
  <mc:AlternateContent xmlns:mc="http://schemas.openxmlformats.org/markup-compatibility/2006">
    <mc:Choice xmlns:p14="http://schemas.microsoft.com/office/powerpoint/2010/main" Requires="p14">
      <p:transition spd="slow" p14:dur="2500">
        <p:checker/>
        <p:sndAc>
          <p:stSnd>
            <p:snd r:embed="rId1" name="camera.wav"/>
          </p:stSnd>
        </p:sndAc>
      </p:transition>
    </mc:Choice>
    <mc:Fallback>
      <p:transition spd="slow">
        <p:checker/>
        <p:sndAc>
          <p:stSnd>
            <p:snd r:embed="rId1" name="camera.wav"/>
          </p:stSnd>
        </p:sndAc>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B7CAF4F6-A6D4-4D7F-9D54-384A007B46E1}" type="datetimeFigureOut">
              <a:rPr lang="ar-IQ" smtClean="0"/>
              <a:t>02/12/1447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F2C1B43-0DCA-48C2-B745-9107F9A0C761}" type="slidenum">
              <a:rPr lang="ar-IQ" smtClean="0"/>
              <a:t>‹#›</a:t>
            </a:fld>
            <a:endParaRPr lang="ar-IQ"/>
          </a:p>
        </p:txBody>
      </p:sp>
    </p:spTree>
    <p:extLst>
      <p:ext uri="{BB962C8B-B14F-4D97-AF65-F5344CB8AC3E}">
        <p14:creationId xmlns:p14="http://schemas.microsoft.com/office/powerpoint/2010/main" val="3397578990"/>
      </p:ext>
    </p:extLst>
  </p:cSld>
  <p:clrMapOvr>
    <a:masterClrMapping/>
  </p:clrMapOvr>
  <mc:AlternateContent xmlns:mc="http://schemas.openxmlformats.org/markup-compatibility/2006">
    <mc:Choice xmlns:p14="http://schemas.microsoft.com/office/powerpoint/2010/main" Requires="p14">
      <p:transition spd="slow" p14:dur="2500">
        <p:checker/>
        <p:sndAc>
          <p:stSnd>
            <p:snd r:embed="rId1" name="camera.wav"/>
          </p:stSnd>
        </p:sndAc>
      </p:transition>
    </mc:Choice>
    <mc:Fallback>
      <p:transition spd="slow">
        <p:checker/>
        <p:sndAc>
          <p:stSnd>
            <p:snd r:embed="rId1" name="camera.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B7CAF4F6-A6D4-4D7F-9D54-384A007B46E1}" type="datetimeFigureOut">
              <a:rPr lang="ar-IQ" smtClean="0"/>
              <a:t>02/12/1447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F2C1B43-0DCA-48C2-B745-9107F9A0C761}" type="slidenum">
              <a:rPr lang="ar-IQ" smtClean="0"/>
              <a:t>‹#›</a:t>
            </a:fld>
            <a:endParaRPr lang="ar-IQ"/>
          </a:p>
        </p:txBody>
      </p:sp>
    </p:spTree>
    <p:extLst>
      <p:ext uri="{BB962C8B-B14F-4D97-AF65-F5344CB8AC3E}">
        <p14:creationId xmlns:p14="http://schemas.microsoft.com/office/powerpoint/2010/main" val="3905166627"/>
      </p:ext>
    </p:extLst>
  </p:cSld>
  <p:clrMapOvr>
    <a:masterClrMapping/>
  </p:clrMapOvr>
  <mc:AlternateContent xmlns:mc="http://schemas.openxmlformats.org/markup-compatibility/2006">
    <mc:Choice xmlns:p14="http://schemas.microsoft.com/office/powerpoint/2010/main" Requires="p14">
      <p:transition spd="slow" p14:dur="2500">
        <p:checker/>
        <p:sndAc>
          <p:stSnd>
            <p:snd r:embed="rId1" name="camera.wav"/>
          </p:stSnd>
        </p:sndAc>
      </p:transition>
    </mc:Choice>
    <mc:Fallback>
      <p:transition spd="slow">
        <p:checker/>
        <p:sndAc>
          <p:stSnd>
            <p:snd r:embed="rId1" name="camera.wav"/>
          </p:stSnd>
        </p:sndAc>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B7CAF4F6-A6D4-4D7F-9D54-384A007B46E1}" type="datetimeFigureOut">
              <a:rPr lang="ar-IQ" smtClean="0"/>
              <a:t>02/12/1447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F2C1B43-0DCA-48C2-B745-9107F9A0C761}" type="slidenum">
              <a:rPr lang="ar-IQ" smtClean="0"/>
              <a:t>‹#›</a:t>
            </a:fld>
            <a:endParaRPr lang="ar-IQ"/>
          </a:p>
        </p:txBody>
      </p:sp>
    </p:spTree>
    <p:extLst>
      <p:ext uri="{BB962C8B-B14F-4D97-AF65-F5344CB8AC3E}">
        <p14:creationId xmlns:p14="http://schemas.microsoft.com/office/powerpoint/2010/main" val="3437131943"/>
      </p:ext>
    </p:extLst>
  </p:cSld>
  <p:clrMapOvr>
    <a:masterClrMapping/>
  </p:clrMapOvr>
  <mc:AlternateContent xmlns:mc="http://schemas.openxmlformats.org/markup-compatibility/2006">
    <mc:Choice xmlns:p14="http://schemas.microsoft.com/office/powerpoint/2010/main" Requires="p14">
      <p:transition spd="slow" p14:dur="2500">
        <p:checker/>
        <p:sndAc>
          <p:stSnd>
            <p:snd r:embed="rId1" name="camera.wav"/>
          </p:stSnd>
        </p:sndAc>
      </p:transition>
    </mc:Choice>
    <mc:Fallback>
      <p:transition spd="slow">
        <p:checker/>
        <p:sndAc>
          <p:stSnd>
            <p:snd r:embed="rId1" name="camera.wav"/>
          </p:stSnd>
        </p:sndAc>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B7CAF4F6-A6D4-4D7F-9D54-384A007B46E1}" type="datetimeFigureOut">
              <a:rPr lang="ar-IQ" smtClean="0"/>
              <a:t>02/12/1447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BF2C1B43-0DCA-48C2-B745-9107F9A0C761}" type="slidenum">
              <a:rPr lang="ar-IQ" smtClean="0"/>
              <a:t>‹#›</a:t>
            </a:fld>
            <a:endParaRPr lang="ar-IQ"/>
          </a:p>
        </p:txBody>
      </p:sp>
    </p:spTree>
    <p:extLst>
      <p:ext uri="{BB962C8B-B14F-4D97-AF65-F5344CB8AC3E}">
        <p14:creationId xmlns:p14="http://schemas.microsoft.com/office/powerpoint/2010/main" val="2289727541"/>
      </p:ext>
    </p:extLst>
  </p:cSld>
  <p:clrMapOvr>
    <a:masterClrMapping/>
  </p:clrMapOvr>
  <mc:AlternateContent xmlns:mc="http://schemas.openxmlformats.org/markup-compatibility/2006">
    <mc:Choice xmlns:p14="http://schemas.microsoft.com/office/powerpoint/2010/main" Requires="p14">
      <p:transition spd="slow" p14:dur="2500">
        <p:checker/>
        <p:sndAc>
          <p:stSnd>
            <p:snd r:embed="rId1" name="camera.wav"/>
          </p:stSnd>
        </p:sndAc>
      </p:transition>
    </mc:Choice>
    <mc:Fallback>
      <p:transition spd="slow">
        <p:checker/>
        <p:sndAc>
          <p:stSnd>
            <p:snd r:embed="rId1" name="camera.wav"/>
          </p:stSnd>
        </p:sndAc>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B7CAF4F6-A6D4-4D7F-9D54-384A007B46E1}" type="datetimeFigureOut">
              <a:rPr lang="ar-IQ" smtClean="0"/>
              <a:t>02/12/1447</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BF2C1B43-0DCA-48C2-B745-9107F9A0C761}" type="slidenum">
              <a:rPr lang="ar-IQ" smtClean="0"/>
              <a:t>‹#›</a:t>
            </a:fld>
            <a:endParaRPr lang="ar-IQ"/>
          </a:p>
        </p:txBody>
      </p:sp>
    </p:spTree>
    <p:extLst>
      <p:ext uri="{BB962C8B-B14F-4D97-AF65-F5344CB8AC3E}">
        <p14:creationId xmlns:p14="http://schemas.microsoft.com/office/powerpoint/2010/main" val="408794102"/>
      </p:ext>
    </p:extLst>
  </p:cSld>
  <p:clrMapOvr>
    <a:masterClrMapping/>
  </p:clrMapOvr>
  <mc:AlternateContent xmlns:mc="http://schemas.openxmlformats.org/markup-compatibility/2006">
    <mc:Choice xmlns:p14="http://schemas.microsoft.com/office/powerpoint/2010/main" Requires="p14">
      <p:transition spd="slow" p14:dur="2500">
        <p:checker/>
        <p:sndAc>
          <p:stSnd>
            <p:snd r:embed="rId1" name="camera.wav"/>
          </p:stSnd>
        </p:sndAc>
      </p:transition>
    </mc:Choice>
    <mc:Fallback>
      <p:transition spd="slow">
        <p:checker/>
        <p:sndAc>
          <p:stSnd>
            <p:snd r:embed="rId1" name="camera.wav"/>
          </p:stSnd>
        </p:sndAc>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B7CAF4F6-A6D4-4D7F-9D54-384A007B46E1}" type="datetimeFigureOut">
              <a:rPr lang="ar-IQ" smtClean="0"/>
              <a:t>02/12/1447</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BF2C1B43-0DCA-48C2-B745-9107F9A0C761}" type="slidenum">
              <a:rPr lang="ar-IQ" smtClean="0"/>
              <a:t>‹#›</a:t>
            </a:fld>
            <a:endParaRPr lang="ar-IQ"/>
          </a:p>
        </p:txBody>
      </p:sp>
    </p:spTree>
    <p:extLst>
      <p:ext uri="{BB962C8B-B14F-4D97-AF65-F5344CB8AC3E}">
        <p14:creationId xmlns:p14="http://schemas.microsoft.com/office/powerpoint/2010/main" val="2451775643"/>
      </p:ext>
    </p:extLst>
  </p:cSld>
  <p:clrMapOvr>
    <a:masterClrMapping/>
  </p:clrMapOvr>
  <mc:AlternateContent xmlns:mc="http://schemas.openxmlformats.org/markup-compatibility/2006">
    <mc:Choice xmlns:p14="http://schemas.microsoft.com/office/powerpoint/2010/main" Requires="p14">
      <p:transition spd="slow" p14:dur="2500">
        <p:checker/>
        <p:sndAc>
          <p:stSnd>
            <p:snd r:embed="rId1" name="camera.wav"/>
          </p:stSnd>
        </p:sndAc>
      </p:transition>
    </mc:Choice>
    <mc:Fallback>
      <p:transition spd="slow">
        <p:checker/>
        <p:sndAc>
          <p:stSnd>
            <p:snd r:embed="rId1" name="camera.wav"/>
          </p:stSnd>
        </p:sndAc>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B7CAF4F6-A6D4-4D7F-9D54-384A007B46E1}" type="datetimeFigureOut">
              <a:rPr lang="ar-IQ" smtClean="0"/>
              <a:t>02/12/1447</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BF2C1B43-0DCA-48C2-B745-9107F9A0C761}" type="slidenum">
              <a:rPr lang="ar-IQ" smtClean="0"/>
              <a:t>‹#›</a:t>
            </a:fld>
            <a:endParaRPr lang="ar-IQ"/>
          </a:p>
        </p:txBody>
      </p:sp>
    </p:spTree>
    <p:extLst>
      <p:ext uri="{BB962C8B-B14F-4D97-AF65-F5344CB8AC3E}">
        <p14:creationId xmlns:p14="http://schemas.microsoft.com/office/powerpoint/2010/main" val="2073059583"/>
      </p:ext>
    </p:extLst>
  </p:cSld>
  <p:clrMapOvr>
    <a:masterClrMapping/>
  </p:clrMapOvr>
  <mc:AlternateContent xmlns:mc="http://schemas.openxmlformats.org/markup-compatibility/2006">
    <mc:Choice xmlns:p14="http://schemas.microsoft.com/office/powerpoint/2010/main" Requires="p14">
      <p:transition spd="slow" p14:dur="2500">
        <p:checker/>
        <p:sndAc>
          <p:stSnd>
            <p:snd r:embed="rId1" name="camera.wav"/>
          </p:stSnd>
        </p:sndAc>
      </p:transition>
    </mc:Choice>
    <mc:Fallback>
      <p:transition spd="slow">
        <p:checker/>
        <p:sndAc>
          <p:stSnd>
            <p:snd r:embed="rId1" name="camera.wav"/>
          </p:stSnd>
        </p:sndAc>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7CAF4F6-A6D4-4D7F-9D54-384A007B46E1}" type="datetimeFigureOut">
              <a:rPr lang="ar-IQ" smtClean="0"/>
              <a:t>02/12/1447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BF2C1B43-0DCA-48C2-B745-9107F9A0C761}" type="slidenum">
              <a:rPr lang="ar-IQ" smtClean="0"/>
              <a:t>‹#›</a:t>
            </a:fld>
            <a:endParaRPr lang="ar-IQ"/>
          </a:p>
        </p:txBody>
      </p:sp>
    </p:spTree>
    <p:extLst>
      <p:ext uri="{BB962C8B-B14F-4D97-AF65-F5344CB8AC3E}">
        <p14:creationId xmlns:p14="http://schemas.microsoft.com/office/powerpoint/2010/main" val="3515718090"/>
      </p:ext>
    </p:extLst>
  </p:cSld>
  <p:clrMapOvr>
    <a:masterClrMapping/>
  </p:clrMapOvr>
  <mc:AlternateContent xmlns:mc="http://schemas.openxmlformats.org/markup-compatibility/2006">
    <mc:Choice xmlns:p14="http://schemas.microsoft.com/office/powerpoint/2010/main" Requires="p14">
      <p:transition spd="slow" p14:dur="2500">
        <p:checker/>
        <p:sndAc>
          <p:stSnd>
            <p:snd r:embed="rId1" name="camera.wav"/>
          </p:stSnd>
        </p:sndAc>
      </p:transition>
    </mc:Choice>
    <mc:Fallback>
      <p:transition spd="slow">
        <p:checker/>
        <p:sndAc>
          <p:stSnd>
            <p:snd r:embed="rId1" name="camera.wav"/>
          </p:stSnd>
        </p:sndAc>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7CAF4F6-A6D4-4D7F-9D54-384A007B46E1}" type="datetimeFigureOut">
              <a:rPr lang="ar-IQ" smtClean="0"/>
              <a:t>02/12/1447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BF2C1B43-0DCA-48C2-B745-9107F9A0C761}" type="slidenum">
              <a:rPr lang="ar-IQ" smtClean="0"/>
              <a:t>‹#›</a:t>
            </a:fld>
            <a:endParaRPr lang="ar-IQ"/>
          </a:p>
        </p:txBody>
      </p:sp>
    </p:spTree>
    <p:extLst>
      <p:ext uri="{BB962C8B-B14F-4D97-AF65-F5344CB8AC3E}">
        <p14:creationId xmlns:p14="http://schemas.microsoft.com/office/powerpoint/2010/main" val="4033099871"/>
      </p:ext>
    </p:extLst>
  </p:cSld>
  <p:clrMapOvr>
    <a:masterClrMapping/>
  </p:clrMapOvr>
  <mc:AlternateContent xmlns:mc="http://schemas.openxmlformats.org/markup-compatibility/2006">
    <mc:Choice xmlns:p14="http://schemas.microsoft.com/office/powerpoint/2010/main" Requires="p14">
      <p:transition spd="slow" p14:dur="2500">
        <p:checker/>
        <p:sndAc>
          <p:stSnd>
            <p:snd r:embed="rId1" name="camera.wav"/>
          </p:stSnd>
        </p:sndAc>
      </p:transition>
    </mc:Choice>
    <mc:Fallback>
      <p:transition spd="slow">
        <p:checker/>
        <p:sndAc>
          <p:stSnd>
            <p:snd r:embed="rId1" name="camera.wav"/>
          </p:stSnd>
        </p:sndAc>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7CAF4F6-A6D4-4D7F-9D54-384A007B46E1}" type="datetimeFigureOut">
              <a:rPr lang="ar-IQ" smtClean="0"/>
              <a:t>02/12/1447</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F2C1B43-0DCA-48C2-B745-9107F9A0C761}" type="slidenum">
              <a:rPr lang="ar-IQ" smtClean="0"/>
              <a:t>‹#›</a:t>
            </a:fld>
            <a:endParaRPr lang="ar-IQ"/>
          </a:p>
        </p:txBody>
      </p:sp>
    </p:spTree>
    <p:extLst>
      <p:ext uri="{BB962C8B-B14F-4D97-AF65-F5344CB8AC3E}">
        <p14:creationId xmlns:p14="http://schemas.microsoft.com/office/powerpoint/2010/main" val="21572884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2500">
        <p:checker/>
        <p:sndAc>
          <p:stSnd>
            <p:snd r:embed="rId13" name="camera.wav"/>
          </p:stSnd>
        </p:sndAc>
      </p:transition>
    </mc:Choice>
    <mc:Fallback>
      <p:transition spd="slow">
        <p:checker/>
        <p:sndAc>
          <p:stSnd>
            <p:snd r:embed="rId13" name="camera.wav"/>
          </p:stSnd>
        </p:sndAc>
      </p:transition>
    </mc:Fallback>
  </mc:AlternateConten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fif"/></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66" y="0"/>
            <a:ext cx="9152965" cy="6864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عنوان 1"/>
          <p:cNvSpPr>
            <a:spLocks noGrp="1"/>
          </p:cNvSpPr>
          <p:nvPr>
            <p:ph type="ctrTitle"/>
          </p:nvPr>
        </p:nvSpPr>
        <p:spPr>
          <a:xfrm>
            <a:off x="2327582" y="457200"/>
            <a:ext cx="4502764" cy="1219199"/>
          </a:xfrm>
        </p:spPr>
        <p:txBody>
          <a:bodyPr>
            <a:noAutofit/>
          </a:bodyPr>
          <a:lstStyle/>
          <a:p>
            <a:r>
              <a:rPr lang="ar-IQ" sz="2800" dirty="0" smtClean="0"/>
              <a:t/>
            </a:r>
            <a:br>
              <a:rPr lang="ar-IQ" sz="2800" dirty="0" smtClean="0"/>
            </a:br>
            <a:r>
              <a:rPr lang="ar-IQ" sz="2000" dirty="0" smtClean="0">
                <a:latin typeface="Tahoma" pitchFamily="34" charset="0"/>
                <a:cs typeface="Tahoma" pitchFamily="34" charset="0"/>
              </a:rPr>
              <a:t>جامعة بغداد / كلية الفنون الجميلة </a:t>
            </a:r>
            <a:br>
              <a:rPr lang="ar-IQ" sz="2000" dirty="0" smtClean="0">
                <a:latin typeface="Tahoma" pitchFamily="34" charset="0"/>
                <a:cs typeface="Tahoma" pitchFamily="34" charset="0"/>
              </a:rPr>
            </a:br>
            <a:r>
              <a:rPr lang="ar-IQ" sz="2000" dirty="0" smtClean="0">
                <a:latin typeface="Tahoma" pitchFamily="34" charset="0"/>
                <a:cs typeface="Tahoma" pitchFamily="34" charset="0"/>
              </a:rPr>
              <a:t>قسم التربية الفنية</a:t>
            </a:r>
            <a:r>
              <a:rPr lang="ar-IQ" sz="2800" dirty="0" smtClean="0"/>
              <a:t/>
            </a:r>
            <a:br>
              <a:rPr lang="ar-IQ" sz="2800" dirty="0" smtClean="0"/>
            </a:br>
            <a:endParaRPr lang="ar-IQ" sz="2800" dirty="0"/>
          </a:p>
        </p:txBody>
      </p:sp>
      <p:sp>
        <p:nvSpPr>
          <p:cNvPr id="3" name="عنوان فرعي 2"/>
          <p:cNvSpPr>
            <a:spLocks noGrp="1"/>
          </p:cNvSpPr>
          <p:nvPr>
            <p:ph type="subTitle" idx="1"/>
          </p:nvPr>
        </p:nvSpPr>
        <p:spPr>
          <a:xfrm>
            <a:off x="838200" y="2286000"/>
            <a:ext cx="7620000" cy="1981200"/>
          </a:xfrm>
        </p:spPr>
        <p:txBody>
          <a:bodyPr>
            <a:normAutofit/>
          </a:bodyPr>
          <a:lstStyle/>
          <a:p>
            <a:r>
              <a:rPr lang="ar-IQ" sz="5400" dirty="0">
                <a:solidFill>
                  <a:prstClr val="black"/>
                </a:solidFill>
                <a:latin typeface="Tahoma" pitchFamily="34" charset="0"/>
                <a:ea typeface="+mj-ea"/>
                <a:cs typeface="Tahoma" pitchFamily="34" charset="0"/>
              </a:rPr>
              <a:t>م/ </a:t>
            </a:r>
            <a:r>
              <a:rPr lang="ar-IQ" sz="5400" dirty="0" smtClean="0">
                <a:solidFill>
                  <a:prstClr val="black"/>
                </a:solidFill>
                <a:latin typeface="Tahoma" pitchFamily="34" charset="0"/>
                <a:ea typeface="+mj-ea"/>
                <a:cs typeface="Tahoma" pitchFamily="34" charset="0"/>
              </a:rPr>
              <a:t>الأنثروبولوجيا</a:t>
            </a:r>
            <a:endParaRPr lang="ar-IQ" sz="4400" dirty="0">
              <a:latin typeface="Tahoma" pitchFamily="34" charset="0"/>
              <a:cs typeface="Tahoma" pitchFamily="34" charset="0"/>
            </a:endParaRPr>
          </a:p>
        </p:txBody>
      </p:sp>
      <p:sp>
        <p:nvSpPr>
          <p:cNvPr id="5" name="عنوان 1"/>
          <p:cNvSpPr txBox="1">
            <a:spLocks/>
          </p:cNvSpPr>
          <p:nvPr/>
        </p:nvSpPr>
        <p:spPr>
          <a:xfrm>
            <a:off x="2822882" y="4724400"/>
            <a:ext cx="3512164" cy="990600"/>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rtl="0"/>
            <a:r>
              <a:rPr lang="ar-IQ" sz="2800" b="1" dirty="0" smtClean="0">
                <a:latin typeface="Tahoma" pitchFamily="34" charset="0"/>
                <a:cs typeface="Tahoma" pitchFamily="34" charset="0"/>
              </a:rPr>
              <a:t>دكتورة </a:t>
            </a:r>
          </a:p>
          <a:p>
            <a:pPr rtl="0"/>
            <a:r>
              <a:rPr lang="ar-IQ" sz="2800" b="1" dirty="0" smtClean="0">
                <a:latin typeface="Tahoma" pitchFamily="34" charset="0"/>
                <a:cs typeface="Tahoma" pitchFamily="34" charset="0"/>
              </a:rPr>
              <a:t>طيف السامرائي </a:t>
            </a:r>
            <a:endParaRPr lang="ar-IQ" sz="2800" b="1" dirty="0">
              <a:latin typeface="Tahoma" pitchFamily="34" charset="0"/>
              <a:cs typeface="Tahoma" pitchFamily="34" charset="0"/>
            </a:endParaRPr>
          </a:p>
        </p:txBody>
      </p:sp>
      <p:pic>
        <p:nvPicPr>
          <p:cNvPr id="4" name="صورة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05700" y="457200"/>
            <a:ext cx="914400" cy="914400"/>
          </a:xfrm>
          <a:prstGeom prst="rect">
            <a:avLst/>
          </a:prstGeom>
        </p:spPr>
      </p:pic>
      <p:pic>
        <p:nvPicPr>
          <p:cNvPr id="6" name="صورة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14400" y="457200"/>
            <a:ext cx="990600" cy="1004193"/>
          </a:xfrm>
          <a:prstGeom prst="rect">
            <a:avLst/>
          </a:prstGeom>
        </p:spPr>
      </p:pic>
    </p:spTree>
    <p:extLst>
      <p:ext uri="{BB962C8B-B14F-4D97-AF65-F5344CB8AC3E}">
        <p14:creationId xmlns:p14="http://schemas.microsoft.com/office/powerpoint/2010/main" val="1939702152"/>
      </p:ext>
    </p:extLst>
  </p:cSld>
  <p:clrMapOvr>
    <a:masterClrMapping/>
  </p:clrMapOvr>
  <mc:AlternateContent xmlns:mc="http://schemas.openxmlformats.org/markup-compatibility/2006">
    <mc:Choice xmlns:p14="http://schemas.microsoft.com/office/powerpoint/2010/main" Requires="p14">
      <p:transition spd="slow" p14:dur="2500">
        <p:checker/>
        <p:sndAc>
          <p:stSnd>
            <p:snd r:embed="rId2" name="camera.wav"/>
          </p:stSnd>
        </p:sndAc>
      </p:transition>
    </mc:Choice>
    <mc:Fallback>
      <p:transition spd="slow">
        <p:checker/>
        <p:sndAc>
          <p:stSnd>
            <p:snd r:embed="rId2" name="camera.wav"/>
          </p:stSnd>
        </p:sndAc>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66" y="0"/>
            <a:ext cx="9152965" cy="6864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عنوان 1"/>
          <p:cNvSpPr>
            <a:spLocks noGrp="1"/>
          </p:cNvSpPr>
          <p:nvPr>
            <p:ph type="ctrTitle"/>
          </p:nvPr>
        </p:nvSpPr>
        <p:spPr>
          <a:xfrm>
            <a:off x="533400" y="381000"/>
            <a:ext cx="8153400" cy="5943600"/>
          </a:xfrm>
        </p:spPr>
        <p:txBody>
          <a:bodyPr>
            <a:noAutofit/>
          </a:bodyPr>
          <a:lstStyle/>
          <a:p>
            <a:r>
              <a:rPr lang="ar-SA" sz="3200" b="1" dirty="0" smtClean="0"/>
              <a:t>الاتجاه </a:t>
            </a:r>
            <a:r>
              <a:rPr lang="ar-SA" sz="3200" b="1" dirty="0"/>
              <a:t>البنيوي :</a:t>
            </a:r>
            <a:r>
              <a:rPr lang="en-US" sz="3200" dirty="0"/>
              <a:t/>
            </a:r>
            <a:br>
              <a:rPr lang="en-US" sz="3200" dirty="0"/>
            </a:br>
            <a:r>
              <a:rPr lang="ar-SA" sz="3200" dirty="0"/>
              <a:t>• يركز هذا الاتجاه على دراسة وتحليل البنيات الاجتماعية لكل مجتمع، ويعتبر كلود ليفي ستروس مؤسس هذا الاتجاه في الانثروبولوجيا، حيث استقاه من علم اللسانيات خاصة </a:t>
            </a:r>
            <a:r>
              <a:rPr lang="ar-SA" sz="3200" dirty="0" err="1"/>
              <a:t>فريديناند</a:t>
            </a:r>
            <a:r>
              <a:rPr lang="ar-SA" sz="3200" dirty="0"/>
              <a:t> دي </a:t>
            </a:r>
            <a:r>
              <a:rPr lang="ar-SA" sz="3200" dirty="0" err="1"/>
              <a:t>سوسير</a:t>
            </a:r>
            <a:r>
              <a:rPr lang="ar-SA" sz="3200" dirty="0"/>
              <a:t>.</a:t>
            </a:r>
            <a:r>
              <a:rPr lang="en-US" sz="3200" dirty="0"/>
              <a:t/>
            </a:r>
            <a:br>
              <a:rPr lang="en-US" sz="3200" dirty="0"/>
            </a:br>
            <a:r>
              <a:rPr lang="ar-SA" sz="3200" dirty="0"/>
              <a:t>  </a:t>
            </a:r>
            <a:r>
              <a:rPr lang="ar-SA" sz="3200" b="1" dirty="0"/>
              <a:t>تهتم الانثروبولوجيا بدراسة:</a:t>
            </a:r>
            <a:r>
              <a:rPr lang="en-US" sz="3200" dirty="0"/>
              <a:t/>
            </a:r>
            <a:br>
              <a:rPr lang="en-US" sz="3200" dirty="0"/>
            </a:br>
            <a:r>
              <a:rPr lang="ar-SA" sz="3200" dirty="0"/>
              <a:t>  الثقافة</a:t>
            </a:r>
            <a:r>
              <a:rPr lang="en-US" sz="3200" dirty="0"/>
              <a:t/>
            </a:r>
            <a:br>
              <a:rPr lang="en-US" sz="3200" dirty="0"/>
            </a:br>
            <a:r>
              <a:rPr lang="ar-SA" sz="3200" dirty="0"/>
              <a:t>  الدين</a:t>
            </a:r>
            <a:r>
              <a:rPr lang="en-US" sz="3200" dirty="0"/>
              <a:t/>
            </a:r>
            <a:br>
              <a:rPr lang="en-US" sz="3200" dirty="0"/>
            </a:br>
            <a:r>
              <a:rPr lang="ar-SA" sz="3200" dirty="0"/>
              <a:t>  البنيات الاقتصادية</a:t>
            </a:r>
            <a:r>
              <a:rPr lang="en-US" sz="3200" dirty="0"/>
              <a:t/>
            </a:r>
            <a:br>
              <a:rPr lang="en-US" sz="3200" dirty="0"/>
            </a:br>
            <a:r>
              <a:rPr lang="ar-SA" sz="3200" dirty="0"/>
              <a:t>  النسب والقرابة</a:t>
            </a:r>
            <a:r>
              <a:rPr lang="en-US" sz="3200" dirty="0"/>
              <a:t/>
            </a:r>
            <a:br>
              <a:rPr lang="en-US" sz="3200" dirty="0"/>
            </a:br>
            <a:r>
              <a:rPr lang="ar-SA" sz="3200" dirty="0"/>
              <a:t>  النظم السياسية</a:t>
            </a:r>
            <a:r>
              <a:rPr lang="en-US" sz="3200" dirty="0"/>
              <a:t/>
            </a:r>
            <a:br>
              <a:rPr lang="en-US" sz="3200" dirty="0"/>
            </a:br>
            <a:r>
              <a:rPr lang="ar-SA" sz="3200" dirty="0"/>
              <a:t>  وميادين أخرى جديدة كالصحة والترفيه وغيرها.</a:t>
            </a:r>
            <a:endParaRPr lang="en-US" sz="3200" dirty="0"/>
          </a:p>
        </p:txBody>
      </p:sp>
    </p:spTree>
    <p:extLst>
      <p:ext uri="{BB962C8B-B14F-4D97-AF65-F5344CB8AC3E}">
        <p14:creationId xmlns:p14="http://schemas.microsoft.com/office/powerpoint/2010/main" val="2962549447"/>
      </p:ext>
    </p:extLst>
  </p:cSld>
  <p:clrMapOvr>
    <a:masterClrMapping/>
  </p:clrMapOvr>
  <mc:AlternateContent xmlns:mc="http://schemas.openxmlformats.org/markup-compatibility/2006">
    <mc:Choice xmlns:p14="http://schemas.microsoft.com/office/powerpoint/2010/main" Requires="p14">
      <p:transition spd="slow" p14:dur="2500">
        <p:checker/>
        <p:sndAc>
          <p:stSnd>
            <p:snd r:embed="rId2" name="camera.wav"/>
          </p:stSnd>
        </p:sndAc>
      </p:transition>
    </mc:Choice>
    <mc:Fallback>
      <p:transition spd="slow">
        <p:checker/>
        <p:sndAc>
          <p:stSnd>
            <p:snd r:embed="rId2" name="camera.wav"/>
          </p:stSnd>
        </p:sndAc>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66" y="0"/>
            <a:ext cx="9152965" cy="6864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عنوان 1"/>
          <p:cNvSpPr>
            <a:spLocks noGrp="1"/>
          </p:cNvSpPr>
          <p:nvPr>
            <p:ph type="ctrTitle"/>
          </p:nvPr>
        </p:nvSpPr>
        <p:spPr>
          <a:xfrm>
            <a:off x="533400" y="457200"/>
            <a:ext cx="8153400" cy="5867400"/>
          </a:xfrm>
        </p:spPr>
        <p:txBody>
          <a:bodyPr>
            <a:noAutofit/>
          </a:bodyPr>
          <a:lstStyle/>
          <a:p>
            <a:r>
              <a:rPr lang="ar-SA" sz="4000" dirty="0"/>
              <a:t>الانثروبولوجيا: هي علم دراسة الانسان. </a:t>
            </a:r>
            <a:r>
              <a:rPr lang="en-US" sz="4000" dirty="0"/>
              <a:t/>
            </a:r>
            <a:br>
              <a:rPr lang="en-US" sz="4000" dirty="0"/>
            </a:br>
            <a:r>
              <a:rPr lang="ar-SA" sz="4000" dirty="0"/>
              <a:t>  إنّ لفظة أنثروبولوجيا </a:t>
            </a:r>
            <a:r>
              <a:rPr lang="en-US" sz="4000" dirty="0" err="1"/>
              <a:t>Anthropologie</a:t>
            </a:r>
            <a:r>
              <a:rPr lang="ar-SA" sz="4000" dirty="0"/>
              <a:t>، هي كلمة فرنسية مشتقة من الأصل اليوناني المكوّن من مقطعين : </a:t>
            </a:r>
            <a:r>
              <a:rPr lang="ar-SA" sz="4000" dirty="0" err="1"/>
              <a:t>أنثروبوس</a:t>
            </a:r>
            <a:r>
              <a:rPr lang="ar-SA" sz="4000" dirty="0"/>
              <a:t> </a:t>
            </a:r>
            <a:r>
              <a:rPr lang="en-US" sz="4000" dirty="0" err="1"/>
              <a:t>Anthropos</a:t>
            </a:r>
            <a:r>
              <a:rPr lang="ar-SA" sz="4000" dirty="0"/>
              <a:t>، ومعناه " الإنسان " و لوجوس ومعناه " علم ". وبذلك يصبح معنى الأنثروبولوجيا م </a:t>
            </a:r>
            <a:r>
              <a:rPr lang="en-US" sz="4000" dirty="0"/>
              <a:t>on</a:t>
            </a:r>
            <a:r>
              <a:rPr lang="ar-SA" sz="4000" dirty="0"/>
              <a:t> حيث اللفظ " علم الإنسان " أي العلم الذي يدرس الإنسان</a:t>
            </a:r>
            <a:r>
              <a:rPr lang="ar-SA" sz="4000" dirty="0" smtClean="0"/>
              <a:t>.</a:t>
            </a:r>
            <a:r>
              <a:rPr lang="ar-IQ" sz="4800" dirty="0" smtClean="0"/>
              <a:t/>
            </a:r>
            <a:br>
              <a:rPr lang="ar-IQ" sz="4800" dirty="0" smtClean="0"/>
            </a:br>
            <a:endParaRPr lang="ar-IQ" sz="4800" dirty="0"/>
          </a:p>
        </p:txBody>
      </p:sp>
    </p:spTree>
    <p:extLst>
      <p:ext uri="{BB962C8B-B14F-4D97-AF65-F5344CB8AC3E}">
        <p14:creationId xmlns:p14="http://schemas.microsoft.com/office/powerpoint/2010/main" val="3732926314"/>
      </p:ext>
    </p:extLst>
  </p:cSld>
  <p:clrMapOvr>
    <a:masterClrMapping/>
  </p:clrMapOvr>
  <mc:AlternateContent xmlns:mc="http://schemas.openxmlformats.org/markup-compatibility/2006">
    <mc:Choice xmlns:p14="http://schemas.microsoft.com/office/powerpoint/2010/main" Requires="p14">
      <p:transition spd="slow" p14:dur="2500">
        <p:checker/>
        <p:sndAc>
          <p:stSnd>
            <p:snd r:embed="rId2" name="camera.wav"/>
          </p:stSnd>
        </p:sndAc>
      </p:transition>
    </mc:Choice>
    <mc:Fallback>
      <p:transition spd="slow">
        <p:checker/>
        <p:sndAc>
          <p:stSnd>
            <p:snd r:embed="rId2" name="camera.wav"/>
          </p:stSnd>
        </p:sndAc>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66" y="0"/>
            <a:ext cx="9152965" cy="6864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عنوان 1"/>
          <p:cNvSpPr>
            <a:spLocks noGrp="1"/>
          </p:cNvSpPr>
          <p:nvPr>
            <p:ph type="ctrTitle"/>
          </p:nvPr>
        </p:nvSpPr>
        <p:spPr>
          <a:xfrm>
            <a:off x="533400" y="990600"/>
            <a:ext cx="8153400" cy="5334000"/>
          </a:xfrm>
        </p:spPr>
        <p:txBody>
          <a:bodyPr>
            <a:noAutofit/>
          </a:bodyPr>
          <a:lstStyle/>
          <a:p>
            <a:r>
              <a:rPr lang="ar-SA" sz="4000" dirty="0"/>
              <a:t>الانثروبولوجيا الاجتماعية والثقافية</a:t>
            </a:r>
            <a:r>
              <a:rPr lang="en-US" sz="4000" dirty="0"/>
              <a:t/>
            </a:r>
            <a:br>
              <a:rPr lang="en-US" sz="4000" dirty="0"/>
            </a:br>
            <a:r>
              <a:rPr lang="ar-SA" sz="4000" dirty="0"/>
              <a:t>• بدأت الدراسات </a:t>
            </a:r>
            <a:r>
              <a:rPr lang="ar-SA" sz="4000" dirty="0" err="1"/>
              <a:t>الانثروبولوجية</a:t>
            </a:r>
            <a:r>
              <a:rPr lang="ar-SA" sz="4000" dirty="0"/>
              <a:t> بأوروبا في القرن 19 من خلال الدراسات المنجزة عن المتاحف الارشيفات حيث يعمل </a:t>
            </a:r>
            <a:r>
              <a:rPr lang="ar-SA" sz="4000" dirty="0" err="1"/>
              <a:t>الانثروبولوجيين</a:t>
            </a:r>
            <a:r>
              <a:rPr lang="ar-SA" sz="4000" dirty="0"/>
              <a:t> على دراسة ما تحتويه المتاحف والكتابات الوصفية وأرشيفات من معلومات ومعطيات تم جميعها من خلال الرحلات والاكتشافات الجغرافية والحملات العسكرية والتبشير منذ فترة النهضة الأوربية</a:t>
            </a:r>
            <a:r>
              <a:rPr lang="en-US" sz="4000" dirty="0"/>
              <a:t/>
            </a:r>
            <a:br>
              <a:rPr lang="en-US" sz="4000" dirty="0"/>
            </a:br>
            <a:r>
              <a:rPr lang="ar-SA" sz="4000" dirty="0"/>
              <a:t>والاكتشافات الجغرافية</a:t>
            </a:r>
            <a:r>
              <a:rPr lang="ar-SA" sz="4000" dirty="0" smtClean="0"/>
              <a:t>.</a:t>
            </a:r>
            <a:r>
              <a:rPr lang="ar-IQ" sz="4800" dirty="0" smtClean="0"/>
              <a:t/>
            </a:r>
            <a:br>
              <a:rPr lang="ar-IQ" sz="4800" dirty="0" smtClean="0"/>
            </a:br>
            <a:endParaRPr lang="ar-IQ" sz="4800" dirty="0"/>
          </a:p>
        </p:txBody>
      </p:sp>
    </p:spTree>
    <p:extLst>
      <p:ext uri="{BB962C8B-B14F-4D97-AF65-F5344CB8AC3E}">
        <p14:creationId xmlns:p14="http://schemas.microsoft.com/office/powerpoint/2010/main" val="2201668436"/>
      </p:ext>
    </p:extLst>
  </p:cSld>
  <p:clrMapOvr>
    <a:masterClrMapping/>
  </p:clrMapOvr>
  <mc:AlternateContent xmlns:mc="http://schemas.openxmlformats.org/markup-compatibility/2006">
    <mc:Choice xmlns:p14="http://schemas.microsoft.com/office/powerpoint/2010/main" Requires="p14">
      <p:transition spd="slow" p14:dur="2500">
        <p:checker/>
        <p:sndAc>
          <p:stSnd>
            <p:snd r:embed="rId2" name="camera.wav"/>
          </p:stSnd>
        </p:sndAc>
      </p:transition>
    </mc:Choice>
    <mc:Fallback>
      <p:transition spd="slow">
        <p:checker/>
        <p:sndAc>
          <p:stSnd>
            <p:snd r:embed="rId2" name="camera.wav"/>
          </p:stSnd>
        </p:sndAc>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66" y="0"/>
            <a:ext cx="9152965" cy="6864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عنوان 1"/>
          <p:cNvSpPr>
            <a:spLocks noGrp="1"/>
          </p:cNvSpPr>
          <p:nvPr>
            <p:ph type="ctrTitle"/>
          </p:nvPr>
        </p:nvSpPr>
        <p:spPr>
          <a:xfrm>
            <a:off x="533400" y="990600"/>
            <a:ext cx="8153400" cy="5334000"/>
          </a:xfrm>
        </p:spPr>
        <p:txBody>
          <a:bodyPr>
            <a:noAutofit/>
          </a:bodyPr>
          <a:lstStyle/>
          <a:p>
            <a:r>
              <a:rPr lang="ar-IQ" sz="4000" dirty="0" smtClean="0"/>
              <a:t>ا</a:t>
            </a:r>
            <a:r>
              <a:rPr lang="ar-SA" sz="4000" dirty="0" smtClean="0"/>
              <a:t>لنشأة </a:t>
            </a:r>
            <a:r>
              <a:rPr lang="ar-SA" sz="4000" dirty="0"/>
              <a:t>العلمية </a:t>
            </a:r>
            <a:r>
              <a:rPr lang="ar-SA" sz="4000" dirty="0" err="1"/>
              <a:t>للانثروبولوجيا</a:t>
            </a:r>
            <a:r>
              <a:rPr lang="en-US" sz="4000" dirty="0"/>
              <a:t/>
            </a:r>
            <a:br>
              <a:rPr lang="en-US" sz="4000" dirty="0"/>
            </a:br>
            <a:r>
              <a:rPr lang="ar-SA" sz="4000" dirty="0"/>
              <a:t>  ظهرت الدراسات </a:t>
            </a:r>
            <a:r>
              <a:rPr lang="ar-SA" sz="4000" dirty="0" err="1"/>
              <a:t>الانثروبولوجية</a:t>
            </a:r>
            <a:r>
              <a:rPr lang="ar-SA" sz="4000" dirty="0"/>
              <a:t> مع ظهور وتفرع التخصصات العلمية الاخرى بالعلوم الاجتماعية في القرن 19، حيث يمكن تمييز الفرق بين </a:t>
            </a:r>
            <a:r>
              <a:rPr lang="ar-SA" sz="4000" dirty="0" err="1"/>
              <a:t>السوسيولوجيا</a:t>
            </a:r>
            <a:r>
              <a:rPr lang="ar-SA" sz="4000" dirty="0"/>
              <a:t> والانثروبولوجيا من حيث:</a:t>
            </a:r>
            <a:r>
              <a:rPr lang="en-US" sz="4000" dirty="0"/>
              <a:t/>
            </a:r>
            <a:br>
              <a:rPr lang="en-US" sz="4000" dirty="0"/>
            </a:br>
            <a:r>
              <a:rPr lang="ar-SA" sz="4000" dirty="0"/>
              <a:t>  </a:t>
            </a:r>
            <a:r>
              <a:rPr lang="ar-SA" sz="4000" dirty="0" err="1"/>
              <a:t>السوسيولوجيا</a:t>
            </a:r>
            <a:r>
              <a:rPr lang="ar-SA" sz="4000" dirty="0"/>
              <a:t> تهتم بدراسة المجتمعات الحديثة المعقدة</a:t>
            </a:r>
            <a:r>
              <a:rPr lang="en-US" sz="4000" dirty="0"/>
              <a:t/>
            </a:r>
            <a:br>
              <a:rPr lang="en-US" sz="4000" dirty="0"/>
            </a:br>
            <a:r>
              <a:rPr lang="ar-SA" sz="4000" dirty="0"/>
              <a:t> الانثروبولوجيا تهتم بدراسة المجتمعات البدائية البسيطة</a:t>
            </a:r>
            <a:endParaRPr lang="en-US" sz="4000" dirty="0"/>
          </a:p>
        </p:txBody>
      </p:sp>
    </p:spTree>
    <p:extLst>
      <p:ext uri="{BB962C8B-B14F-4D97-AF65-F5344CB8AC3E}">
        <p14:creationId xmlns:p14="http://schemas.microsoft.com/office/powerpoint/2010/main" val="3662332781"/>
      </p:ext>
    </p:extLst>
  </p:cSld>
  <p:clrMapOvr>
    <a:masterClrMapping/>
  </p:clrMapOvr>
  <mc:AlternateContent xmlns:mc="http://schemas.openxmlformats.org/markup-compatibility/2006">
    <mc:Choice xmlns:p14="http://schemas.microsoft.com/office/powerpoint/2010/main" Requires="p14">
      <p:transition spd="slow" p14:dur="2500">
        <p:checker/>
        <p:sndAc>
          <p:stSnd>
            <p:snd r:embed="rId2" name="camera.wav"/>
          </p:stSnd>
        </p:sndAc>
      </p:transition>
    </mc:Choice>
    <mc:Fallback>
      <p:transition spd="slow">
        <p:checker/>
        <p:sndAc>
          <p:stSnd>
            <p:snd r:embed="rId2" name="camera.wav"/>
          </p:stSnd>
        </p:sndAc>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66" y="0"/>
            <a:ext cx="9152965" cy="6864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عنوان 1"/>
          <p:cNvSpPr>
            <a:spLocks noGrp="1"/>
          </p:cNvSpPr>
          <p:nvPr>
            <p:ph type="ctrTitle"/>
          </p:nvPr>
        </p:nvSpPr>
        <p:spPr>
          <a:xfrm>
            <a:off x="533400" y="381000"/>
            <a:ext cx="8153400" cy="5943600"/>
          </a:xfrm>
        </p:spPr>
        <p:txBody>
          <a:bodyPr>
            <a:noAutofit/>
          </a:bodyPr>
          <a:lstStyle/>
          <a:p>
            <a:r>
              <a:rPr lang="ar-SA" sz="4000" dirty="0"/>
              <a:t>•الانثروبولوجيا العضوية:</a:t>
            </a:r>
            <a:r>
              <a:rPr lang="en-US" sz="4000" dirty="0"/>
              <a:t/>
            </a:r>
            <a:br>
              <a:rPr lang="en-US" sz="4000" dirty="0"/>
            </a:br>
            <a:r>
              <a:rPr lang="ar-SA" sz="4000" dirty="0"/>
              <a:t>• ظهرت بالخصوص بفرنسا وتهتم بدراسة الانسان من حيث الاختلافات البيولوجية العضوية بين الاجناس من خلال اللون وحجم الجمجمة</a:t>
            </a:r>
            <a:r>
              <a:rPr lang="en-US" sz="4000" dirty="0"/>
              <a:t/>
            </a:r>
            <a:br>
              <a:rPr lang="en-US" sz="4000" dirty="0"/>
            </a:br>
            <a:r>
              <a:rPr lang="ar-SA" sz="4000" dirty="0"/>
              <a:t>فروع أو مدارس الانثروبولوجيا</a:t>
            </a:r>
            <a:r>
              <a:rPr lang="en-US" sz="4000" dirty="0"/>
              <a:t/>
            </a:r>
            <a:br>
              <a:rPr lang="en-US" sz="4000" dirty="0"/>
            </a:br>
            <a:r>
              <a:rPr lang="ar-SA" sz="4000" dirty="0"/>
              <a:t>• الانثروبولوجيا الاجتماعية</a:t>
            </a:r>
            <a:r>
              <a:rPr lang="en-US" sz="4000" dirty="0"/>
              <a:t/>
            </a:r>
            <a:br>
              <a:rPr lang="en-US" sz="4000" dirty="0"/>
            </a:br>
            <a:r>
              <a:rPr lang="ar-SA" sz="4000" dirty="0"/>
              <a:t>• تطورت </a:t>
            </a:r>
            <a:r>
              <a:rPr lang="ar-SA" sz="4000" dirty="0" err="1"/>
              <a:t>بانجلترا</a:t>
            </a:r>
            <a:r>
              <a:rPr lang="ar-SA" sz="4000" dirty="0"/>
              <a:t> حيث تهتم بدراسة السلوك الاجتماعي التي يتخذ نظم اجتماعية كالعائلة والقرابة </a:t>
            </a:r>
            <a:r>
              <a:rPr lang="ar-SA" sz="4000" dirty="0" smtClean="0"/>
              <a:t>والنظام</a:t>
            </a:r>
            <a:r>
              <a:rPr lang="ar-IQ" sz="4000" dirty="0" smtClean="0"/>
              <a:t> </a:t>
            </a:r>
            <a:r>
              <a:rPr lang="ar-SA" sz="4000" dirty="0" smtClean="0"/>
              <a:t>السياسي </a:t>
            </a:r>
            <a:r>
              <a:rPr lang="ar-SA" sz="4000" dirty="0"/>
              <a:t>والدين.</a:t>
            </a:r>
            <a:endParaRPr lang="en-US" sz="4000" dirty="0"/>
          </a:p>
        </p:txBody>
      </p:sp>
    </p:spTree>
    <p:extLst>
      <p:ext uri="{BB962C8B-B14F-4D97-AF65-F5344CB8AC3E}">
        <p14:creationId xmlns:p14="http://schemas.microsoft.com/office/powerpoint/2010/main" val="350809457"/>
      </p:ext>
    </p:extLst>
  </p:cSld>
  <p:clrMapOvr>
    <a:masterClrMapping/>
  </p:clrMapOvr>
  <mc:AlternateContent xmlns:mc="http://schemas.openxmlformats.org/markup-compatibility/2006">
    <mc:Choice xmlns:p14="http://schemas.microsoft.com/office/powerpoint/2010/main" Requires="p14">
      <p:transition spd="slow" p14:dur="2500">
        <p:checker/>
        <p:sndAc>
          <p:stSnd>
            <p:snd r:embed="rId2" name="camera.wav"/>
          </p:stSnd>
        </p:sndAc>
      </p:transition>
    </mc:Choice>
    <mc:Fallback>
      <p:transition spd="slow">
        <p:checker/>
        <p:sndAc>
          <p:stSnd>
            <p:snd r:embed="rId2" name="camera.wav"/>
          </p:stSnd>
        </p:sndAc>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66" y="0"/>
            <a:ext cx="9152965" cy="6864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عنوان 1"/>
          <p:cNvSpPr>
            <a:spLocks noGrp="1"/>
          </p:cNvSpPr>
          <p:nvPr>
            <p:ph type="ctrTitle"/>
          </p:nvPr>
        </p:nvSpPr>
        <p:spPr>
          <a:xfrm>
            <a:off x="533400" y="381000"/>
            <a:ext cx="8153400" cy="5943600"/>
          </a:xfrm>
        </p:spPr>
        <p:txBody>
          <a:bodyPr>
            <a:noAutofit/>
          </a:bodyPr>
          <a:lstStyle/>
          <a:p>
            <a:r>
              <a:rPr lang="ar-SA" sz="4000" dirty="0"/>
              <a:t>فروع أو مدارس الانثروبولوجيا</a:t>
            </a:r>
            <a:r>
              <a:rPr lang="en-US" sz="4000" dirty="0"/>
              <a:t/>
            </a:r>
            <a:br>
              <a:rPr lang="en-US" sz="4000" dirty="0"/>
            </a:br>
            <a:r>
              <a:rPr lang="ar-SA" sz="4000" dirty="0"/>
              <a:t>  الانثروبولوجيا الثقافية:</a:t>
            </a:r>
            <a:r>
              <a:rPr lang="en-US" sz="4000" dirty="0"/>
              <a:t/>
            </a:r>
            <a:br>
              <a:rPr lang="en-US" sz="4000" dirty="0"/>
            </a:br>
            <a:r>
              <a:rPr lang="ar-SA" sz="4000" dirty="0"/>
              <a:t>  اتجاه ظهر بأمريكا يركز في الدراسات </a:t>
            </a:r>
            <a:r>
              <a:rPr lang="ar-SA" sz="4000" dirty="0" err="1"/>
              <a:t>الانثروبولوجية</a:t>
            </a:r>
            <a:r>
              <a:rPr lang="ar-SA" sz="4000" dirty="0"/>
              <a:t> على </a:t>
            </a:r>
            <a:r>
              <a:rPr lang="ar-SA" sz="4000" dirty="0" err="1"/>
              <a:t>التمايزات</a:t>
            </a:r>
            <a:r>
              <a:rPr lang="ar-SA" sz="4000" dirty="0"/>
              <a:t> بين اللغات والثقافات التي تتميز بها الشعوب. خاصة علم اللغة والآثار بالإضافة إلى علم الثقافات المقارن (</a:t>
            </a:r>
            <a:r>
              <a:rPr lang="ar-SA" sz="4000" dirty="0" err="1"/>
              <a:t>الاثنولوجيا</a:t>
            </a:r>
            <a:r>
              <a:rPr lang="ar-SA" sz="4000" dirty="0"/>
              <a:t>).</a:t>
            </a:r>
            <a:endParaRPr lang="en-US" sz="4000" dirty="0"/>
          </a:p>
        </p:txBody>
      </p:sp>
    </p:spTree>
    <p:extLst>
      <p:ext uri="{BB962C8B-B14F-4D97-AF65-F5344CB8AC3E}">
        <p14:creationId xmlns:p14="http://schemas.microsoft.com/office/powerpoint/2010/main" val="1872005269"/>
      </p:ext>
    </p:extLst>
  </p:cSld>
  <p:clrMapOvr>
    <a:masterClrMapping/>
  </p:clrMapOvr>
  <mc:AlternateContent xmlns:mc="http://schemas.openxmlformats.org/markup-compatibility/2006">
    <mc:Choice xmlns:p14="http://schemas.microsoft.com/office/powerpoint/2010/main" Requires="p14">
      <p:transition spd="slow" p14:dur="2500">
        <p:checker/>
        <p:sndAc>
          <p:stSnd>
            <p:snd r:embed="rId2" name="camera.wav"/>
          </p:stSnd>
        </p:sndAc>
      </p:transition>
    </mc:Choice>
    <mc:Fallback>
      <p:transition spd="slow">
        <p:checker/>
        <p:sndAc>
          <p:stSnd>
            <p:snd r:embed="rId2" name="camera.wav"/>
          </p:stSnd>
        </p:sndAc>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66" y="0"/>
            <a:ext cx="9152965" cy="6864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عنوان 1"/>
          <p:cNvSpPr>
            <a:spLocks noGrp="1"/>
          </p:cNvSpPr>
          <p:nvPr>
            <p:ph type="ctrTitle"/>
          </p:nvPr>
        </p:nvSpPr>
        <p:spPr>
          <a:xfrm>
            <a:off x="533400" y="381000"/>
            <a:ext cx="8153400" cy="5943600"/>
          </a:xfrm>
        </p:spPr>
        <p:txBody>
          <a:bodyPr>
            <a:noAutofit/>
          </a:bodyPr>
          <a:lstStyle/>
          <a:p>
            <a:r>
              <a:rPr lang="ar-SA" sz="3200" b="1" dirty="0"/>
              <a:t>مناهج وتقنيات الانثروبولوجيا</a:t>
            </a:r>
            <a:r>
              <a:rPr lang="en-US" sz="3200" b="1" dirty="0"/>
              <a:t/>
            </a:r>
            <a:br>
              <a:rPr lang="en-US" sz="3200" b="1" dirty="0"/>
            </a:br>
            <a:r>
              <a:rPr lang="ar-SA" sz="3200" b="1" dirty="0"/>
              <a:t>  المناهج:</a:t>
            </a:r>
            <a:r>
              <a:rPr lang="en-US" sz="3200" b="1" dirty="0"/>
              <a:t/>
            </a:r>
            <a:br>
              <a:rPr lang="en-US" sz="3200" b="1" dirty="0"/>
            </a:br>
            <a:r>
              <a:rPr lang="ar-SA" sz="3200" dirty="0"/>
              <a:t>  في البداية كان الدراسات عبارة عن تحليل </a:t>
            </a:r>
            <a:r>
              <a:rPr lang="ar-SA" sz="3200" dirty="0" err="1"/>
              <a:t>للارشيفات</a:t>
            </a:r>
            <a:r>
              <a:rPr lang="ar-SA" sz="3200" dirty="0"/>
              <a:t> ومحتويات المتاحف. غياب العمل الميداني</a:t>
            </a:r>
            <a:r>
              <a:rPr lang="en-US" sz="3200" dirty="0"/>
              <a:t/>
            </a:r>
            <a:br>
              <a:rPr lang="en-US" sz="3200" dirty="0"/>
            </a:br>
            <a:r>
              <a:rPr lang="ar-SA" sz="3200" dirty="0"/>
              <a:t>  يعتبر </a:t>
            </a:r>
            <a:r>
              <a:rPr lang="ar-SA" sz="3200" dirty="0" err="1"/>
              <a:t>مالينوفسكي</a:t>
            </a:r>
            <a:r>
              <a:rPr lang="ar-SA" sz="3200" dirty="0"/>
              <a:t> أول من عمل على البحث الميداني في الدراسات </a:t>
            </a:r>
            <a:r>
              <a:rPr lang="ar-SA" sz="3200" dirty="0" err="1"/>
              <a:t>الانثروبولوجية</a:t>
            </a:r>
            <a:r>
              <a:rPr lang="ar-SA" sz="3200" dirty="0"/>
              <a:t> من خلال تقنية الملاحظة المباشرة والمشاركة..</a:t>
            </a:r>
            <a:r>
              <a:rPr lang="en-US" sz="3200" dirty="0"/>
              <a:t/>
            </a:r>
            <a:br>
              <a:rPr lang="en-US" sz="3200" dirty="0"/>
            </a:br>
            <a:r>
              <a:rPr lang="ar-SA" sz="3200" b="1" dirty="0"/>
              <a:t>مناهج وتقنيات الانثروبولوجيا</a:t>
            </a:r>
            <a:r>
              <a:rPr lang="en-US" sz="3200" b="1" dirty="0"/>
              <a:t/>
            </a:r>
            <a:br>
              <a:rPr lang="en-US" sz="3200" b="1" dirty="0"/>
            </a:br>
            <a:r>
              <a:rPr lang="ar-SA" sz="3200" dirty="0"/>
              <a:t>  في القرن العشرين عمل كلود ليفي ستروس على وضع منهج خاص بالدراسة </a:t>
            </a:r>
            <a:r>
              <a:rPr lang="ar-SA" sz="3200" dirty="0" err="1"/>
              <a:t>الانثروبولوجية</a:t>
            </a:r>
            <a:r>
              <a:rPr lang="ar-SA" sz="3200" dirty="0"/>
              <a:t> عبر المرور من ثلاث مراحل:</a:t>
            </a:r>
            <a:r>
              <a:rPr lang="en-US" sz="3200" dirty="0"/>
              <a:t/>
            </a:r>
            <a:br>
              <a:rPr lang="en-US" sz="3200" dirty="0"/>
            </a:br>
            <a:r>
              <a:rPr lang="ar-SA" sz="3200" dirty="0"/>
              <a:t>  </a:t>
            </a:r>
            <a:r>
              <a:rPr lang="ar-SA" sz="3200" dirty="0" err="1"/>
              <a:t>الاثنوغرافيا</a:t>
            </a:r>
            <a:r>
              <a:rPr lang="ar-SA" sz="3200" dirty="0"/>
              <a:t>: الوصف الشامل</a:t>
            </a:r>
            <a:r>
              <a:rPr lang="en-US" sz="3200" dirty="0"/>
              <a:t/>
            </a:r>
            <a:br>
              <a:rPr lang="en-US" sz="3200" dirty="0"/>
            </a:br>
            <a:r>
              <a:rPr lang="ar-SA" sz="3200" dirty="0"/>
              <a:t>  </a:t>
            </a:r>
            <a:r>
              <a:rPr lang="ar-SA" sz="3200" dirty="0" err="1"/>
              <a:t>الاثنولوجيا</a:t>
            </a:r>
            <a:r>
              <a:rPr lang="ar-SA" sz="3200" dirty="0"/>
              <a:t>: المقارنة والتحليل</a:t>
            </a:r>
            <a:r>
              <a:rPr lang="en-US" sz="3200" dirty="0"/>
              <a:t/>
            </a:r>
            <a:br>
              <a:rPr lang="en-US" sz="3200" dirty="0"/>
            </a:br>
            <a:r>
              <a:rPr lang="ar-SA" sz="3200" dirty="0"/>
              <a:t>  الانثروبولوجيا: التركيب</a:t>
            </a:r>
            <a:endParaRPr lang="en-US" sz="3200" dirty="0"/>
          </a:p>
        </p:txBody>
      </p:sp>
    </p:spTree>
    <p:extLst>
      <p:ext uri="{BB962C8B-B14F-4D97-AF65-F5344CB8AC3E}">
        <p14:creationId xmlns:p14="http://schemas.microsoft.com/office/powerpoint/2010/main" val="1723545706"/>
      </p:ext>
    </p:extLst>
  </p:cSld>
  <p:clrMapOvr>
    <a:masterClrMapping/>
  </p:clrMapOvr>
  <mc:AlternateContent xmlns:mc="http://schemas.openxmlformats.org/markup-compatibility/2006">
    <mc:Choice xmlns:p14="http://schemas.microsoft.com/office/powerpoint/2010/main" Requires="p14">
      <p:transition spd="slow" p14:dur="2500">
        <p:checker/>
        <p:sndAc>
          <p:stSnd>
            <p:snd r:embed="rId2" name="camera.wav"/>
          </p:stSnd>
        </p:sndAc>
      </p:transition>
    </mc:Choice>
    <mc:Fallback>
      <p:transition spd="slow">
        <p:checker/>
        <p:sndAc>
          <p:stSnd>
            <p:snd r:embed="rId2" name="camera.wav"/>
          </p:stSnd>
        </p:sndAc>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66" y="0"/>
            <a:ext cx="9152965" cy="6864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عنوان 1"/>
          <p:cNvSpPr>
            <a:spLocks noGrp="1"/>
          </p:cNvSpPr>
          <p:nvPr>
            <p:ph type="ctrTitle"/>
          </p:nvPr>
        </p:nvSpPr>
        <p:spPr>
          <a:xfrm>
            <a:off x="533400" y="381000"/>
            <a:ext cx="8153400" cy="5943600"/>
          </a:xfrm>
        </p:spPr>
        <p:txBody>
          <a:bodyPr>
            <a:noAutofit/>
          </a:bodyPr>
          <a:lstStyle/>
          <a:p>
            <a:r>
              <a:rPr lang="ar-SA" sz="3200" b="1" dirty="0"/>
              <a:t>الاتجاه التطوري :</a:t>
            </a:r>
            <a:r>
              <a:rPr lang="en-US" sz="3200" b="1" dirty="0"/>
              <a:t/>
            </a:r>
            <a:br>
              <a:rPr lang="en-US" sz="3200" b="1" dirty="0"/>
            </a:br>
            <a:r>
              <a:rPr lang="ar-IQ" sz="3200" dirty="0" smtClean="0"/>
              <a:t>ظهر في </a:t>
            </a:r>
            <a:r>
              <a:rPr lang="ar-SA" sz="3200" dirty="0" smtClean="0"/>
              <a:t>فرنسا </a:t>
            </a:r>
            <a:r>
              <a:rPr lang="ar-IQ" sz="3200" dirty="0" smtClean="0"/>
              <a:t>ل (</a:t>
            </a:r>
            <a:r>
              <a:rPr lang="ar-SA" sz="3200" dirty="0" smtClean="0"/>
              <a:t>دي </a:t>
            </a:r>
            <a:r>
              <a:rPr lang="ar-SA" sz="3200" dirty="0"/>
              <a:t>كولين </a:t>
            </a:r>
            <a:r>
              <a:rPr lang="ar-SA" sz="3200" dirty="0" err="1"/>
              <a:t>فوستيل</a:t>
            </a:r>
            <a:r>
              <a:rPr lang="ar-SA" sz="3200" dirty="0"/>
              <a:t> </a:t>
            </a:r>
            <a:r>
              <a:rPr lang="ar-IQ" sz="3200" dirty="0" smtClean="0"/>
              <a:t>) </a:t>
            </a:r>
            <a:r>
              <a:rPr lang="ar-SA" sz="3200" dirty="0" smtClean="0"/>
              <a:t>بكاتبه </a:t>
            </a:r>
            <a:r>
              <a:rPr lang="ar-SA" sz="3200" dirty="0"/>
              <a:t>" المدينة </a:t>
            </a:r>
            <a:r>
              <a:rPr lang="ar-SA" sz="3200" dirty="0" smtClean="0"/>
              <a:t>القديمة</a:t>
            </a:r>
            <a:r>
              <a:rPr lang="en-US" sz="3200" dirty="0"/>
              <a:t/>
            </a:r>
            <a:br>
              <a:rPr lang="en-US" sz="3200" dirty="0"/>
            </a:br>
            <a:r>
              <a:rPr lang="ar-SA" sz="3200" dirty="0"/>
              <a:t>المانيا ظهر كتاب "أصل العائلة والملكية </a:t>
            </a:r>
            <a:r>
              <a:rPr lang="ar-SA" sz="3200" dirty="0" smtClean="0"/>
              <a:t>الخاصة</a:t>
            </a:r>
            <a:r>
              <a:rPr lang="ar-IQ" sz="3200" dirty="0"/>
              <a:t> </a:t>
            </a:r>
            <a:r>
              <a:rPr lang="ar-IQ" sz="3200" dirty="0" err="1" smtClean="0"/>
              <a:t>لل</a:t>
            </a:r>
            <a:r>
              <a:rPr lang="ar-SA" sz="3200" dirty="0" smtClean="0"/>
              <a:t>دولة</a:t>
            </a:r>
            <a:r>
              <a:rPr lang="ar-SA" sz="3200" dirty="0"/>
              <a:t>" لفريدريك </a:t>
            </a:r>
            <a:r>
              <a:rPr lang="ar-SA" sz="3200" dirty="0" err="1"/>
              <a:t>انجلز</a:t>
            </a:r>
            <a:r>
              <a:rPr lang="ar-SA" sz="3200" dirty="0"/>
              <a:t> 1884 .</a:t>
            </a:r>
            <a:r>
              <a:rPr lang="en-US" sz="3200" dirty="0"/>
              <a:t/>
            </a:r>
            <a:br>
              <a:rPr lang="en-US" sz="3200" dirty="0"/>
            </a:br>
            <a:r>
              <a:rPr lang="ar-IQ" sz="3200" dirty="0"/>
              <a:t>ا</a:t>
            </a:r>
            <a:r>
              <a:rPr lang="ar-SA" sz="3200" dirty="0" err="1" smtClean="0"/>
              <a:t>نجلترا</a:t>
            </a:r>
            <a:r>
              <a:rPr lang="ar-SA" sz="3200" dirty="0" smtClean="0"/>
              <a:t> </a:t>
            </a:r>
            <a:r>
              <a:rPr lang="ar-SA" sz="3200" dirty="0"/>
              <a:t>ظهر مؤلف "الثقافة البدائية" لإدوارد تايلور </a:t>
            </a:r>
            <a:r>
              <a:rPr lang="ar-SA" sz="3200" dirty="0" smtClean="0"/>
              <a:t>لي</a:t>
            </a:r>
            <a:r>
              <a:rPr lang="en-US" sz="3200" dirty="0"/>
              <a:t/>
            </a:r>
            <a:br>
              <a:rPr lang="en-US" sz="3200" dirty="0"/>
            </a:br>
            <a:r>
              <a:rPr lang="ar-SA" sz="3200" dirty="0"/>
              <a:t>1871، و كتاب "الغصن الذهبي" لجيمس فريزر عام 1890 .</a:t>
            </a:r>
            <a:r>
              <a:rPr lang="en-US" sz="3200" dirty="0"/>
              <a:t/>
            </a:r>
            <a:br>
              <a:rPr lang="en-US" sz="3200" dirty="0"/>
            </a:br>
            <a:r>
              <a:rPr lang="ar-SA" sz="3200" dirty="0"/>
              <a:t>أمريكا ظهر مؤلف* المجتمع القديم * للويس مورغان</a:t>
            </a:r>
            <a:endParaRPr lang="en-US" sz="3200" dirty="0"/>
          </a:p>
        </p:txBody>
      </p:sp>
    </p:spTree>
    <p:extLst>
      <p:ext uri="{BB962C8B-B14F-4D97-AF65-F5344CB8AC3E}">
        <p14:creationId xmlns:p14="http://schemas.microsoft.com/office/powerpoint/2010/main" val="3197470300"/>
      </p:ext>
    </p:extLst>
  </p:cSld>
  <p:clrMapOvr>
    <a:masterClrMapping/>
  </p:clrMapOvr>
  <mc:AlternateContent xmlns:mc="http://schemas.openxmlformats.org/markup-compatibility/2006">
    <mc:Choice xmlns:p14="http://schemas.microsoft.com/office/powerpoint/2010/main" Requires="p14">
      <p:transition spd="slow" p14:dur="2500">
        <p:checker/>
        <p:sndAc>
          <p:stSnd>
            <p:snd r:embed="rId2" name="camera.wav"/>
          </p:stSnd>
        </p:sndAc>
      </p:transition>
    </mc:Choice>
    <mc:Fallback>
      <p:transition spd="slow">
        <p:checker/>
        <p:sndAc>
          <p:stSnd>
            <p:snd r:embed="rId2" name="camera.wav"/>
          </p:stSnd>
        </p:sndAc>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66" y="0"/>
            <a:ext cx="9152965" cy="6864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عنوان 1"/>
          <p:cNvSpPr>
            <a:spLocks noGrp="1"/>
          </p:cNvSpPr>
          <p:nvPr>
            <p:ph type="ctrTitle"/>
          </p:nvPr>
        </p:nvSpPr>
        <p:spPr>
          <a:xfrm>
            <a:off x="533400" y="381000"/>
            <a:ext cx="8153400" cy="5943600"/>
          </a:xfrm>
        </p:spPr>
        <p:txBody>
          <a:bodyPr>
            <a:noAutofit/>
          </a:bodyPr>
          <a:lstStyle/>
          <a:p>
            <a:r>
              <a:rPr lang="ar-SA" sz="3200" b="1" dirty="0"/>
              <a:t>الاتجاه الانتشاري :</a:t>
            </a:r>
            <a:r>
              <a:rPr lang="en-US" sz="3200" b="1" dirty="0"/>
              <a:t/>
            </a:r>
            <a:br>
              <a:rPr lang="en-US" sz="3200" b="1" dirty="0"/>
            </a:br>
            <a:r>
              <a:rPr lang="ar-SA" sz="3200" dirty="0"/>
              <a:t>  ينتقد بشدة الاتجاه التطوري ويدافع عن وجود مراكز ثقافية في العالم هي منبع الحضارة والثقافات.</a:t>
            </a:r>
            <a:r>
              <a:rPr lang="en-US" sz="3200" dirty="0"/>
              <a:t/>
            </a:r>
            <a:br>
              <a:rPr lang="en-US" sz="3200" dirty="0"/>
            </a:br>
            <a:r>
              <a:rPr lang="ar-SA" sz="3200" dirty="0"/>
              <a:t>  من رواد هذا الاتجاه: فرانس </a:t>
            </a:r>
            <a:r>
              <a:rPr lang="ar-SA" sz="3200" dirty="0" err="1"/>
              <a:t>بواز،اليوث</a:t>
            </a:r>
            <a:r>
              <a:rPr lang="ar-SA" sz="3200" dirty="0"/>
              <a:t> </a:t>
            </a:r>
            <a:r>
              <a:rPr lang="ar-SA" sz="3200" dirty="0" err="1"/>
              <a:t>سميت،رادزل</a:t>
            </a:r>
            <a:r>
              <a:rPr lang="ar-SA" sz="3200" dirty="0"/>
              <a:t>.     </a:t>
            </a:r>
            <a:r>
              <a:rPr lang="en-US" sz="3200" dirty="0"/>
              <a:t/>
            </a:r>
            <a:br>
              <a:rPr lang="en-US" sz="3200" dirty="0"/>
            </a:br>
            <a:r>
              <a:rPr lang="ar-SA" sz="3200" dirty="0"/>
              <a:t>الاتجاهات النظرية في الانثروبولوجيا</a:t>
            </a:r>
            <a:r>
              <a:rPr lang="en-US" sz="3200" dirty="0"/>
              <a:t/>
            </a:r>
            <a:br>
              <a:rPr lang="en-US" sz="3200" dirty="0"/>
            </a:br>
            <a:r>
              <a:rPr lang="ar-SA" sz="3200" b="1" dirty="0"/>
              <a:t>  الاتجاه الوظيفي:</a:t>
            </a:r>
            <a:r>
              <a:rPr lang="en-US" sz="3200" b="1" dirty="0"/>
              <a:t/>
            </a:r>
            <a:br>
              <a:rPr lang="en-US" sz="3200" b="1" dirty="0"/>
            </a:br>
            <a:r>
              <a:rPr lang="ar-SA" sz="3200" dirty="0"/>
              <a:t>  يعتمد هذا الاتجاه على دراسة المجتمعات من خلال وظائف البنى الاجتماعية حيث نجد نفس المنهج الوظيفي عند </a:t>
            </a:r>
            <a:r>
              <a:rPr lang="ar-SA" sz="3200" dirty="0" err="1"/>
              <a:t>دوركايم</a:t>
            </a:r>
            <a:r>
              <a:rPr lang="ar-SA" sz="3200" dirty="0"/>
              <a:t> في علم الاجتماع.</a:t>
            </a:r>
            <a:r>
              <a:rPr lang="en-US" sz="3200" dirty="0"/>
              <a:t/>
            </a:r>
            <a:br>
              <a:rPr lang="en-US" sz="3200" dirty="0"/>
            </a:br>
            <a:r>
              <a:rPr lang="ar-SA" sz="3200" dirty="0"/>
              <a:t>  يعتبر </a:t>
            </a:r>
            <a:r>
              <a:rPr lang="ar-SA" sz="3200" dirty="0" err="1"/>
              <a:t>مالينوفسكي</a:t>
            </a:r>
            <a:r>
              <a:rPr lang="ar-SA" sz="3200" dirty="0"/>
              <a:t> رائد هذا الاتجاه بالإضافة ل راد كليف براون.       </a:t>
            </a:r>
            <a:endParaRPr lang="en-US" sz="3200" dirty="0"/>
          </a:p>
        </p:txBody>
      </p:sp>
    </p:spTree>
    <p:extLst>
      <p:ext uri="{BB962C8B-B14F-4D97-AF65-F5344CB8AC3E}">
        <p14:creationId xmlns:p14="http://schemas.microsoft.com/office/powerpoint/2010/main" val="40920908"/>
      </p:ext>
    </p:extLst>
  </p:cSld>
  <p:clrMapOvr>
    <a:masterClrMapping/>
  </p:clrMapOvr>
  <mc:AlternateContent xmlns:mc="http://schemas.openxmlformats.org/markup-compatibility/2006">
    <mc:Choice xmlns:p14="http://schemas.microsoft.com/office/powerpoint/2010/main" Requires="p14">
      <p:transition spd="slow" p14:dur="2500">
        <p:checker/>
        <p:sndAc>
          <p:stSnd>
            <p:snd r:embed="rId2" name="camera.wav"/>
          </p:stSnd>
        </p:sndAc>
      </p:transition>
    </mc:Choice>
    <mc:Fallback>
      <p:transition spd="slow">
        <p:checker/>
        <p:sndAc>
          <p:stSnd>
            <p:snd r:embed="rId2" name="camera.wav"/>
          </p:stSnd>
        </p:sndAc>
      </p:transition>
    </mc:Fallback>
  </mc:AlternateContent>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40</Words>
  <Application>Microsoft Office PowerPoint</Application>
  <PresentationFormat>عرض على الشاشة (3:4)‏</PresentationFormat>
  <Paragraphs>13</Paragraphs>
  <Slides>10</Slides>
  <Notes>0</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نسق Office</vt:lpstr>
      <vt:lpstr> جامعة بغداد / كلية الفنون الجميلة  قسم التربية الفنية </vt:lpstr>
      <vt:lpstr>الانثروبولوجيا: هي علم دراسة الانسان.    إنّ لفظة أنثروبولوجيا Anthropologie، هي كلمة فرنسية مشتقة من الأصل اليوناني المكوّن من مقطعين : أنثروبوس Anthropos، ومعناه " الإنسان " و لوجوس ومعناه " علم ". وبذلك يصبح معنى الأنثروبولوجيا م on حيث اللفظ " علم الإنسان " أي العلم الذي يدرس الإنسان. </vt:lpstr>
      <vt:lpstr>الانثروبولوجيا الاجتماعية والثقافية • بدأت الدراسات الانثروبولوجية بأوروبا في القرن 19 من خلال الدراسات المنجزة عن المتاحف الارشيفات حيث يعمل الانثروبولوجيين على دراسة ما تحتويه المتاحف والكتابات الوصفية وأرشيفات من معلومات ومعطيات تم جميعها من خلال الرحلات والاكتشافات الجغرافية والحملات العسكرية والتبشير منذ فترة النهضة الأوربية والاكتشافات الجغرافية. </vt:lpstr>
      <vt:lpstr>النشأة العلمية للانثروبولوجيا   ظهرت الدراسات الانثروبولوجية مع ظهور وتفرع التخصصات العلمية الاخرى بالعلوم الاجتماعية في القرن 19، حيث يمكن تمييز الفرق بين السوسيولوجيا والانثروبولوجيا من حيث:   السوسيولوجيا تهتم بدراسة المجتمعات الحديثة المعقدة  الانثروبولوجيا تهتم بدراسة المجتمعات البدائية البسيطة</vt:lpstr>
      <vt:lpstr>•الانثروبولوجيا العضوية: • ظهرت بالخصوص بفرنسا وتهتم بدراسة الانسان من حيث الاختلافات البيولوجية العضوية بين الاجناس من خلال اللون وحجم الجمجمة فروع أو مدارس الانثروبولوجيا • الانثروبولوجيا الاجتماعية • تطورت بانجلترا حيث تهتم بدراسة السلوك الاجتماعي التي يتخذ نظم اجتماعية كالعائلة والقرابة والنظام السياسي والدين.</vt:lpstr>
      <vt:lpstr>فروع أو مدارس الانثروبولوجيا   الانثروبولوجيا الثقافية:   اتجاه ظهر بأمريكا يركز في الدراسات الانثروبولوجية على التمايزات بين اللغات والثقافات التي تتميز بها الشعوب. خاصة علم اللغة والآثار بالإضافة إلى علم الثقافات المقارن (الاثنولوجيا).</vt:lpstr>
      <vt:lpstr>مناهج وتقنيات الانثروبولوجيا   المناهج:   في البداية كان الدراسات عبارة عن تحليل للارشيفات ومحتويات المتاحف. غياب العمل الميداني   يعتبر مالينوفسكي أول من عمل على البحث الميداني في الدراسات الانثروبولوجية من خلال تقنية الملاحظة المباشرة والمشاركة.. مناهج وتقنيات الانثروبولوجيا   في القرن العشرين عمل كلود ليفي ستروس على وضع منهج خاص بالدراسة الانثروبولوجية عبر المرور من ثلاث مراحل:   الاثنوغرافيا: الوصف الشامل   الاثنولوجيا: المقارنة والتحليل   الانثروبولوجيا: التركيب</vt:lpstr>
      <vt:lpstr>الاتجاه التطوري : ظهر في فرنسا ل (دي كولين فوستيل ) بكاتبه " المدينة القديمة المانيا ظهر كتاب "أصل العائلة والملكية الخاصة للدولة" لفريدريك انجلز 1884 . انجلترا ظهر مؤلف "الثقافة البدائية" لإدوارد تايلور لي 1871، و كتاب "الغصن الذهبي" لجيمس فريزر عام 1890 . أمريكا ظهر مؤلف* المجتمع القديم * للويس مورغان</vt:lpstr>
      <vt:lpstr>الاتجاه الانتشاري :   ينتقد بشدة الاتجاه التطوري ويدافع عن وجود مراكز ثقافية في العالم هي منبع الحضارة والثقافات.   من رواد هذا الاتجاه: فرانس بواز،اليوث سميت،رادزل.      الاتجاهات النظرية في الانثروبولوجيا   الاتجاه الوظيفي:   يعتمد هذا الاتجاه على دراسة المجتمعات من خلال وظائف البنى الاجتماعية حيث نجد نفس المنهج الوظيفي عند دوركايم في علم الاجتماع.   يعتبر مالينوفسكي رائد هذا الاتجاه بالإضافة ل راد كليف براون.       </vt:lpstr>
      <vt:lpstr>الاتجاه البنيوي : • يركز هذا الاتجاه على دراسة وتحليل البنيات الاجتماعية لكل مجتمع، ويعتبر كلود ليفي ستروس مؤسس هذا الاتجاه في الانثروبولوجيا، حيث استقاه من علم اللسانيات خاصة فريديناند دي سوسير.   تهتم الانثروبولوجيا بدراسة:   الثقافة   الدين   البنيات الاقتصادية   النسب والقرابة   النظم السياسية   وميادين أخرى جديدة كالصحة والترفيه وغيرها.</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بغداد / كلية الفنون الجميلة  قسم التربية الفنية</dc:title>
  <dc:creator>x89</dc:creator>
  <cp:lastModifiedBy>x89</cp:lastModifiedBy>
  <cp:revision>6</cp:revision>
  <dcterms:created xsi:type="dcterms:W3CDTF">2026-05-17T21:13:38Z</dcterms:created>
  <dcterms:modified xsi:type="dcterms:W3CDTF">2026-05-17T21:52:23Z</dcterms:modified>
</cp:coreProperties>
</file>