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7" r:id="rId12"/>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66" d="100"/>
          <a:sy n="66" d="100"/>
        </p:scale>
        <p:origin x="-1853" y="-3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2BCB06B9-5ACD-4062-A5A3-B5AE1AD30A40}" type="datetimeFigureOut">
              <a:rPr lang="ar-IQ" smtClean="0"/>
              <a:t>01/12/1447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85B70D8-090D-4592-9BEE-4F7DD393FA40}" type="slidenum">
              <a:rPr lang="ar-IQ" smtClean="0"/>
              <a:t>‹#›</a:t>
            </a:fld>
            <a:endParaRPr lang="ar-IQ"/>
          </a:p>
        </p:txBody>
      </p:sp>
    </p:spTree>
    <p:extLst>
      <p:ext uri="{BB962C8B-B14F-4D97-AF65-F5344CB8AC3E}">
        <p14:creationId xmlns:p14="http://schemas.microsoft.com/office/powerpoint/2010/main" val="483743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BCB06B9-5ACD-4062-A5A3-B5AE1AD30A40}" type="datetimeFigureOut">
              <a:rPr lang="ar-IQ" smtClean="0"/>
              <a:t>01/12/1447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85B70D8-090D-4592-9BEE-4F7DD393FA40}" type="slidenum">
              <a:rPr lang="ar-IQ" smtClean="0"/>
              <a:t>‹#›</a:t>
            </a:fld>
            <a:endParaRPr lang="ar-IQ"/>
          </a:p>
        </p:txBody>
      </p:sp>
    </p:spTree>
    <p:extLst>
      <p:ext uri="{BB962C8B-B14F-4D97-AF65-F5344CB8AC3E}">
        <p14:creationId xmlns:p14="http://schemas.microsoft.com/office/powerpoint/2010/main" val="3028606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BCB06B9-5ACD-4062-A5A3-B5AE1AD30A40}" type="datetimeFigureOut">
              <a:rPr lang="ar-IQ" smtClean="0"/>
              <a:t>01/12/1447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85B70D8-090D-4592-9BEE-4F7DD393FA40}" type="slidenum">
              <a:rPr lang="ar-IQ" smtClean="0"/>
              <a:t>‹#›</a:t>
            </a:fld>
            <a:endParaRPr lang="ar-IQ"/>
          </a:p>
        </p:txBody>
      </p:sp>
    </p:spTree>
    <p:extLst>
      <p:ext uri="{BB962C8B-B14F-4D97-AF65-F5344CB8AC3E}">
        <p14:creationId xmlns:p14="http://schemas.microsoft.com/office/powerpoint/2010/main" val="926360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BCB06B9-5ACD-4062-A5A3-B5AE1AD30A40}" type="datetimeFigureOut">
              <a:rPr lang="ar-IQ" smtClean="0"/>
              <a:t>01/12/1447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85B70D8-090D-4592-9BEE-4F7DD393FA40}" type="slidenum">
              <a:rPr lang="ar-IQ" smtClean="0"/>
              <a:t>‹#›</a:t>
            </a:fld>
            <a:endParaRPr lang="ar-IQ"/>
          </a:p>
        </p:txBody>
      </p:sp>
    </p:spTree>
    <p:extLst>
      <p:ext uri="{BB962C8B-B14F-4D97-AF65-F5344CB8AC3E}">
        <p14:creationId xmlns:p14="http://schemas.microsoft.com/office/powerpoint/2010/main" val="940674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2BCB06B9-5ACD-4062-A5A3-B5AE1AD30A40}" type="datetimeFigureOut">
              <a:rPr lang="ar-IQ" smtClean="0"/>
              <a:t>01/12/1447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85B70D8-090D-4592-9BEE-4F7DD393FA40}" type="slidenum">
              <a:rPr lang="ar-IQ" smtClean="0"/>
              <a:t>‹#›</a:t>
            </a:fld>
            <a:endParaRPr lang="ar-IQ"/>
          </a:p>
        </p:txBody>
      </p:sp>
    </p:spTree>
    <p:extLst>
      <p:ext uri="{BB962C8B-B14F-4D97-AF65-F5344CB8AC3E}">
        <p14:creationId xmlns:p14="http://schemas.microsoft.com/office/powerpoint/2010/main" val="4270042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2BCB06B9-5ACD-4062-A5A3-B5AE1AD30A40}" type="datetimeFigureOut">
              <a:rPr lang="ar-IQ" smtClean="0"/>
              <a:t>01/12/1447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D85B70D8-090D-4592-9BEE-4F7DD393FA40}" type="slidenum">
              <a:rPr lang="ar-IQ" smtClean="0"/>
              <a:t>‹#›</a:t>
            </a:fld>
            <a:endParaRPr lang="ar-IQ"/>
          </a:p>
        </p:txBody>
      </p:sp>
    </p:spTree>
    <p:extLst>
      <p:ext uri="{BB962C8B-B14F-4D97-AF65-F5344CB8AC3E}">
        <p14:creationId xmlns:p14="http://schemas.microsoft.com/office/powerpoint/2010/main" val="3216550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2BCB06B9-5ACD-4062-A5A3-B5AE1AD30A40}" type="datetimeFigureOut">
              <a:rPr lang="ar-IQ" smtClean="0"/>
              <a:t>01/12/1447</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D85B70D8-090D-4592-9BEE-4F7DD393FA40}" type="slidenum">
              <a:rPr lang="ar-IQ" smtClean="0"/>
              <a:t>‹#›</a:t>
            </a:fld>
            <a:endParaRPr lang="ar-IQ"/>
          </a:p>
        </p:txBody>
      </p:sp>
    </p:spTree>
    <p:extLst>
      <p:ext uri="{BB962C8B-B14F-4D97-AF65-F5344CB8AC3E}">
        <p14:creationId xmlns:p14="http://schemas.microsoft.com/office/powerpoint/2010/main" val="3343407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2BCB06B9-5ACD-4062-A5A3-B5AE1AD30A40}" type="datetimeFigureOut">
              <a:rPr lang="ar-IQ" smtClean="0"/>
              <a:t>01/12/1447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D85B70D8-090D-4592-9BEE-4F7DD393FA40}" type="slidenum">
              <a:rPr lang="ar-IQ" smtClean="0"/>
              <a:t>‹#›</a:t>
            </a:fld>
            <a:endParaRPr lang="ar-IQ"/>
          </a:p>
        </p:txBody>
      </p:sp>
    </p:spTree>
    <p:extLst>
      <p:ext uri="{BB962C8B-B14F-4D97-AF65-F5344CB8AC3E}">
        <p14:creationId xmlns:p14="http://schemas.microsoft.com/office/powerpoint/2010/main" val="3165125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BCB06B9-5ACD-4062-A5A3-B5AE1AD30A40}" type="datetimeFigureOut">
              <a:rPr lang="ar-IQ" smtClean="0"/>
              <a:t>01/12/1447</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D85B70D8-090D-4592-9BEE-4F7DD393FA40}" type="slidenum">
              <a:rPr lang="ar-IQ" smtClean="0"/>
              <a:t>‹#›</a:t>
            </a:fld>
            <a:endParaRPr lang="ar-IQ"/>
          </a:p>
        </p:txBody>
      </p:sp>
    </p:spTree>
    <p:extLst>
      <p:ext uri="{BB962C8B-B14F-4D97-AF65-F5344CB8AC3E}">
        <p14:creationId xmlns:p14="http://schemas.microsoft.com/office/powerpoint/2010/main" val="1920583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BCB06B9-5ACD-4062-A5A3-B5AE1AD30A40}" type="datetimeFigureOut">
              <a:rPr lang="ar-IQ" smtClean="0"/>
              <a:t>01/12/1447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D85B70D8-090D-4592-9BEE-4F7DD393FA40}" type="slidenum">
              <a:rPr lang="ar-IQ" smtClean="0"/>
              <a:t>‹#›</a:t>
            </a:fld>
            <a:endParaRPr lang="ar-IQ"/>
          </a:p>
        </p:txBody>
      </p:sp>
    </p:spTree>
    <p:extLst>
      <p:ext uri="{BB962C8B-B14F-4D97-AF65-F5344CB8AC3E}">
        <p14:creationId xmlns:p14="http://schemas.microsoft.com/office/powerpoint/2010/main" val="76903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BCB06B9-5ACD-4062-A5A3-B5AE1AD30A40}" type="datetimeFigureOut">
              <a:rPr lang="ar-IQ" smtClean="0"/>
              <a:t>01/12/1447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D85B70D8-090D-4592-9BEE-4F7DD393FA40}" type="slidenum">
              <a:rPr lang="ar-IQ" smtClean="0"/>
              <a:t>‹#›</a:t>
            </a:fld>
            <a:endParaRPr lang="ar-IQ"/>
          </a:p>
        </p:txBody>
      </p:sp>
    </p:spTree>
    <p:extLst>
      <p:ext uri="{BB962C8B-B14F-4D97-AF65-F5344CB8AC3E}">
        <p14:creationId xmlns:p14="http://schemas.microsoft.com/office/powerpoint/2010/main" val="797658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BCB06B9-5ACD-4062-A5A3-B5AE1AD30A40}" type="datetimeFigureOut">
              <a:rPr lang="ar-IQ" smtClean="0"/>
              <a:t>01/12/1447</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85B70D8-090D-4592-9BEE-4F7DD393FA40}" type="slidenum">
              <a:rPr lang="ar-IQ" smtClean="0"/>
              <a:t>‹#›</a:t>
            </a:fld>
            <a:endParaRPr lang="ar-IQ"/>
          </a:p>
        </p:txBody>
      </p:sp>
    </p:spTree>
    <p:extLst>
      <p:ext uri="{BB962C8B-B14F-4D97-AF65-F5344CB8AC3E}">
        <p14:creationId xmlns:p14="http://schemas.microsoft.com/office/powerpoint/2010/main" val="3810860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image" Target="../media/image2.jfif"/></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2.wav"/><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2.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2.wav"/><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2.wav"/><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2.wav"/><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2.wav"/><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2.wav"/><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2.wav"/><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2.wav"/><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2.wav"/><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3009" t="11835" r="2964" b="12033"/>
          <a:stretch/>
        </p:blipFill>
        <p:spPr bwMode="auto">
          <a:xfrm rot="5400000">
            <a:off x="1142999" y="-1143000"/>
            <a:ext cx="6858000" cy="914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عنوان 1"/>
          <p:cNvSpPr>
            <a:spLocks noGrp="1"/>
          </p:cNvSpPr>
          <p:nvPr>
            <p:ph type="ctrTitle"/>
          </p:nvPr>
        </p:nvSpPr>
        <p:spPr>
          <a:xfrm>
            <a:off x="6705600" y="381000"/>
            <a:ext cx="1981200" cy="1524000"/>
          </a:xfrm>
        </p:spPr>
        <p:txBody>
          <a:bodyPr>
            <a:noAutofit/>
          </a:bodyPr>
          <a:lstStyle/>
          <a:p>
            <a:r>
              <a:rPr lang="ar-IQ" sz="3200" b="1" dirty="0" smtClean="0">
                <a:cs typeface="AF_Diwani" pitchFamily="2" charset="-78"/>
              </a:rPr>
              <a:t>جامعة بغداد </a:t>
            </a:r>
            <a:br>
              <a:rPr lang="ar-IQ" sz="3200" b="1" dirty="0" smtClean="0">
                <a:cs typeface="AF_Diwani" pitchFamily="2" charset="-78"/>
              </a:rPr>
            </a:br>
            <a:r>
              <a:rPr lang="ar-IQ" sz="3200" b="1" dirty="0" smtClean="0">
                <a:cs typeface="AF_Diwani" pitchFamily="2" charset="-78"/>
              </a:rPr>
              <a:t> كلية الفنون الجميلة </a:t>
            </a:r>
            <a:br>
              <a:rPr lang="ar-IQ" sz="3200" b="1" dirty="0" smtClean="0">
                <a:cs typeface="AF_Diwani" pitchFamily="2" charset="-78"/>
              </a:rPr>
            </a:br>
            <a:r>
              <a:rPr lang="ar-IQ" sz="3200" b="1" dirty="0" smtClean="0">
                <a:cs typeface="AF_Diwani" pitchFamily="2" charset="-78"/>
              </a:rPr>
              <a:t>قسم التربية الفنية</a:t>
            </a:r>
            <a:endParaRPr lang="ar-IQ" sz="3200" b="1" dirty="0">
              <a:cs typeface="AF_Diwani" pitchFamily="2" charset="-78"/>
            </a:endParaRPr>
          </a:p>
        </p:txBody>
      </p:sp>
      <p:sp>
        <p:nvSpPr>
          <p:cNvPr id="3" name="عنوان فرعي 2"/>
          <p:cNvSpPr>
            <a:spLocks noGrp="1"/>
          </p:cNvSpPr>
          <p:nvPr>
            <p:ph type="subTitle" idx="1"/>
          </p:nvPr>
        </p:nvSpPr>
        <p:spPr>
          <a:xfrm>
            <a:off x="457200" y="2133600"/>
            <a:ext cx="8305800" cy="3048000"/>
          </a:xfrm>
        </p:spPr>
        <p:txBody>
          <a:bodyPr>
            <a:normAutofit fontScale="92500" lnSpcReduction="10000"/>
          </a:bodyPr>
          <a:lstStyle/>
          <a:p>
            <a:r>
              <a:rPr lang="ar-IQ" sz="6400" b="1" dirty="0" smtClean="0">
                <a:ln>
                  <a:solidFill>
                    <a:schemeClr val="tx1">
                      <a:lumMod val="65000"/>
                      <a:lumOff val="35000"/>
                    </a:schemeClr>
                  </a:solidFill>
                </a:ln>
                <a:solidFill>
                  <a:schemeClr val="accent6">
                    <a:lumMod val="75000"/>
                  </a:schemeClr>
                </a:solidFill>
                <a:cs typeface="AF_Diwani" pitchFamily="2" charset="-78"/>
              </a:rPr>
              <a:t>الأنثروبولوجيا الثقافية والاجتماعية</a:t>
            </a:r>
          </a:p>
          <a:p>
            <a:r>
              <a:rPr lang="ar-IQ" sz="6400" b="1" dirty="0" smtClean="0">
                <a:ln>
                  <a:solidFill>
                    <a:schemeClr val="tx1">
                      <a:lumMod val="65000"/>
                      <a:lumOff val="35000"/>
                    </a:schemeClr>
                  </a:solidFill>
                </a:ln>
                <a:solidFill>
                  <a:schemeClr val="accent6">
                    <a:lumMod val="75000"/>
                  </a:schemeClr>
                </a:solidFill>
                <a:cs typeface="AF_Diwani" pitchFamily="2" charset="-78"/>
              </a:rPr>
              <a:t>مادة دراسية لطلبة الدراسات العليا </a:t>
            </a:r>
          </a:p>
          <a:p>
            <a:r>
              <a:rPr lang="ar-IQ" sz="6400" b="1" dirty="0" smtClean="0">
                <a:ln>
                  <a:solidFill>
                    <a:schemeClr val="tx1">
                      <a:lumMod val="65000"/>
                      <a:lumOff val="35000"/>
                    </a:schemeClr>
                  </a:solidFill>
                </a:ln>
                <a:solidFill>
                  <a:schemeClr val="accent6">
                    <a:lumMod val="75000"/>
                  </a:schemeClr>
                </a:solidFill>
                <a:cs typeface="AF_Diwani" pitchFamily="2" charset="-78"/>
              </a:rPr>
              <a:t> قسم التربية الفنية</a:t>
            </a:r>
          </a:p>
          <a:p>
            <a:endParaRPr lang="ar-IQ" dirty="0"/>
          </a:p>
        </p:txBody>
      </p:sp>
      <p:pic>
        <p:nvPicPr>
          <p:cNvPr id="4" name="صورة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400" y="381000"/>
            <a:ext cx="1333500" cy="1333500"/>
          </a:xfrm>
          <a:prstGeom prst="rect">
            <a:avLst/>
          </a:prstGeom>
          <a:ln>
            <a:noFill/>
          </a:ln>
          <a:effectLst>
            <a:softEdge rad="112500"/>
          </a:effectLst>
        </p:spPr>
      </p:pic>
      <p:sp>
        <p:nvSpPr>
          <p:cNvPr id="6" name="عنوان 1"/>
          <p:cNvSpPr txBox="1">
            <a:spLocks/>
          </p:cNvSpPr>
          <p:nvPr/>
        </p:nvSpPr>
        <p:spPr>
          <a:xfrm>
            <a:off x="381000" y="5676900"/>
            <a:ext cx="1600200" cy="723900"/>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ar-IQ" sz="2400" b="1" dirty="0" smtClean="0">
                <a:cs typeface="AF_Diwani" pitchFamily="2" charset="-78"/>
              </a:rPr>
              <a:t>2025-2026</a:t>
            </a:r>
            <a:endParaRPr lang="ar-IQ" sz="3200" b="1" dirty="0">
              <a:cs typeface="AF_Diwani" pitchFamily="2" charset="-78"/>
            </a:endParaRPr>
          </a:p>
        </p:txBody>
      </p:sp>
    </p:spTree>
    <p:extLst>
      <p:ext uri="{BB962C8B-B14F-4D97-AF65-F5344CB8AC3E}">
        <p14:creationId xmlns:p14="http://schemas.microsoft.com/office/powerpoint/2010/main" val="595297139"/>
      </p:ext>
    </p:extLst>
  </p:cSld>
  <p:clrMapOvr>
    <a:masterClrMapping/>
  </p:clrMapOvr>
  <p:transition advTm="5000">
    <p:randomBar dir="vert"/>
    <p:sndAc>
      <p:stSnd>
        <p:snd r:embed="rId2" name="voltage.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3009" t="11835" r="2964" b="12033"/>
          <a:stretch/>
        </p:blipFill>
        <p:spPr bwMode="auto">
          <a:xfrm rot="5400000">
            <a:off x="1142999" y="-1143000"/>
            <a:ext cx="6858000" cy="914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عنوان فرعي 2"/>
          <p:cNvSpPr>
            <a:spLocks noGrp="1"/>
          </p:cNvSpPr>
          <p:nvPr>
            <p:ph type="subTitle" idx="1"/>
          </p:nvPr>
        </p:nvSpPr>
        <p:spPr>
          <a:xfrm>
            <a:off x="381000" y="609600"/>
            <a:ext cx="8305800" cy="5715000"/>
          </a:xfrm>
        </p:spPr>
        <p:txBody>
          <a:bodyPr>
            <a:normAutofit fontScale="85000" lnSpcReduction="20000"/>
          </a:bodyPr>
          <a:lstStyle/>
          <a:p>
            <a:pPr algn="r">
              <a:lnSpc>
                <a:spcPct val="120000"/>
              </a:lnSpc>
            </a:pPr>
            <a:r>
              <a:rPr lang="ar-IQ" b="1" dirty="0" smtClean="0">
                <a:ln>
                  <a:solidFill>
                    <a:schemeClr val="tx1">
                      <a:lumMod val="65000"/>
                      <a:lumOff val="35000"/>
                    </a:schemeClr>
                  </a:solidFill>
                </a:ln>
                <a:solidFill>
                  <a:schemeClr val="tx1"/>
                </a:solidFill>
                <a:cs typeface="Simplified Arabic" pitchFamily="2" charset="-78"/>
              </a:rPr>
              <a:t>2. المغرب: الطقوس الاحتفالية وطقس العرس</a:t>
            </a:r>
          </a:p>
          <a:p>
            <a:pPr marL="457200" indent="-457200" algn="r">
              <a:lnSpc>
                <a:spcPct val="120000"/>
              </a:lnSpc>
              <a:buFont typeface="Arial" pitchFamily="34" charset="0"/>
              <a:buChar char="•"/>
            </a:pPr>
            <a:r>
              <a:rPr lang="ar-IQ" dirty="0" smtClean="0">
                <a:ln>
                  <a:solidFill>
                    <a:schemeClr val="tx1">
                      <a:lumMod val="65000"/>
                      <a:lumOff val="35000"/>
                    </a:schemeClr>
                  </a:solidFill>
                </a:ln>
                <a:solidFill>
                  <a:schemeClr val="tx1"/>
                </a:solidFill>
                <a:cs typeface="Simplified Arabic" pitchFamily="2" charset="-78"/>
              </a:rPr>
              <a:t>يمثل الخيّاطة والحلويات والحلي نظامًا رمزيًا معقدًا.</a:t>
            </a:r>
          </a:p>
          <a:p>
            <a:pPr marL="457200" indent="-457200" algn="r">
              <a:lnSpc>
                <a:spcPct val="120000"/>
              </a:lnSpc>
              <a:buFont typeface="Arial" pitchFamily="34" charset="0"/>
              <a:buChar char="•"/>
            </a:pPr>
            <a:r>
              <a:rPr lang="ar-IQ" dirty="0" smtClean="0">
                <a:ln>
                  <a:solidFill>
                    <a:schemeClr val="tx1">
                      <a:lumMod val="65000"/>
                      <a:lumOff val="35000"/>
                    </a:schemeClr>
                  </a:solidFill>
                </a:ln>
                <a:solidFill>
                  <a:schemeClr val="tx1"/>
                </a:solidFill>
                <a:cs typeface="Simplified Arabic" pitchFamily="2" charset="-78"/>
              </a:rPr>
              <a:t>الأعراس المغربية مثال حي على تفاعل الطقس والرمز والجسد.</a:t>
            </a:r>
          </a:p>
          <a:p>
            <a:pPr marL="457200" indent="-457200" algn="r">
              <a:lnSpc>
                <a:spcPct val="120000"/>
              </a:lnSpc>
              <a:buFont typeface="Arial" pitchFamily="34" charset="0"/>
              <a:buChar char="•"/>
            </a:pPr>
            <a:r>
              <a:rPr lang="ar-IQ" dirty="0" smtClean="0">
                <a:ln>
                  <a:solidFill>
                    <a:schemeClr val="tx1">
                      <a:lumMod val="65000"/>
                      <a:lumOff val="35000"/>
                    </a:schemeClr>
                  </a:solidFill>
                </a:ln>
                <a:solidFill>
                  <a:schemeClr val="tx1"/>
                </a:solidFill>
                <a:cs typeface="Simplified Arabic" pitchFamily="2" charset="-78"/>
              </a:rPr>
              <a:t>يمكن للطالب دراسة تأثير الطقوس على الفنون الحرفية.</a:t>
            </a:r>
          </a:p>
          <a:p>
            <a:pPr algn="r">
              <a:lnSpc>
                <a:spcPct val="120000"/>
              </a:lnSpc>
            </a:pPr>
            <a:r>
              <a:rPr lang="ar-IQ" dirty="0" smtClean="0">
                <a:ln>
                  <a:solidFill>
                    <a:schemeClr val="tx1">
                      <a:lumMod val="65000"/>
                      <a:lumOff val="35000"/>
                    </a:schemeClr>
                  </a:solidFill>
                </a:ln>
                <a:solidFill>
                  <a:schemeClr val="tx1"/>
                </a:solidFill>
                <a:cs typeface="Simplified Arabic" pitchFamily="2" charset="-78"/>
              </a:rPr>
              <a:t>3. الخليج العربي: التحولات الاجتماعية وتأثيرها على الفنون اذ أدى التحول الاقتصادي السريع إلى تغير في:</a:t>
            </a:r>
          </a:p>
          <a:p>
            <a:pPr marL="457200" indent="-457200" algn="r">
              <a:lnSpc>
                <a:spcPct val="120000"/>
              </a:lnSpc>
              <a:buFont typeface="Arial" pitchFamily="34" charset="0"/>
              <a:buChar char="•"/>
            </a:pPr>
            <a:r>
              <a:rPr lang="ar-IQ" dirty="0" smtClean="0">
                <a:ln>
                  <a:solidFill>
                    <a:schemeClr val="tx1">
                      <a:lumMod val="65000"/>
                      <a:lumOff val="35000"/>
                    </a:schemeClr>
                  </a:solidFill>
                </a:ln>
                <a:solidFill>
                  <a:schemeClr val="tx1"/>
                </a:solidFill>
                <a:cs typeface="Simplified Arabic" pitchFamily="2" charset="-78"/>
              </a:rPr>
              <a:t>العمارة.</a:t>
            </a:r>
          </a:p>
          <a:p>
            <a:pPr marL="457200" indent="-457200" algn="r">
              <a:lnSpc>
                <a:spcPct val="120000"/>
              </a:lnSpc>
              <a:buFont typeface="Arial" pitchFamily="34" charset="0"/>
              <a:buChar char="•"/>
            </a:pPr>
            <a:r>
              <a:rPr lang="ar-IQ" dirty="0" smtClean="0">
                <a:ln>
                  <a:solidFill>
                    <a:schemeClr val="tx1">
                      <a:lumMod val="65000"/>
                      <a:lumOff val="35000"/>
                    </a:schemeClr>
                  </a:solidFill>
                </a:ln>
                <a:solidFill>
                  <a:schemeClr val="tx1"/>
                </a:solidFill>
                <a:cs typeface="Simplified Arabic" pitchFamily="2" charset="-78"/>
              </a:rPr>
              <a:t>الأزياء التقليدية.</a:t>
            </a:r>
          </a:p>
          <a:p>
            <a:pPr marL="457200" indent="-457200" algn="r">
              <a:lnSpc>
                <a:spcPct val="120000"/>
              </a:lnSpc>
              <a:buFont typeface="Arial" pitchFamily="34" charset="0"/>
              <a:buChar char="•"/>
            </a:pPr>
            <a:r>
              <a:rPr lang="ar-IQ" dirty="0" smtClean="0">
                <a:ln>
                  <a:solidFill>
                    <a:schemeClr val="tx1">
                      <a:lumMod val="65000"/>
                      <a:lumOff val="35000"/>
                    </a:schemeClr>
                  </a:solidFill>
                </a:ln>
                <a:solidFill>
                  <a:schemeClr val="tx1"/>
                </a:solidFill>
                <a:cs typeface="Simplified Arabic" pitchFamily="2" charset="-78"/>
              </a:rPr>
              <a:t>الفنون الموسيقية والرقصات الشعبية.</a:t>
            </a:r>
          </a:p>
          <a:p>
            <a:pPr marL="457200" indent="-457200" algn="r">
              <a:lnSpc>
                <a:spcPct val="120000"/>
              </a:lnSpc>
              <a:buFont typeface="Arial" pitchFamily="34" charset="0"/>
              <a:buChar char="•"/>
            </a:pPr>
            <a:r>
              <a:rPr lang="ar-IQ" dirty="0" smtClean="0">
                <a:ln>
                  <a:solidFill>
                    <a:schemeClr val="tx1">
                      <a:lumMod val="65000"/>
                      <a:lumOff val="35000"/>
                    </a:schemeClr>
                  </a:solidFill>
                </a:ln>
                <a:solidFill>
                  <a:schemeClr val="tx1"/>
                </a:solidFill>
                <a:cs typeface="Simplified Arabic" pitchFamily="2" charset="-78"/>
              </a:rPr>
              <a:t>مثال: تطور رقصة العرضة النجدية من طقس قبلي إلى أداء فني رسمي.</a:t>
            </a:r>
          </a:p>
        </p:txBody>
      </p:sp>
    </p:spTree>
    <p:extLst>
      <p:ext uri="{BB962C8B-B14F-4D97-AF65-F5344CB8AC3E}">
        <p14:creationId xmlns:p14="http://schemas.microsoft.com/office/powerpoint/2010/main" val="2538383477"/>
      </p:ext>
    </p:extLst>
  </p:cSld>
  <p:clrMapOvr>
    <a:masterClrMapping/>
  </p:clrMapOvr>
  <p:transition spd="slow" advTm="5000">
    <p:pull dir="r"/>
    <p:sndAc>
      <p:stSnd>
        <p:snd r:embed="rId2" name="breeze.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3009" t="11835" r="2964" b="12033"/>
          <a:stretch/>
        </p:blipFill>
        <p:spPr bwMode="auto">
          <a:xfrm rot="5400000">
            <a:off x="1142999" y="-1143000"/>
            <a:ext cx="6858000" cy="914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عنوان فرعي 2"/>
          <p:cNvSpPr>
            <a:spLocks noGrp="1"/>
          </p:cNvSpPr>
          <p:nvPr>
            <p:ph type="subTitle" idx="1"/>
          </p:nvPr>
        </p:nvSpPr>
        <p:spPr>
          <a:xfrm>
            <a:off x="381000" y="609600"/>
            <a:ext cx="8305800" cy="5715000"/>
          </a:xfrm>
        </p:spPr>
        <p:txBody>
          <a:bodyPr>
            <a:noAutofit/>
          </a:bodyPr>
          <a:lstStyle/>
          <a:p>
            <a:pPr algn="r"/>
            <a:r>
              <a:rPr lang="ar-IQ" b="1" dirty="0" smtClean="0">
                <a:ln>
                  <a:solidFill>
                    <a:schemeClr val="tx1">
                      <a:lumMod val="65000"/>
                      <a:lumOff val="35000"/>
                    </a:schemeClr>
                  </a:solidFill>
                </a:ln>
                <a:solidFill>
                  <a:schemeClr val="tx1"/>
                </a:solidFill>
                <a:cs typeface="Simplified Arabic" pitchFamily="2" charset="-78"/>
              </a:rPr>
              <a:t>4. مصر: </a:t>
            </a:r>
          </a:p>
          <a:p>
            <a:pPr algn="r"/>
            <a:r>
              <a:rPr lang="ar-IQ" sz="2800" dirty="0" smtClean="0">
                <a:ln>
                  <a:solidFill>
                    <a:schemeClr val="tx1">
                      <a:lumMod val="65000"/>
                      <a:lumOff val="35000"/>
                    </a:schemeClr>
                  </a:solidFill>
                </a:ln>
                <a:solidFill>
                  <a:schemeClr val="tx1"/>
                </a:solidFill>
                <a:cs typeface="Simplified Arabic" pitchFamily="2" charset="-78"/>
              </a:rPr>
              <a:t>فنون الشارع كظاهرة اجتماعية</a:t>
            </a:r>
          </a:p>
          <a:p>
            <a:pPr algn="r"/>
            <a:r>
              <a:rPr lang="ar-IQ" sz="2800" dirty="0" err="1" smtClean="0">
                <a:ln>
                  <a:solidFill>
                    <a:schemeClr val="tx1">
                      <a:lumMod val="65000"/>
                      <a:lumOff val="35000"/>
                    </a:schemeClr>
                  </a:solidFill>
                </a:ln>
                <a:solidFill>
                  <a:schemeClr val="tx1"/>
                </a:solidFill>
                <a:cs typeface="Simplified Arabic" pitchFamily="2" charset="-78"/>
              </a:rPr>
              <a:t>الجرافيتي</a:t>
            </a:r>
            <a:r>
              <a:rPr lang="ar-IQ" sz="2800" dirty="0" smtClean="0">
                <a:ln>
                  <a:solidFill>
                    <a:schemeClr val="tx1">
                      <a:lumMod val="65000"/>
                      <a:lumOff val="35000"/>
                    </a:schemeClr>
                  </a:solidFill>
                </a:ln>
                <a:solidFill>
                  <a:schemeClr val="tx1"/>
                </a:solidFill>
                <a:cs typeface="Simplified Arabic" pitchFamily="2" charset="-78"/>
              </a:rPr>
              <a:t> بعد 2011 مثال على تلاقي الفن والسياسة والهوية.</a:t>
            </a:r>
          </a:p>
          <a:p>
            <a:pPr algn="r"/>
            <a:r>
              <a:rPr lang="ar-IQ" sz="2800" dirty="0" smtClean="0">
                <a:ln>
                  <a:solidFill>
                    <a:schemeClr val="tx1">
                      <a:lumMod val="65000"/>
                      <a:lumOff val="35000"/>
                    </a:schemeClr>
                  </a:solidFill>
                </a:ln>
                <a:solidFill>
                  <a:schemeClr val="tx1"/>
                </a:solidFill>
                <a:cs typeface="Simplified Arabic" pitchFamily="2" charset="-78"/>
              </a:rPr>
              <a:t>يمكن دراسته بوصفه خطابًا بصريًا يُعبّر عن الشباب والجسد والفضاء.</a:t>
            </a:r>
          </a:p>
          <a:p>
            <a:pPr algn="r"/>
            <a:r>
              <a:rPr lang="ar-IQ" b="1" dirty="0" smtClean="0">
                <a:ln>
                  <a:solidFill>
                    <a:schemeClr val="tx1">
                      <a:lumMod val="65000"/>
                      <a:lumOff val="35000"/>
                    </a:schemeClr>
                  </a:solidFill>
                </a:ln>
                <a:solidFill>
                  <a:schemeClr val="tx1"/>
                </a:solidFill>
                <a:cs typeface="Simplified Arabic" pitchFamily="2" charset="-78"/>
              </a:rPr>
              <a:t>5. اليمن وسوريا:</a:t>
            </a:r>
          </a:p>
          <a:p>
            <a:pPr algn="r"/>
            <a:r>
              <a:rPr lang="ar-IQ" sz="2800" dirty="0" smtClean="0">
                <a:ln>
                  <a:solidFill>
                    <a:schemeClr val="tx1">
                      <a:lumMod val="65000"/>
                      <a:lumOff val="35000"/>
                    </a:schemeClr>
                  </a:solidFill>
                </a:ln>
                <a:solidFill>
                  <a:schemeClr val="tx1"/>
                </a:solidFill>
                <a:cs typeface="Simplified Arabic" pitchFamily="2" charset="-78"/>
              </a:rPr>
              <a:t> الحرف الشعبية بوصفها تراثًا مقاومًا</a:t>
            </a:r>
          </a:p>
          <a:p>
            <a:pPr algn="r"/>
            <a:r>
              <a:rPr lang="ar-IQ" sz="2800" dirty="0" smtClean="0">
                <a:ln>
                  <a:solidFill>
                    <a:schemeClr val="tx1">
                      <a:lumMod val="65000"/>
                      <a:lumOff val="35000"/>
                    </a:schemeClr>
                  </a:solidFill>
                </a:ln>
                <a:solidFill>
                  <a:schemeClr val="tx1"/>
                </a:solidFill>
                <a:cs typeface="Simplified Arabic" pitchFamily="2" charset="-78"/>
              </a:rPr>
              <a:t>استمرار صناعة الفخار، التطريز، السجاد، رغم النزاعات، يمثل ثبات الثقافة وقدرتها على إنتاج الجمال رغم الأزمات.</a:t>
            </a:r>
          </a:p>
          <a:p>
            <a:pPr algn="r"/>
            <a:r>
              <a:rPr lang="ar-IQ" sz="2800" dirty="0" smtClean="0">
                <a:ln>
                  <a:solidFill>
                    <a:schemeClr val="tx1">
                      <a:lumMod val="65000"/>
                      <a:lumOff val="35000"/>
                    </a:schemeClr>
                  </a:solidFill>
                </a:ln>
                <a:solidFill>
                  <a:schemeClr val="tx1"/>
                </a:solidFill>
                <a:cs typeface="Simplified Arabic" pitchFamily="2" charset="-78"/>
              </a:rPr>
              <a:t>دراسة هذه الحرف تكشف العلاقة بين الفن والبنية الاقتصادية والاجتماعية.</a:t>
            </a:r>
          </a:p>
        </p:txBody>
      </p:sp>
    </p:spTree>
    <p:extLst>
      <p:ext uri="{BB962C8B-B14F-4D97-AF65-F5344CB8AC3E}">
        <p14:creationId xmlns:p14="http://schemas.microsoft.com/office/powerpoint/2010/main" val="1306212935"/>
      </p:ext>
    </p:extLst>
  </p:cSld>
  <p:clrMapOvr>
    <a:masterClrMapping/>
  </p:clrMapOvr>
  <p:transition spd="slow" advTm="5000">
    <p:pull dir="r"/>
    <p:sndAc>
      <p:stSnd>
        <p:snd r:embed="rId2" name="breeze.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3009" t="11835" r="2964" b="12033"/>
          <a:stretch/>
        </p:blipFill>
        <p:spPr bwMode="auto">
          <a:xfrm rot="5400000">
            <a:off x="1142999" y="-1143000"/>
            <a:ext cx="6858000" cy="914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عنوان فرعي 2"/>
          <p:cNvSpPr>
            <a:spLocks noGrp="1"/>
          </p:cNvSpPr>
          <p:nvPr>
            <p:ph type="subTitle" idx="1"/>
          </p:nvPr>
        </p:nvSpPr>
        <p:spPr>
          <a:xfrm>
            <a:off x="381000" y="609600"/>
            <a:ext cx="8305800" cy="5715000"/>
          </a:xfrm>
        </p:spPr>
        <p:txBody>
          <a:bodyPr>
            <a:normAutofit/>
          </a:bodyPr>
          <a:lstStyle/>
          <a:p>
            <a:r>
              <a:rPr lang="ar-IQ" sz="4800" b="1" dirty="0" smtClean="0">
                <a:ln>
                  <a:solidFill>
                    <a:schemeClr val="tx1">
                      <a:lumMod val="65000"/>
                      <a:lumOff val="35000"/>
                    </a:schemeClr>
                  </a:solidFill>
                </a:ln>
                <a:solidFill>
                  <a:schemeClr val="tx1"/>
                </a:solidFill>
                <a:cs typeface="AF_Diwani" pitchFamily="2" charset="-78"/>
              </a:rPr>
              <a:t>أولاً: مدخل عام</a:t>
            </a:r>
          </a:p>
          <a:p>
            <a:r>
              <a:rPr lang="ar-IQ" dirty="0" smtClean="0">
                <a:ln>
                  <a:solidFill>
                    <a:schemeClr val="tx1">
                      <a:lumMod val="65000"/>
                      <a:lumOff val="35000"/>
                    </a:schemeClr>
                  </a:solidFill>
                </a:ln>
                <a:solidFill>
                  <a:schemeClr val="tx1"/>
                </a:solidFill>
                <a:cs typeface="Simplified Arabic" pitchFamily="2" charset="-78"/>
              </a:rPr>
              <a:t>تُعدّ الأنثروبولوجيا الثقافية والاجتماعية أحد الفروع الرئيسة في علم الإنسان، وتهتم بدراسة حياة البشر من خلال الثقافة بوصفها نسقًا من الرموز والمعاني، والبنية الاجتماعية بوصفها إطارًا ينظم العلاقات بين الأفراد والجماعات.</a:t>
            </a:r>
          </a:p>
          <a:p>
            <a:r>
              <a:rPr lang="ar-IQ" dirty="0" smtClean="0">
                <a:ln>
                  <a:solidFill>
                    <a:schemeClr val="tx1">
                      <a:lumMod val="65000"/>
                      <a:lumOff val="35000"/>
                    </a:schemeClr>
                  </a:solidFill>
                </a:ln>
                <a:solidFill>
                  <a:schemeClr val="tx1"/>
                </a:solidFill>
                <a:cs typeface="Simplified Arabic" pitchFamily="2" charset="-78"/>
              </a:rPr>
              <a:t>وتكمن أهمية هذا الفرع في الدراسات الفنية والتربوية من خلال قدرته على تفسير الظواهر الثقافية التي تنعكس على الفنون، الممارسات الجمالية، التعبير الرمزي، والطقوس التربوية داخل المجتمعات.</a:t>
            </a:r>
          </a:p>
          <a:p>
            <a:endParaRPr lang="ar-IQ" dirty="0"/>
          </a:p>
        </p:txBody>
      </p:sp>
    </p:spTree>
    <p:extLst>
      <p:ext uri="{BB962C8B-B14F-4D97-AF65-F5344CB8AC3E}">
        <p14:creationId xmlns:p14="http://schemas.microsoft.com/office/powerpoint/2010/main" val="472350378"/>
      </p:ext>
    </p:extLst>
  </p:cSld>
  <p:clrMapOvr>
    <a:masterClrMapping/>
  </p:clrMapOvr>
  <p:transition spd="slow" advTm="5000">
    <p:pull dir="r"/>
    <p:sndAc>
      <p:stSnd>
        <p:snd r:embed="rId2" name="breeze.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3009" t="11835" r="2964" b="12033"/>
          <a:stretch/>
        </p:blipFill>
        <p:spPr bwMode="auto">
          <a:xfrm rot="5400000">
            <a:off x="1142999" y="-1143000"/>
            <a:ext cx="6858000" cy="914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عنوان فرعي 2"/>
          <p:cNvSpPr>
            <a:spLocks noGrp="1"/>
          </p:cNvSpPr>
          <p:nvPr>
            <p:ph type="subTitle" idx="1"/>
          </p:nvPr>
        </p:nvSpPr>
        <p:spPr>
          <a:xfrm>
            <a:off x="381000" y="609600"/>
            <a:ext cx="8305800" cy="5715000"/>
          </a:xfrm>
        </p:spPr>
        <p:txBody>
          <a:bodyPr>
            <a:normAutofit/>
          </a:bodyPr>
          <a:lstStyle/>
          <a:p>
            <a:r>
              <a:rPr lang="ar-IQ" sz="4800" b="1" dirty="0" smtClean="0">
                <a:ln>
                  <a:solidFill>
                    <a:schemeClr val="tx1">
                      <a:lumMod val="65000"/>
                      <a:lumOff val="35000"/>
                    </a:schemeClr>
                  </a:solidFill>
                </a:ln>
                <a:solidFill>
                  <a:schemeClr val="tx1"/>
                </a:solidFill>
                <a:cs typeface="AF_Diwani" pitchFamily="2" charset="-78"/>
              </a:rPr>
              <a:t>ثانياً: الأنثروبولوجيا الثقافية</a:t>
            </a:r>
          </a:p>
          <a:p>
            <a:pPr algn="r"/>
            <a:r>
              <a:rPr lang="ar-IQ" dirty="0" smtClean="0">
                <a:ln>
                  <a:solidFill>
                    <a:schemeClr val="tx1">
                      <a:lumMod val="65000"/>
                      <a:lumOff val="35000"/>
                    </a:schemeClr>
                  </a:solidFill>
                </a:ln>
                <a:solidFill>
                  <a:schemeClr val="tx1"/>
                </a:solidFill>
                <a:cs typeface="Simplified Arabic" pitchFamily="2" charset="-78"/>
              </a:rPr>
              <a:t>1. تعريف الأنثروبولوجيا الثقافية</a:t>
            </a:r>
          </a:p>
          <a:p>
            <a:pPr algn="r"/>
            <a:r>
              <a:rPr lang="ar-IQ" dirty="0" smtClean="0">
                <a:ln>
                  <a:solidFill>
                    <a:schemeClr val="tx1">
                      <a:lumMod val="65000"/>
                      <a:lumOff val="35000"/>
                    </a:schemeClr>
                  </a:solidFill>
                </a:ln>
                <a:solidFill>
                  <a:schemeClr val="tx1"/>
                </a:solidFill>
                <a:cs typeface="Simplified Arabic" pitchFamily="2" charset="-78"/>
              </a:rPr>
              <a:t>هي العلم الذي يدرس الثقافة الإنسانية بوصفها مجموعة من المعاني والرموز والممارسات التي تُكتسب بالتعلم، وتشمل:</a:t>
            </a:r>
          </a:p>
          <a:p>
            <a:pPr algn="r"/>
            <a:r>
              <a:rPr lang="ar-IQ" dirty="0" smtClean="0">
                <a:ln>
                  <a:solidFill>
                    <a:schemeClr val="tx1">
                      <a:lumMod val="65000"/>
                      <a:lumOff val="35000"/>
                    </a:schemeClr>
                  </a:solidFill>
                </a:ln>
                <a:solidFill>
                  <a:schemeClr val="tx1"/>
                </a:solidFill>
                <a:cs typeface="Simplified Arabic" pitchFamily="2" charset="-78"/>
              </a:rPr>
              <a:t>	•	القيم والمعتقدات.</a:t>
            </a:r>
          </a:p>
          <a:p>
            <a:pPr algn="r"/>
            <a:r>
              <a:rPr lang="ar-IQ" dirty="0" smtClean="0">
                <a:ln>
                  <a:solidFill>
                    <a:schemeClr val="tx1">
                      <a:lumMod val="65000"/>
                      <a:lumOff val="35000"/>
                    </a:schemeClr>
                  </a:solidFill>
                </a:ln>
                <a:solidFill>
                  <a:schemeClr val="tx1"/>
                </a:solidFill>
                <a:cs typeface="Simplified Arabic" pitchFamily="2" charset="-78"/>
              </a:rPr>
              <a:t>	•	الفنون والحرف.</a:t>
            </a:r>
          </a:p>
          <a:p>
            <a:pPr algn="r"/>
            <a:r>
              <a:rPr lang="ar-IQ" dirty="0" smtClean="0">
                <a:ln>
                  <a:solidFill>
                    <a:schemeClr val="tx1">
                      <a:lumMod val="65000"/>
                      <a:lumOff val="35000"/>
                    </a:schemeClr>
                  </a:solidFill>
                </a:ln>
                <a:solidFill>
                  <a:schemeClr val="tx1"/>
                </a:solidFill>
                <a:cs typeface="Simplified Arabic" pitchFamily="2" charset="-78"/>
              </a:rPr>
              <a:t>	•	اللغة والرموز.</a:t>
            </a:r>
          </a:p>
          <a:p>
            <a:pPr algn="r"/>
            <a:r>
              <a:rPr lang="ar-IQ" dirty="0" smtClean="0">
                <a:ln>
                  <a:solidFill>
                    <a:schemeClr val="tx1">
                      <a:lumMod val="65000"/>
                      <a:lumOff val="35000"/>
                    </a:schemeClr>
                  </a:solidFill>
                </a:ln>
                <a:solidFill>
                  <a:schemeClr val="tx1"/>
                </a:solidFill>
                <a:cs typeface="Simplified Arabic" pitchFamily="2" charset="-78"/>
              </a:rPr>
              <a:t>	•	العادات والطقوس.</a:t>
            </a:r>
          </a:p>
          <a:p>
            <a:pPr algn="r"/>
            <a:r>
              <a:rPr lang="ar-IQ" dirty="0" smtClean="0">
                <a:ln>
                  <a:solidFill>
                    <a:schemeClr val="tx1">
                      <a:lumMod val="65000"/>
                      <a:lumOff val="35000"/>
                    </a:schemeClr>
                  </a:solidFill>
                </a:ln>
                <a:solidFill>
                  <a:schemeClr val="tx1"/>
                </a:solidFill>
                <a:cs typeface="Simplified Arabic" pitchFamily="2" charset="-78"/>
              </a:rPr>
              <a:t>	•	أنماط السلوك والمعايير.</a:t>
            </a:r>
          </a:p>
          <a:p>
            <a:endParaRPr lang="ar-IQ" dirty="0"/>
          </a:p>
        </p:txBody>
      </p:sp>
    </p:spTree>
    <p:extLst>
      <p:ext uri="{BB962C8B-B14F-4D97-AF65-F5344CB8AC3E}">
        <p14:creationId xmlns:p14="http://schemas.microsoft.com/office/powerpoint/2010/main" val="4171032330"/>
      </p:ext>
    </p:extLst>
  </p:cSld>
  <p:clrMapOvr>
    <a:masterClrMapping/>
  </p:clrMapOvr>
  <p:transition spd="slow" advTm="5000">
    <p:pull dir="r"/>
    <p:sndAc>
      <p:stSnd>
        <p:snd r:embed="rId2" name="breeze.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3009" t="11835" r="2964" b="12033"/>
          <a:stretch/>
        </p:blipFill>
        <p:spPr bwMode="auto">
          <a:xfrm rot="5400000">
            <a:off x="1142999" y="-1143000"/>
            <a:ext cx="6858000" cy="914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عنوان فرعي 2"/>
          <p:cNvSpPr>
            <a:spLocks noGrp="1"/>
          </p:cNvSpPr>
          <p:nvPr>
            <p:ph type="subTitle" idx="1"/>
          </p:nvPr>
        </p:nvSpPr>
        <p:spPr>
          <a:xfrm>
            <a:off x="381000" y="609600"/>
            <a:ext cx="8305800" cy="5715000"/>
          </a:xfrm>
        </p:spPr>
        <p:txBody>
          <a:bodyPr>
            <a:normAutofit fontScale="92500" lnSpcReduction="10000"/>
          </a:bodyPr>
          <a:lstStyle/>
          <a:p>
            <a:pPr algn="r"/>
            <a:r>
              <a:rPr lang="ar-IQ" dirty="0" smtClean="0">
                <a:ln>
                  <a:solidFill>
                    <a:schemeClr val="tx1">
                      <a:lumMod val="65000"/>
                      <a:lumOff val="35000"/>
                    </a:schemeClr>
                  </a:solidFill>
                </a:ln>
                <a:solidFill>
                  <a:schemeClr val="tx1"/>
                </a:solidFill>
                <a:cs typeface="Simplified Arabic" pitchFamily="2" charset="-78"/>
              </a:rPr>
              <a:t>2. مرتكزات الأنثروبولوجيا الثقافية</a:t>
            </a:r>
          </a:p>
          <a:p>
            <a:pPr algn="r"/>
            <a:r>
              <a:rPr lang="ar-IQ" dirty="0" smtClean="0">
                <a:ln>
                  <a:solidFill>
                    <a:schemeClr val="tx1">
                      <a:lumMod val="65000"/>
                      <a:lumOff val="35000"/>
                    </a:schemeClr>
                  </a:solidFill>
                </a:ln>
                <a:solidFill>
                  <a:schemeClr val="tx1"/>
                </a:solidFill>
                <a:cs typeface="Simplified Arabic" pitchFamily="2" charset="-78"/>
              </a:rPr>
              <a:t>	•الإنسان كائن خالق للمعنى.</a:t>
            </a:r>
          </a:p>
          <a:p>
            <a:pPr algn="r"/>
            <a:r>
              <a:rPr lang="ar-IQ" dirty="0" smtClean="0">
                <a:ln>
                  <a:solidFill>
                    <a:schemeClr val="tx1">
                      <a:lumMod val="65000"/>
                      <a:lumOff val="35000"/>
                    </a:schemeClr>
                  </a:solidFill>
                </a:ln>
                <a:solidFill>
                  <a:schemeClr val="tx1"/>
                </a:solidFill>
                <a:cs typeface="Simplified Arabic" pitchFamily="2" charset="-78"/>
              </a:rPr>
              <a:t>	•الثقافة مكتسبة وليست وراثية.</a:t>
            </a:r>
          </a:p>
          <a:p>
            <a:pPr algn="r"/>
            <a:r>
              <a:rPr lang="ar-IQ" dirty="0" smtClean="0">
                <a:ln>
                  <a:solidFill>
                    <a:schemeClr val="tx1">
                      <a:lumMod val="65000"/>
                      <a:lumOff val="35000"/>
                    </a:schemeClr>
                  </a:solidFill>
                </a:ln>
                <a:solidFill>
                  <a:schemeClr val="tx1"/>
                </a:solidFill>
                <a:cs typeface="Simplified Arabic" pitchFamily="2" charset="-78"/>
              </a:rPr>
              <a:t>	•الثقافة نسق شبكي من الرموز (</a:t>
            </a:r>
            <a:r>
              <a:rPr lang="ar-IQ" dirty="0" err="1" smtClean="0">
                <a:ln>
                  <a:solidFill>
                    <a:schemeClr val="tx1">
                      <a:lumMod val="65000"/>
                      <a:lumOff val="35000"/>
                    </a:schemeClr>
                  </a:solidFill>
                </a:ln>
                <a:solidFill>
                  <a:schemeClr val="tx1"/>
                </a:solidFill>
                <a:cs typeface="Simplified Arabic" pitchFamily="2" charset="-78"/>
              </a:rPr>
              <a:t>غيـرتز</a:t>
            </a:r>
            <a:r>
              <a:rPr lang="ar-IQ" dirty="0" smtClean="0">
                <a:ln>
                  <a:solidFill>
                    <a:schemeClr val="tx1">
                      <a:lumMod val="65000"/>
                      <a:lumOff val="35000"/>
                    </a:schemeClr>
                  </a:solidFill>
                </a:ln>
                <a:solidFill>
                  <a:schemeClr val="tx1"/>
                </a:solidFill>
                <a:cs typeface="Simplified Arabic" pitchFamily="2" charset="-78"/>
              </a:rPr>
              <a:t>).</a:t>
            </a:r>
          </a:p>
          <a:p>
            <a:pPr algn="r"/>
            <a:r>
              <a:rPr lang="ar-IQ" dirty="0" smtClean="0">
                <a:ln>
                  <a:solidFill>
                    <a:schemeClr val="tx1">
                      <a:lumMod val="65000"/>
                      <a:lumOff val="35000"/>
                    </a:schemeClr>
                  </a:solidFill>
                </a:ln>
                <a:solidFill>
                  <a:schemeClr val="tx1"/>
                </a:solidFill>
                <a:cs typeface="Simplified Arabic" pitchFamily="2" charset="-78"/>
              </a:rPr>
              <a:t>	•التغيير الثقافي ناتج عن التفاعل والابتكار.</a:t>
            </a:r>
            <a:endParaRPr lang="ar-IQ" dirty="0">
              <a:ln>
                <a:solidFill>
                  <a:schemeClr val="tx1">
                    <a:lumMod val="65000"/>
                    <a:lumOff val="35000"/>
                  </a:schemeClr>
                </a:solidFill>
              </a:ln>
              <a:solidFill>
                <a:schemeClr val="tx1"/>
              </a:solidFill>
              <a:cs typeface="Simplified Arabic" pitchFamily="2" charset="-78"/>
            </a:endParaRPr>
          </a:p>
          <a:p>
            <a:pPr algn="r"/>
            <a:r>
              <a:rPr lang="ar-IQ" dirty="0" smtClean="0">
                <a:ln>
                  <a:solidFill>
                    <a:schemeClr val="tx1">
                      <a:lumMod val="65000"/>
                      <a:lumOff val="35000"/>
                    </a:schemeClr>
                  </a:solidFill>
                </a:ln>
                <a:solidFill>
                  <a:schemeClr val="tx1"/>
                </a:solidFill>
                <a:cs typeface="Simplified Arabic" pitchFamily="2" charset="-78"/>
              </a:rPr>
              <a:t>3. أهم مفاهيمها الأساسية</a:t>
            </a:r>
          </a:p>
          <a:p>
            <a:pPr algn="r"/>
            <a:r>
              <a:rPr lang="ar-IQ" dirty="0" smtClean="0">
                <a:ln>
                  <a:solidFill>
                    <a:schemeClr val="tx1">
                      <a:lumMod val="65000"/>
                      <a:lumOff val="35000"/>
                    </a:schemeClr>
                  </a:solidFill>
                </a:ln>
                <a:solidFill>
                  <a:schemeClr val="tx1"/>
                </a:solidFill>
                <a:cs typeface="Simplified Arabic" pitchFamily="2" charset="-78"/>
              </a:rPr>
              <a:t>	•الثقافة </a:t>
            </a:r>
            <a:r>
              <a:rPr lang="en-US" dirty="0" smtClean="0">
                <a:ln>
                  <a:solidFill>
                    <a:schemeClr val="tx1">
                      <a:lumMod val="65000"/>
                      <a:lumOff val="35000"/>
                    </a:schemeClr>
                  </a:solidFill>
                </a:ln>
                <a:solidFill>
                  <a:schemeClr val="tx1"/>
                </a:solidFill>
                <a:cs typeface="Simplified Arabic" pitchFamily="2" charset="-78"/>
              </a:rPr>
              <a:t>Culture: </a:t>
            </a:r>
            <a:r>
              <a:rPr lang="ar-IQ" dirty="0" smtClean="0">
                <a:ln>
                  <a:solidFill>
                    <a:schemeClr val="tx1">
                      <a:lumMod val="65000"/>
                      <a:lumOff val="35000"/>
                    </a:schemeClr>
                  </a:solidFill>
                </a:ln>
                <a:solidFill>
                  <a:schemeClr val="tx1"/>
                </a:solidFill>
                <a:cs typeface="Simplified Arabic" pitchFamily="2" charset="-78"/>
              </a:rPr>
              <a:t>نمط منظم من الممارسات يتعلمه الفرد.</a:t>
            </a:r>
          </a:p>
          <a:p>
            <a:pPr algn="r"/>
            <a:r>
              <a:rPr lang="ar-IQ" dirty="0" smtClean="0">
                <a:ln>
                  <a:solidFill>
                    <a:schemeClr val="tx1">
                      <a:lumMod val="65000"/>
                      <a:lumOff val="35000"/>
                    </a:schemeClr>
                  </a:solidFill>
                </a:ln>
                <a:solidFill>
                  <a:schemeClr val="tx1"/>
                </a:solidFill>
                <a:cs typeface="Simplified Arabic" pitchFamily="2" charset="-78"/>
              </a:rPr>
              <a:t>	•الرمز </a:t>
            </a:r>
            <a:r>
              <a:rPr lang="en-US" dirty="0" smtClean="0">
                <a:ln>
                  <a:solidFill>
                    <a:schemeClr val="tx1">
                      <a:lumMod val="65000"/>
                      <a:lumOff val="35000"/>
                    </a:schemeClr>
                  </a:solidFill>
                </a:ln>
                <a:solidFill>
                  <a:schemeClr val="tx1"/>
                </a:solidFill>
                <a:cs typeface="Simplified Arabic" pitchFamily="2" charset="-78"/>
              </a:rPr>
              <a:t>Symbol: </a:t>
            </a:r>
            <a:r>
              <a:rPr lang="ar-IQ" dirty="0" smtClean="0">
                <a:ln>
                  <a:solidFill>
                    <a:schemeClr val="tx1">
                      <a:lumMod val="65000"/>
                      <a:lumOff val="35000"/>
                    </a:schemeClr>
                  </a:solidFill>
                </a:ln>
                <a:solidFill>
                  <a:schemeClr val="tx1"/>
                </a:solidFill>
                <a:cs typeface="Simplified Arabic" pitchFamily="2" charset="-78"/>
              </a:rPr>
              <a:t>حامل للمعنى الثقافي.</a:t>
            </a:r>
          </a:p>
          <a:p>
            <a:pPr algn="r"/>
            <a:r>
              <a:rPr lang="ar-IQ" dirty="0" smtClean="0">
                <a:ln>
                  <a:solidFill>
                    <a:schemeClr val="tx1">
                      <a:lumMod val="65000"/>
                      <a:lumOff val="35000"/>
                    </a:schemeClr>
                  </a:solidFill>
                </a:ln>
                <a:solidFill>
                  <a:schemeClr val="tx1"/>
                </a:solidFill>
                <a:cs typeface="Simplified Arabic" pitchFamily="2" charset="-78"/>
              </a:rPr>
              <a:t>	•الطقس </a:t>
            </a:r>
            <a:r>
              <a:rPr lang="en-US" dirty="0" smtClean="0">
                <a:ln>
                  <a:solidFill>
                    <a:schemeClr val="tx1">
                      <a:lumMod val="65000"/>
                      <a:lumOff val="35000"/>
                    </a:schemeClr>
                  </a:solidFill>
                </a:ln>
                <a:solidFill>
                  <a:schemeClr val="tx1"/>
                </a:solidFill>
                <a:cs typeface="Simplified Arabic" pitchFamily="2" charset="-78"/>
              </a:rPr>
              <a:t>Ritual: </a:t>
            </a:r>
            <a:r>
              <a:rPr lang="ar-IQ" dirty="0" smtClean="0">
                <a:ln>
                  <a:solidFill>
                    <a:schemeClr val="tx1">
                      <a:lumMod val="65000"/>
                      <a:lumOff val="35000"/>
                    </a:schemeClr>
                  </a:solidFill>
                </a:ln>
                <a:solidFill>
                  <a:schemeClr val="tx1"/>
                </a:solidFill>
                <a:cs typeface="Simplified Arabic" pitchFamily="2" charset="-78"/>
              </a:rPr>
              <a:t>ممارسة رمزية تعزز الهوية.</a:t>
            </a:r>
          </a:p>
          <a:p>
            <a:pPr algn="r"/>
            <a:r>
              <a:rPr lang="ar-IQ" dirty="0" smtClean="0">
                <a:ln>
                  <a:solidFill>
                    <a:schemeClr val="tx1">
                      <a:lumMod val="65000"/>
                      <a:lumOff val="35000"/>
                    </a:schemeClr>
                  </a:solidFill>
                </a:ln>
                <a:solidFill>
                  <a:schemeClr val="tx1"/>
                </a:solidFill>
                <a:cs typeface="Simplified Arabic" pitchFamily="2" charset="-78"/>
              </a:rPr>
              <a:t>	•الأسطورة </a:t>
            </a:r>
            <a:r>
              <a:rPr lang="en-US" dirty="0" smtClean="0">
                <a:ln>
                  <a:solidFill>
                    <a:schemeClr val="tx1">
                      <a:lumMod val="65000"/>
                      <a:lumOff val="35000"/>
                    </a:schemeClr>
                  </a:solidFill>
                </a:ln>
                <a:solidFill>
                  <a:schemeClr val="tx1"/>
                </a:solidFill>
                <a:cs typeface="Simplified Arabic" pitchFamily="2" charset="-78"/>
              </a:rPr>
              <a:t>Myth: </a:t>
            </a:r>
            <a:r>
              <a:rPr lang="ar-IQ" dirty="0" smtClean="0">
                <a:ln>
                  <a:solidFill>
                    <a:schemeClr val="tx1">
                      <a:lumMod val="65000"/>
                      <a:lumOff val="35000"/>
                    </a:schemeClr>
                  </a:solidFill>
                </a:ln>
                <a:solidFill>
                  <a:schemeClr val="tx1"/>
                </a:solidFill>
                <a:cs typeface="Simplified Arabic" pitchFamily="2" charset="-78"/>
              </a:rPr>
              <a:t>بنية تفسيرية للوجود والمعاني.</a:t>
            </a:r>
          </a:p>
          <a:p>
            <a:pPr algn="r"/>
            <a:r>
              <a:rPr lang="ar-IQ" dirty="0" smtClean="0">
                <a:ln>
                  <a:solidFill>
                    <a:schemeClr val="tx1">
                      <a:lumMod val="65000"/>
                      <a:lumOff val="35000"/>
                    </a:schemeClr>
                  </a:solidFill>
                </a:ln>
                <a:solidFill>
                  <a:schemeClr val="tx1"/>
                </a:solidFill>
                <a:cs typeface="Simplified Arabic" pitchFamily="2" charset="-78"/>
              </a:rPr>
              <a:t>	•التنميط الثقافي: رؤية الآخر ضمن قوالب جاهزة.</a:t>
            </a:r>
          </a:p>
          <a:p>
            <a:pPr algn="r"/>
            <a:endParaRPr lang="ar-IQ" b="1" dirty="0" smtClean="0">
              <a:ln>
                <a:solidFill>
                  <a:schemeClr val="tx1">
                    <a:lumMod val="65000"/>
                    <a:lumOff val="35000"/>
                  </a:schemeClr>
                </a:solidFill>
              </a:ln>
              <a:solidFill>
                <a:schemeClr val="tx1"/>
              </a:solidFill>
              <a:cs typeface="Simplified Arabic" pitchFamily="2" charset="-78"/>
            </a:endParaRPr>
          </a:p>
        </p:txBody>
      </p:sp>
    </p:spTree>
    <p:extLst>
      <p:ext uri="{BB962C8B-B14F-4D97-AF65-F5344CB8AC3E}">
        <p14:creationId xmlns:p14="http://schemas.microsoft.com/office/powerpoint/2010/main" val="3215111869"/>
      </p:ext>
    </p:extLst>
  </p:cSld>
  <p:clrMapOvr>
    <a:masterClrMapping/>
  </p:clrMapOvr>
  <p:transition spd="slow" advTm="5000">
    <p:pull dir="r"/>
    <p:sndAc>
      <p:stSnd>
        <p:snd r:embed="rId2" name="breeze.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3009" t="11835" r="2964" b="12033"/>
          <a:stretch/>
        </p:blipFill>
        <p:spPr bwMode="auto">
          <a:xfrm rot="5400000">
            <a:off x="1142999" y="-1143000"/>
            <a:ext cx="6858000" cy="914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عنوان فرعي 2"/>
          <p:cNvSpPr>
            <a:spLocks noGrp="1"/>
          </p:cNvSpPr>
          <p:nvPr>
            <p:ph type="subTitle" idx="1"/>
          </p:nvPr>
        </p:nvSpPr>
        <p:spPr>
          <a:xfrm>
            <a:off x="381000" y="609600"/>
            <a:ext cx="8305800" cy="5715000"/>
          </a:xfrm>
        </p:spPr>
        <p:txBody>
          <a:bodyPr>
            <a:normAutofit/>
          </a:bodyPr>
          <a:lstStyle/>
          <a:p>
            <a:pPr algn="r">
              <a:lnSpc>
                <a:spcPct val="150000"/>
              </a:lnSpc>
            </a:pPr>
            <a:r>
              <a:rPr lang="ar-IQ" dirty="0" smtClean="0">
                <a:ln>
                  <a:solidFill>
                    <a:schemeClr val="tx1">
                      <a:lumMod val="65000"/>
                      <a:lumOff val="35000"/>
                    </a:schemeClr>
                  </a:solidFill>
                </a:ln>
                <a:solidFill>
                  <a:schemeClr val="tx1"/>
                </a:solidFill>
                <a:cs typeface="Simplified Arabic" pitchFamily="2" charset="-78"/>
              </a:rPr>
              <a:t>4. أهمية الأنثروبولوجيا الثقافية للفنون</a:t>
            </a:r>
          </a:p>
          <a:p>
            <a:pPr marL="457200" indent="-457200" algn="r">
              <a:lnSpc>
                <a:spcPct val="150000"/>
              </a:lnSpc>
              <a:buFont typeface="Arial" pitchFamily="34" charset="0"/>
              <a:buChar char="•"/>
            </a:pPr>
            <a:r>
              <a:rPr lang="ar-IQ" dirty="0" smtClean="0">
                <a:ln>
                  <a:solidFill>
                    <a:schemeClr val="tx1">
                      <a:lumMod val="65000"/>
                      <a:lumOff val="35000"/>
                    </a:schemeClr>
                  </a:solidFill>
                </a:ln>
                <a:solidFill>
                  <a:schemeClr val="tx1"/>
                </a:solidFill>
                <a:cs typeface="Simplified Arabic" pitchFamily="2" charset="-78"/>
              </a:rPr>
              <a:t>فهم جذور الفنون الشعبية والتراثية.</a:t>
            </a:r>
          </a:p>
          <a:p>
            <a:pPr marL="457200" indent="-457200" algn="r">
              <a:lnSpc>
                <a:spcPct val="150000"/>
              </a:lnSpc>
              <a:buFont typeface="Arial" pitchFamily="34" charset="0"/>
              <a:buChar char="•"/>
            </a:pPr>
            <a:r>
              <a:rPr lang="ar-IQ" dirty="0" smtClean="0">
                <a:ln>
                  <a:solidFill>
                    <a:schemeClr val="tx1">
                      <a:lumMod val="65000"/>
                      <a:lumOff val="35000"/>
                    </a:schemeClr>
                  </a:solidFill>
                </a:ln>
                <a:solidFill>
                  <a:schemeClr val="tx1"/>
                </a:solidFill>
                <a:cs typeface="Simplified Arabic" pitchFamily="2" charset="-78"/>
              </a:rPr>
              <a:t>تحليل البنية الرمزية للأزياء، الألوان، النقوش.</a:t>
            </a:r>
          </a:p>
          <a:p>
            <a:pPr marL="457200" indent="-457200" algn="r">
              <a:lnSpc>
                <a:spcPct val="150000"/>
              </a:lnSpc>
              <a:buFont typeface="Arial" pitchFamily="34" charset="0"/>
              <a:buChar char="•"/>
            </a:pPr>
            <a:r>
              <a:rPr lang="ar-IQ" dirty="0" smtClean="0">
                <a:ln>
                  <a:solidFill>
                    <a:schemeClr val="tx1">
                      <a:lumMod val="65000"/>
                      <a:lumOff val="35000"/>
                    </a:schemeClr>
                  </a:solidFill>
                </a:ln>
                <a:solidFill>
                  <a:schemeClr val="tx1"/>
                </a:solidFill>
                <a:cs typeface="Simplified Arabic" pitchFamily="2" charset="-78"/>
              </a:rPr>
              <a:t>تفسير التحولات الجمالية في المجتمع.</a:t>
            </a:r>
          </a:p>
          <a:p>
            <a:pPr marL="457200" indent="-457200" algn="r">
              <a:lnSpc>
                <a:spcPct val="150000"/>
              </a:lnSpc>
              <a:buFont typeface="Arial" pitchFamily="34" charset="0"/>
              <a:buChar char="•"/>
            </a:pPr>
            <a:r>
              <a:rPr lang="ar-IQ" dirty="0" smtClean="0">
                <a:ln>
                  <a:solidFill>
                    <a:schemeClr val="tx1">
                      <a:lumMod val="65000"/>
                      <a:lumOff val="35000"/>
                    </a:schemeClr>
                  </a:solidFill>
                </a:ln>
                <a:solidFill>
                  <a:schemeClr val="tx1"/>
                </a:solidFill>
                <a:cs typeface="Simplified Arabic" pitchFamily="2" charset="-78"/>
              </a:rPr>
              <a:t>قراءة الإنتاج الفني بوصفه خطابًا ثقافيًا لا مجرد جماليات.</a:t>
            </a:r>
          </a:p>
          <a:p>
            <a:pPr algn="r"/>
            <a:endParaRPr lang="ar-IQ" b="1" dirty="0" smtClean="0">
              <a:ln>
                <a:solidFill>
                  <a:schemeClr val="tx1">
                    <a:lumMod val="65000"/>
                    <a:lumOff val="35000"/>
                  </a:schemeClr>
                </a:solidFill>
              </a:ln>
              <a:solidFill>
                <a:schemeClr val="tx1"/>
              </a:solidFill>
              <a:cs typeface="Simplified Arabic" pitchFamily="2" charset="-78"/>
            </a:endParaRPr>
          </a:p>
        </p:txBody>
      </p:sp>
    </p:spTree>
    <p:extLst>
      <p:ext uri="{BB962C8B-B14F-4D97-AF65-F5344CB8AC3E}">
        <p14:creationId xmlns:p14="http://schemas.microsoft.com/office/powerpoint/2010/main" val="3393562373"/>
      </p:ext>
    </p:extLst>
  </p:cSld>
  <p:clrMapOvr>
    <a:masterClrMapping/>
  </p:clrMapOvr>
  <p:transition advTm="5000">
    <p:pull dir="r"/>
    <p:sndAc>
      <p:stSnd>
        <p:snd r:embed="rId2" name="breeze.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3009" t="11835" r="2964" b="12033"/>
          <a:stretch/>
        </p:blipFill>
        <p:spPr bwMode="auto">
          <a:xfrm rot="5400000">
            <a:off x="1142999" y="-1143000"/>
            <a:ext cx="6858000" cy="914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عنوان فرعي 2"/>
          <p:cNvSpPr>
            <a:spLocks noGrp="1"/>
          </p:cNvSpPr>
          <p:nvPr>
            <p:ph type="subTitle" idx="1"/>
          </p:nvPr>
        </p:nvSpPr>
        <p:spPr>
          <a:xfrm>
            <a:off x="381000" y="609600"/>
            <a:ext cx="8305800" cy="5715000"/>
          </a:xfrm>
        </p:spPr>
        <p:txBody>
          <a:bodyPr>
            <a:normAutofit fontScale="25000" lnSpcReduction="20000"/>
          </a:bodyPr>
          <a:lstStyle/>
          <a:p>
            <a:pPr>
              <a:lnSpc>
                <a:spcPct val="120000"/>
              </a:lnSpc>
            </a:pPr>
            <a:r>
              <a:rPr lang="ar-IQ" sz="19200" dirty="0" smtClean="0">
                <a:ln>
                  <a:solidFill>
                    <a:schemeClr val="tx1">
                      <a:lumMod val="65000"/>
                      <a:lumOff val="35000"/>
                    </a:schemeClr>
                  </a:solidFill>
                </a:ln>
                <a:solidFill>
                  <a:schemeClr val="tx1"/>
                </a:solidFill>
                <a:cs typeface="AF_Diwani" pitchFamily="2" charset="-78"/>
              </a:rPr>
              <a:t>ثالثاً: الأنثروبولوجيا الاجتماعية</a:t>
            </a:r>
          </a:p>
          <a:p>
            <a:pPr algn="r">
              <a:lnSpc>
                <a:spcPct val="120000"/>
              </a:lnSpc>
            </a:pPr>
            <a:r>
              <a:rPr lang="ar-IQ" sz="12800" dirty="0" smtClean="0">
                <a:ln>
                  <a:solidFill>
                    <a:schemeClr val="tx1">
                      <a:lumMod val="65000"/>
                      <a:lumOff val="35000"/>
                    </a:schemeClr>
                  </a:solidFill>
                </a:ln>
                <a:solidFill>
                  <a:schemeClr val="tx1"/>
                </a:solidFill>
                <a:cs typeface="Simplified Arabic" pitchFamily="2" charset="-78"/>
              </a:rPr>
              <a:t>1. تعريفها</a:t>
            </a:r>
          </a:p>
          <a:p>
            <a:pPr algn="r">
              <a:lnSpc>
                <a:spcPct val="120000"/>
              </a:lnSpc>
            </a:pPr>
            <a:r>
              <a:rPr lang="ar-IQ" sz="12800" dirty="0" smtClean="0">
                <a:ln>
                  <a:solidFill>
                    <a:schemeClr val="tx1">
                      <a:lumMod val="65000"/>
                      <a:lumOff val="35000"/>
                    </a:schemeClr>
                  </a:solidFill>
                </a:ln>
                <a:solidFill>
                  <a:schemeClr val="tx1"/>
                </a:solidFill>
                <a:cs typeface="Simplified Arabic" pitchFamily="2" charset="-78"/>
              </a:rPr>
              <a:t>هي العلم الذي يدرس البنى الاجتماعية والعلاقات والتنظيمات التي تشكل المجتمع، بما فيها:</a:t>
            </a:r>
          </a:p>
          <a:p>
            <a:pPr algn="r">
              <a:lnSpc>
                <a:spcPct val="120000"/>
              </a:lnSpc>
            </a:pPr>
            <a:r>
              <a:rPr lang="ar-IQ" sz="12800" dirty="0" smtClean="0">
                <a:ln>
                  <a:solidFill>
                    <a:schemeClr val="tx1">
                      <a:lumMod val="65000"/>
                      <a:lumOff val="35000"/>
                    </a:schemeClr>
                  </a:solidFill>
                </a:ln>
                <a:solidFill>
                  <a:schemeClr val="tx1"/>
                </a:solidFill>
                <a:cs typeface="Simplified Arabic" pitchFamily="2" charset="-78"/>
              </a:rPr>
              <a:t>	•	الأسرة والقرابة.</a:t>
            </a:r>
          </a:p>
          <a:p>
            <a:pPr algn="r">
              <a:lnSpc>
                <a:spcPct val="120000"/>
              </a:lnSpc>
            </a:pPr>
            <a:r>
              <a:rPr lang="ar-IQ" sz="12800" dirty="0" smtClean="0">
                <a:ln>
                  <a:solidFill>
                    <a:schemeClr val="tx1">
                      <a:lumMod val="65000"/>
                      <a:lumOff val="35000"/>
                    </a:schemeClr>
                  </a:solidFill>
                </a:ln>
                <a:solidFill>
                  <a:schemeClr val="tx1"/>
                </a:solidFill>
                <a:cs typeface="Simplified Arabic" pitchFamily="2" charset="-78"/>
              </a:rPr>
              <a:t>	•	القبيلة والجماعات.</a:t>
            </a:r>
          </a:p>
          <a:p>
            <a:pPr algn="r">
              <a:lnSpc>
                <a:spcPct val="120000"/>
              </a:lnSpc>
            </a:pPr>
            <a:r>
              <a:rPr lang="ar-IQ" sz="12800" dirty="0" smtClean="0">
                <a:ln>
                  <a:solidFill>
                    <a:schemeClr val="tx1">
                      <a:lumMod val="65000"/>
                      <a:lumOff val="35000"/>
                    </a:schemeClr>
                  </a:solidFill>
                </a:ln>
                <a:solidFill>
                  <a:schemeClr val="tx1"/>
                </a:solidFill>
                <a:cs typeface="Simplified Arabic" pitchFamily="2" charset="-78"/>
              </a:rPr>
              <a:t>	•	الأدوار الاجتماعية.</a:t>
            </a:r>
          </a:p>
          <a:p>
            <a:pPr algn="r">
              <a:lnSpc>
                <a:spcPct val="120000"/>
              </a:lnSpc>
            </a:pPr>
            <a:r>
              <a:rPr lang="ar-IQ" sz="12800" dirty="0" smtClean="0">
                <a:ln>
                  <a:solidFill>
                    <a:schemeClr val="tx1">
                      <a:lumMod val="65000"/>
                      <a:lumOff val="35000"/>
                    </a:schemeClr>
                  </a:solidFill>
                </a:ln>
                <a:solidFill>
                  <a:schemeClr val="tx1"/>
                </a:solidFill>
                <a:cs typeface="Simplified Arabic" pitchFamily="2" charset="-78"/>
              </a:rPr>
              <a:t>	•	المؤسسات (التعليم، الدين، العمل).</a:t>
            </a:r>
          </a:p>
          <a:p>
            <a:pPr algn="r">
              <a:lnSpc>
                <a:spcPct val="120000"/>
              </a:lnSpc>
            </a:pPr>
            <a:r>
              <a:rPr lang="ar-IQ" sz="12800" dirty="0" smtClean="0">
                <a:ln>
                  <a:solidFill>
                    <a:schemeClr val="tx1">
                      <a:lumMod val="65000"/>
                      <a:lumOff val="35000"/>
                    </a:schemeClr>
                  </a:solidFill>
                </a:ln>
                <a:solidFill>
                  <a:schemeClr val="tx1"/>
                </a:solidFill>
                <a:cs typeface="Simplified Arabic" pitchFamily="2" charset="-78"/>
              </a:rPr>
              <a:t>	•	السلطة والضبط الاجتماعي.</a:t>
            </a:r>
          </a:p>
          <a:p>
            <a:pPr algn="r"/>
            <a:endParaRPr lang="ar-IQ" b="1" dirty="0" smtClean="0">
              <a:ln>
                <a:solidFill>
                  <a:schemeClr val="tx1">
                    <a:lumMod val="65000"/>
                    <a:lumOff val="35000"/>
                  </a:schemeClr>
                </a:solidFill>
              </a:ln>
              <a:solidFill>
                <a:schemeClr val="tx1"/>
              </a:solidFill>
              <a:cs typeface="Simplified Arabic" pitchFamily="2" charset="-78"/>
            </a:endParaRPr>
          </a:p>
        </p:txBody>
      </p:sp>
    </p:spTree>
    <p:extLst>
      <p:ext uri="{BB962C8B-B14F-4D97-AF65-F5344CB8AC3E}">
        <p14:creationId xmlns:p14="http://schemas.microsoft.com/office/powerpoint/2010/main" val="2477046333"/>
      </p:ext>
    </p:extLst>
  </p:cSld>
  <p:clrMapOvr>
    <a:masterClrMapping/>
  </p:clrMapOvr>
  <p:transition advTm="5000">
    <p:pull dir="r"/>
    <p:sndAc>
      <p:stSnd>
        <p:snd r:embed="rId2" name="breeze.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3009" t="11835" r="2964" b="12033"/>
          <a:stretch/>
        </p:blipFill>
        <p:spPr bwMode="auto">
          <a:xfrm rot="5400000">
            <a:off x="1142999" y="-1143000"/>
            <a:ext cx="6858000" cy="914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عنوان فرعي 2"/>
          <p:cNvSpPr>
            <a:spLocks noGrp="1"/>
          </p:cNvSpPr>
          <p:nvPr>
            <p:ph type="subTitle" idx="1"/>
          </p:nvPr>
        </p:nvSpPr>
        <p:spPr>
          <a:xfrm>
            <a:off x="381000" y="609600"/>
            <a:ext cx="8305800" cy="5715000"/>
          </a:xfrm>
        </p:spPr>
        <p:txBody>
          <a:bodyPr>
            <a:normAutofit fontScale="25000" lnSpcReduction="20000"/>
          </a:bodyPr>
          <a:lstStyle/>
          <a:p>
            <a:pPr algn="r">
              <a:lnSpc>
                <a:spcPct val="120000"/>
              </a:lnSpc>
            </a:pPr>
            <a:r>
              <a:rPr lang="ar-IQ" sz="12800" b="1" dirty="0" smtClean="0">
                <a:ln>
                  <a:solidFill>
                    <a:schemeClr val="tx1">
                      <a:lumMod val="65000"/>
                      <a:lumOff val="35000"/>
                    </a:schemeClr>
                  </a:solidFill>
                </a:ln>
                <a:solidFill>
                  <a:schemeClr val="tx1"/>
                </a:solidFill>
                <a:cs typeface="Simplified Arabic" pitchFamily="2" charset="-78"/>
              </a:rPr>
              <a:t>2. مرتكزاتها</a:t>
            </a:r>
          </a:p>
          <a:p>
            <a:pPr marL="1143000" indent="-1143000" algn="r">
              <a:lnSpc>
                <a:spcPct val="120000"/>
              </a:lnSpc>
              <a:buFont typeface="Arial" pitchFamily="34" charset="0"/>
              <a:buChar char="•"/>
            </a:pPr>
            <a:r>
              <a:rPr lang="ar-IQ" sz="11200" dirty="0" smtClean="0">
                <a:ln>
                  <a:solidFill>
                    <a:schemeClr val="tx1">
                      <a:lumMod val="65000"/>
                      <a:lumOff val="35000"/>
                    </a:schemeClr>
                  </a:solidFill>
                </a:ln>
                <a:solidFill>
                  <a:schemeClr val="tx1"/>
                </a:solidFill>
                <a:cs typeface="Simplified Arabic" pitchFamily="2" charset="-78"/>
              </a:rPr>
              <a:t>المجتمع شبكة من العلاقات المنظمة.</a:t>
            </a:r>
          </a:p>
          <a:p>
            <a:pPr marL="1143000" indent="-1143000" algn="r">
              <a:lnSpc>
                <a:spcPct val="120000"/>
              </a:lnSpc>
              <a:buFont typeface="Arial" pitchFamily="34" charset="0"/>
              <a:buChar char="•"/>
            </a:pPr>
            <a:r>
              <a:rPr lang="ar-IQ" sz="11200" dirty="0" smtClean="0">
                <a:ln>
                  <a:solidFill>
                    <a:schemeClr val="tx1">
                      <a:lumMod val="65000"/>
                      <a:lumOff val="35000"/>
                    </a:schemeClr>
                  </a:solidFill>
                </a:ln>
                <a:solidFill>
                  <a:schemeClr val="tx1"/>
                </a:solidFill>
                <a:cs typeface="Simplified Arabic" pitchFamily="2" charset="-78"/>
              </a:rPr>
              <a:t>السلوك البشري مرتبط بسياقه الاجتماعي.</a:t>
            </a:r>
          </a:p>
          <a:p>
            <a:pPr marL="1143000" indent="-1143000" algn="r">
              <a:lnSpc>
                <a:spcPct val="120000"/>
              </a:lnSpc>
              <a:buFont typeface="Arial" pitchFamily="34" charset="0"/>
              <a:buChar char="•"/>
            </a:pPr>
            <a:r>
              <a:rPr lang="ar-IQ" sz="11200" dirty="0" smtClean="0">
                <a:ln>
                  <a:solidFill>
                    <a:schemeClr val="tx1">
                      <a:lumMod val="65000"/>
                      <a:lumOff val="35000"/>
                    </a:schemeClr>
                  </a:solidFill>
                </a:ln>
                <a:solidFill>
                  <a:schemeClr val="tx1"/>
                </a:solidFill>
                <a:cs typeface="Simplified Arabic" pitchFamily="2" charset="-78"/>
              </a:rPr>
              <a:t>تفسير الفعل الاجتماعي ضمن نسق أوسع من القواعد والقيم.</a:t>
            </a:r>
          </a:p>
          <a:p>
            <a:pPr algn="r">
              <a:lnSpc>
                <a:spcPct val="120000"/>
              </a:lnSpc>
            </a:pPr>
            <a:r>
              <a:rPr lang="ar-IQ" sz="11200" dirty="0" smtClean="0">
                <a:ln>
                  <a:solidFill>
                    <a:schemeClr val="tx1">
                      <a:lumMod val="65000"/>
                      <a:lumOff val="35000"/>
                    </a:schemeClr>
                  </a:solidFill>
                </a:ln>
                <a:solidFill>
                  <a:schemeClr val="tx1"/>
                </a:solidFill>
                <a:cs typeface="Simplified Arabic" pitchFamily="2" charset="-78"/>
              </a:rPr>
              <a:t>3. مفاهيم أساسية</a:t>
            </a:r>
          </a:p>
          <a:p>
            <a:pPr algn="r">
              <a:lnSpc>
                <a:spcPct val="120000"/>
              </a:lnSpc>
            </a:pPr>
            <a:r>
              <a:rPr lang="ar-IQ" sz="11200" dirty="0" smtClean="0">
                <a:ln>
                  <a:solidFill>
                    <a:schemeClr val="tx1">
                      <a:lumMod val="65000"/>
                      <a:lumOff val="35000"/>
                    </a:schemeClr>
                  </a:solidFill>
                </a:ln>
                <a:solidFill>
                  <a:schemeClr val="tx1"/>
                </a:solidFill>
                <a:cs typeface="Simplified Arabic" pitchFamily="2" charset="-78"/>
              </a:rPr>
              <a:t>	•	النسق الاجتماعي: ترابط منتظم بين أجزاء المجتمع.</a:t>
            </a:r>
          </a:p>
          <a:p>
            <a:pPr algn="r">
              <a:lnSpc>
                <a:spcPct val="120000"/>
              </a:lnSpc>
            </a:pPr>
            <a:r>
              <a:rPr lang="ar-IQ" sz="11200" dirty="0" smtClean="0">
                <a:ln>
                  <a:solidFill>
                    <a:schemeClr val="tx1">
                      <a:lumMod val="65000"/>
                      <a:lumOff val="35000"/>
                    </a:schemeClr>
                  </a:solidFill>
                </a:ln>
                <a:solidFill>
                  <a:schemeClr val="tx1"/>
                </a:solidFill>
                <a:cs typeface="Simplified Arabic" pitchFamily="2" charset="-78"/>
              </a:rPr>
              <a:t>	•	الدور </a:t>
            </a:r>
            <a:r>
              <a:rPr lang="en-US" sz="11200" dirty="0" smtClean="0">
                <a:ln>
                  <a:solidFill>
                    <a:schemeClr val="tx1">
                      <a:lumMod val="65000"/>
                      <a:lumOff val="35000"/>
                    </a:schemeClr>
                  </a:solidFill>
                </a:ln>
                <a:solidFill>
                  <a:schemeClr val="tx1"/>
                </a:solidFill>
                <a:cs typeface="Simplified Arabic" pitchFamily="2" charset="-78"/>
              </a:rPr>
              <a:t>Role: </a:t>
            </a:r>
            <a:r>
              <a:rPr lang="ar-IQ" sz="11200" dirty="0" smtClean="0">
                <a:ln>
                  <a:solidFill>
                    <a:schemeClr val="tx1">
                      <a:lumMod val="65000"/>
                      <a:lumOff val="35000"/>
                    </a:schemeClr>
                  </a:solidFill>
                </a:ln>
                <a:solidFill>
                  <a:schemeClr val="tx1"/>
                </a:solidFill>
                <a:cs typeface="Simplified Arabic" pitchFamily="2" charset="-78"/>
              </a:rPr>
              <a:t>وظيفة اجتماعية متوقعة.</a:t>
            </a:r>
          </a:p>
          <a:p>
            <a:pPr algn="r">
              <a:lnSpc>
                <a:spcPct val="120000"/>
              </a:lnSpc>
            </a:pPr>
            <a:r>
              <a:rPr lang="ar-IQ" sz="11200" dirty="0" smtClean="0">
                <a:ln>
                  <a:solidFill>
                    <a:schemeClr val="tx1">
                      <a:lumMod val="65000"/>
                      <a:lumOff val="35000"/>
                    </a:schemeClr>
                  </a:solidFill>
                </a:ln>
                <a:solidFill>
                  <a:schemeClr val="tx1"/>
                </a:solidFill>
                <a:cs typeface="Simplified Arabic" pitchFamily="2" charset="-78"/>
              </a:rPr>
              <a:t>	•	المكانة </a:t>
            </a:r>
            <a:r>
              <a:rPr lang="en-US" sz="11200" dirty="0" smtClean="0">
                <a:ln>
                  <a:solidFill>
                    <a:schemeClr val="tx1">
                      <a:lumMod val="65000"/>
                      <a:lumOff val="35000"/>
                    </a:schemeClr>
                  </a:solidFill>
                </a:ln>
                <a:solidFill>
                  <a:schemeClr val="tx1"/>
                </a:solidFill>
                <a:cs typeface="Simplified Arabic" pitchFamily="2" charset="-78"/>
              </a:rPr>
              <a:t>Status: </a:t>
            </a:r>
            <a:r>
              <a:rPr lang="ar-IQ" sz="11200" dirty="0" smtClean="0">
                <a:ln>
                  <a:solidFill>
                    <a:schemeClr val="tx1">
                      <a:lumMod val="65000"/>
                      <a:lumOff val="35000"/>
                    </a:schemeClr>
                  </a:solidFill>
                </a:ln>
                <a:solidFill>
                  <a:schemeClr val="tx1"/>
                </a:solidFill>
                <a:cs typeface="Simplified Arabic" pitchFamily="2" charset="-78"/>
              </a:rPr>
              <a:t>موقع الفرد داخل الجماعة.</a:t>
            </a:r>
          </a:p>
          <a:p>
            <a:pPr algn="r">
              <a:lnSpc>
                <a:spcPct val="120000"/>
              </a:lnSpc>
            </a:pPr>
            <a:r>
              <a:rPr lang="ar-IQ" sz="11200" dirty="0" smtClean="0">
                <a:ln>
                  <a:solidFill>
                    <a:schemeClr val="tx1">
                      <a:lumMod val="65000"/>
                      <a:lumOff val="35000"/>
                    </a:schemeClr>
                  </a:solidFill>
                </a:ln>
                <a:solidFill>
                  <a:schemeClr val="tx1"/>
                </a:solidFill>
                <a:cs typeface="Simplified Arabic" pitchFamily="2" charset="-78"/>
              </a:rPr>
              <a:t>	•	التماسك الاجتماعي: قوة الروابط بين أعضاء المجتمع.</a:t>
            </a:r>
          </a:p>
          <a:p>
            <a:pPr algn="r">
              <a:lnSpc>
                <a:spcPct val="120000"/>
              </a:lnSpc>
            </a:pPr>
            <a:r>
              <a:rPr lang="ar-IQ" sz="11200" dirty="0" smtClean="0">
                <a:ln>
                  <a:solidFill>
                    <a:schemeClr val="tx1">
                      <a:lumMod val="65000"/>
                      <a:lumOff val="35000"/>
                    </a:schemeClr>
                  </a:solidFill>
                </a:ln>
                <a:solidFill>
                  <a:schemeClr val="tx1"/>
                </a:solidFill>
                <a:cs typeface="Simplified Arabic" pitchFamily="2" charset="-78"/>
              </a:rPr>
              <a:t>	•	التغير الاجتماعي: تحول في البنى مع الزمن.</a:t>
            </a:r>
          </a:p>
          <a:p>
            <a:pPr algn="r"/>
            <a:endParaRPr lang="ar-IQ" sz="1200" dirty="0" smtClean="0">
              <a:ln>
                <a:solidFill>
                  <a:schemeClr val="tx1">
                    <a:lumMod val="65000"/>
                    <a:lumOff val="35000"/>
                  </a:schemeClr>
                </a:solidFill>
              </a:ln>
              <a:solidFill>
                <a:schemeClr val="tx1"/>
              </a:solidFill>
              <a:cs typeface="Simplified Arabic" pitchFamily="2" charset="-78"/>
            </a:endParaRPr>
          </a:p>
        </p:txBody>
      </p:sp>
    </p:spTree>
    <p:extLst>
      <p:ext uri="{BB962C8B-B14F-4D97-AF65-F5344CB8AC3E}">
        <p14:creationId xmlns:p14="http://schemas.microsoft.com/office/powerpoint/2010/main" val="3759341971"/>
      </p:ext>
    </p:extLst>
  </p:cSld>
  <p:clrMapOvr>
    <a:masterClrMapping/>
  </p:clrMapOvr>
  <p:transition advTm="5000">
    <p:pull dir="r"/>
    <p:sndAc>
      <p:stSnd>
        <p:snd r:embed="rId2" name="breeze.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3009" t="11835" r="2964" b="12033"/>
          <a:stretch/>
        </p:blipFill>
        <p:spPr bwMode="auto">
          <a:xfrm rot="5400000">
            <a:off x="1142999" y="-1143000"/>
            <a:ext cx="6858000" cy="914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عنوان فرعي 2"/>
          <p:cNvSpPr>
            <a:spLocks noGrp="1"/>
          </p:cNvSpPr>
          <p:nvPr>
            <p:ph type="subTitle" idx="1"/>
          </p:nvPr>
        </p:nvSpPr>
        <p:spPr>
          <a:xfrm>
            <a:off x="381000" y="609600"/>
            <a:ext cx="8305800" cy="5715000"/>
          </a:xfrm>
        </p:spPr>
        <p:txBody>
          <a:bodyPr>
            <a:normAutofit/>
          </a:bodyPr>
          <a:lstStyle/>
          <a:p>
            <a:pPr algn="r">
              <a:lnSpc>
                <a:spcPct val="120000"/>
              </a:lnSpc>
            </a:pPr>
            <a:r>
              <a:rPr lang="ar-IQ" b="1" dirty="0" smtClean="0">
                <a:ln>
                  <a:solidFill>
                    <a:schemeClr val="tx1">
                      <a:lumMod val="65000"/>
                      <a:lumOff val="35000"/>
                    </a:schemeClr>
                  </a:solidFill>
                </a:ln>
                <a:solidFill>
                  <a:schemeClr val="tx1"/>
                </a:solidFill>
                <a:cs typeface="Simplified Arabic" pitchFamily="2" charset="-78"/>
              </a:rPr>
              <a:t>4. أهميتها لطلبة الفنون والتربية الفنية</a:t>
            </a:r>
          </a:p>
          <a:p>
            <a:pPr algn="r">
              <a:lnSpc>
                <a:spcPct val="120000"/>
              </a:lnSpc>
            </a:pPr>
            <a:r>
              <a:rPr lang="ar-IQ" dirty="0" smtClean="0">
                <a:ln>
                  <a:solidFill>
                    <a:schemeClr val="tx1">
                      <a:lumMod val="65000"/>
                      <a:lumOff val="35000"/>
                    </a:schemeClr>
                  </a:solidFill>
                </a:ln>
                <a:solidFill>
                  <a:schemeClr val="tx1"/>
                </a:solidFill>
                <a:cs typeface="Simplified Arabic" pitchFamily="2" charset="-78"/>
              </a:rPr>
              <a:t>فهم كيفية تشكّل الذائقة الجمالية.</a:t>
            </a:r>
          </a:p>
          <a:p>
            <a:pPr algn="r">
              <a:lnSpc>
                <a:spcPct val="120000"/>
              </a:lnSpc>
            </a:pPr>
            <a:r>
              <a:rPr lang="ar-IQ" dirty="0" smtClean="0">
                <a:ln>
                  <a:solidFill>
                    <a:schemeClr val="tx1">
                      <a:lumMod val="65000"/>
                      <a:lumOff val="35000"/>
                    </a:schemeClr>
                  </a:solidFill>
                </a:ln>
                <a:solidFill>
                  <a:schemeClr val="tx1"/>
                </a:solidFill>
                <a:cs typeface="Simplified Arabic" pitchFamily="2" charset="-78"/>
              </a:rPr>
              <a:t>تفسير الفن بوصفه نتاجًا لسياقات اجتماعية.</a:t>
            </a:r>
          </a:p>
          <a:p>
            <a:pPr algn="r">
              <a:lnSpc>
                <a:spcPct val="120000"/>
              </a:lnSpc>
            </a:pPr>
            <a:r>
              <a:rPr lang="ar-IQ" dirty="0" smtClean="0">
                <a:ln>
                  <a:solidFill>
                    <a:schemeClr val="tx1">
                      <a:lumMod val="65000"/>
                      <a:lumOff val="35000"/>
                    </a:schemeClr>
                  </a:solidFill>
                </a:ln>
                <a:solidFill>
                  <a:schemeClr val="tx1"/>
                </a:solidFill>
                <a:cs typeface="Simplified Arabic" pitchFamily="2" charset="-78"/>
              </a:rPr>
              <a:t>تحليل دور المعلم كفاعل اجتماعي داخل النسق التربوي.</a:t>
            </a:r>
          </a:p>
          <a:p>
            <a:pPr algn="r">
              <a:lnSpc>
                <a:spcPct val="120000"/>
              </a:lnSpc>
            </a:pPr>
            <a:r>
              <a:rPr lang="ar-IQ" dirty="0" smtClean="0">
                <a:ln>
                  <a:solidFill>
                    <a:schemeClr val="tx1">
                      <a:lumMod val="65000"/>
                      <a:lumOff val="35000"/>
                    </a:schemeClr>
                  </a:solidFill>
                </a:ln>
                <a:solidFill>
                  <a:schemeClr val="tx1"/>
                </a:solidFill>
                <a:cs typeface="Simplified Arabic" pitchFamily="2" charset="-78"/>
              </a:rPr>
              <a:t>إدراك وظيفة الفن في بناء الهوية والانتماء.</a:t>
            </a:r>
          </a:p>
          <a:p>
            <a:pPr algn="r"/>
            <a:endParaRPr lang="ar-IQ" sz="1200" dirty="0" smtClean="0">
              <a:ln>
                <a:solidFill>
                  <a:schemeClr val="tx1">
                    <a:lumMod val="65000"/>
                    <a:lumOff val="35000"/>
                  </a:schemeClr>
                </a:solidFill>
              </a:ln>
              <a:solidFill>
                <a:schemeClr val="tx1"/>
              </a:solidFill>
              <a:cs typeface="Simplified Arabic" pitchFamily="2" charset="-78"/>
            </a:endParaRPr>
          </a:p>
        </p:txBody>
      </p:sp>
    </p:spTree>
    <p:extLst>
      <p:ext uri="{BB962C8B-B14F-4D97-AF65-F5344CB8AC3E}">
        <p14:creationId xmlns:p14="http://schemas.microsoft.com/office/powerpoint/2010/main" val="2639089479"/>
      </p:ext>
    </p:extLst>
  </p:cSld>
  <p:clrMapOvr>
    <a:masterClrMapping/>
  </p:clrMapOvr>
  <p:transition advTm="5000">
    <p:pull dir="r"/>
    <p:sndAc>
      <p:stSnd>
        <p:snd r:embed="rId2" name="breeze.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3009" t="11835" r="2964" b="12033"/>
          <a:stretch/>
        </p:blipFill>
        <p:spPr bwMode="auto">
          <a:xfrm rot="5400000">
            <a:off x="1142999" y="-1143000"/>
            <a:ext cx="6858000" cy="914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عنوان فرعي 2"/>
          <p:cNvSpPr>
            <a:spLocks noGrp="1"/>
          </p:cNvSpPr>
          <p:nvPr>
            <p:ph type="subTitle" idx="1"/>
          </p:nvPr>
        </p:nvSpPr>
        <p:spPr>
          <a:xfrm>
            <a:off x="381000" y="609600"/>
            <a:ext cx="8305800" cy="5715000"/>
          </a:xfrm>
        </p:spPr>
        <p:txBody>
          <a:bodyPr>
            <a:normAutofit/>
          </a:bodyPr>
          <a:lstStyle/>
          <a:p>
            <a:pPr algn="r">
              <a:lnSpc>
                <a:spcPct val="120000"/>
              </a:lnSpc>
            </a:pPr>
            <a:r>
              <a:rPr lang="ar-IQ" b="1" dirty="0" smtClean="0">
                <a:ln>
                  <a:solidFill>
                    <a:schemeClr val="tx1">
                      <a:lumMod val="65000"/>
                      <a:lumOff val="35000"/>
                    </a:schemeClr>
                  </a:solidFill>
                </a:ln>
                <a:solidFill>
                  <a:schemeClr val="tx1"/>
                </a:solidFill>
                <a:cs typeface="Simplified Arabic" pitchFamily="2" charset="-78"/>
              </a:rPr>
              <a:t>رابعاً: أمثلة تطبيقية من مجتمعات عربية</a:t>
            </a:r>
          </a:p>
          <a:p>
            <a:pPr algn="r">
              <a:lnSpc>
                <a:spcPct val="120000"/>
              </a:lnSpc>
            </a:pPr>
            <a:r>
              <a:rPr lang="ar-IQ" sz="3000" dirty="0" smtClean="0">
                <a:ln>
                  <a:solidFill>
                    <a:schemeClr val="tx1">
                      <a:lumMod val="65000"/>
                      <a:lumOff val="35000"/>
                    </a:schemeClr>
                  </a:solidFill>
                </a:ln>
                <a:solidFill>
                  <a:schemeClr val="tx1"/>
                </a:solidFill>
                <a:cs typeface="Simplified Arabic" pitchFamily="2" charset="-78"/>
              </a:rPr>
              <a:t>تساعد هذه الأمثلة الطالب على توظيف المفاهيم </a:t>
            </a:r>
            <a:r>
              <a:rPr lang="ar-IQ" sz="3000" dirty="0" err="1" smtClean="0">
                <a:ln>
                  <a:solidFill>
                    <a:schemeClr val="tx1">
                      <a:lumMod val="65000"/>
                      <a:lumOff val="35000"/>
                    </a:schemeClr>
                  </a:solidFill>
                </a:ln>
                <a:solidFill>
                  <a:schemeClr val="tx1"/>
                </a:solidFill>
                <a:cs typeface="Simplified Arabic" pitchFamily="2" charset="-78"/>
              </a:rPr>
              <a:t>الأنثروبولوجية</a:t>
            </a:r>
            <a:r>
              <a:rPr lang="ar-IQ" sz="3000" dirty="0" smtClean="0">
                <a:ln>
                  <a:solidFill>
                    <a:schemeClr val="tx1">
                      <a:lumMod val="65000"/>
                      <a:lumOff val="35000"/>
                    </a:schemeClr>
                  </a:solidFill>
                </a:ln>
                <a:solidFill>
                  <a:schemeClr val="tx1"/>
                </a:solidFill>
                <a:cs typeface="Simplified Arabic" pitchFamily="2" charset="-78"/>
              </a:rPr>
              <a:t> في فهم الفنون، العادات، والرموز في المجتمعات العربية.</a:t>
            </a:r>
          </a:p>
          <a:p>
            <a:pPr algn="r">
              <a:lnSpc>
                <a:spcPct val="120000"/>
              </a:lnSpc>
            </a:pPr>
            <a:r>
              <a:rPr lang="ar-IQ" sz="3000" dirty="0" smtClean="0">
                <a:ln>
                  <a:solidFill>
                    <a:schemeClr val="tx1">
                      <a:lumMod val="65000"/>
                      <a:lumOff val="35000"/>
                    </a:schemeClr>
                  </a:solidFill>
                </a:ln>
                <a:solidFill>
                  <a:schemeClr val="tx1"/>
                </a:solidFill>
                <a:cs typeface="Simplified Arabic" pitchFamily="2" charset="-78"/>
              </a:rPr>
              <a:t>1. العراق: الرموز الجمالية في الزي الشعبي</a:t>
            </a:r>
          </a:p>
          <a:p>
            <a:pPr marL="457200" indent="-457200" algn="r">
              <a:lnSpc>
                <a:spcPct val="120000"/>
              </a:lnSpc>
              <a:buFont typeface="Arial" pitchFamily="34" charset="0"/>
              <a:buChar char="•"/>
            </a:pPr>
            <a:r>
              <a:rPr lang="ar-IQ" sz="3000" dirty="0" smtClean="0">
                <a:ln>
                  <a:solidFill>
                    <a:schemeClr val="tx1">
                      <a:lumMod val="65000"/>
                      <a:lumOff val="35000"/>
                    </a:schemeClr>
                  </a:solidFill>
                </a:ln>
                <a:solidFill>
                  <a:schemeClr val="tx1"/>
                </a:solidFill>
                <a:cs typeface="Simplified Arabic" pitchFamily="2" charset="-78"/>
              </a:rPr>
              <a:t>يعكس العباءة، الشيلة، الدشداشة، </a:t>
            </a:r>
            <a:r>
              <a:rPr lang="ar-IQ" sz="3000" dirty="0" err="1" smtClean="0">
                <a:ln>
                  <a:solidFill>
                    <a:schemeClr val="tx1">
                      <a:lumMod val="65000"/>
                      <a:lumOff val="35000"/>
                    </a:schemeClr>
                  </a:solidFill>
                </a:ln>
                <a:solidFill>
                  <a:schemeClr val="tx1"/>
                </a:solidFill>
                <a:cs typeface="Simplified Arabic" pitchFamily="2" charset="-78"/>
              </a:rPr>
              <a:t>اليَشمَغ</a:t>
            </a:r>
            <a:r>
              <a:rPr lang="ar-IQ" sz="3000" dirty="0" smtClean="0">
                <a:ln>
                  <a:solidFill>
                    <a:schemeClr val="tx1">
                      <a:lumMod val="65000"/>
                      <a:lumOff val="35000"/>
                    </a:schemeClr>
                  </a:solidFill>
                </a:ln>
                <a:solidFill>
                  <a:schemeClr val="tx1"/>
                </a:solidFill>
                <a:cs typeface="Simplified Arabic" pitchFamily="2" charset="-78"/>
              </a:rPr>
              <a:t> أنماطًا من الانتماء القبلي والجغرافي.</a:t>
            </a:r>
          </a:p>
          <a:p>
            <a:pPr marL="457200" indent="-457200" algn="r">
              <a:lnSpc>
                <a:spcPct val="120000"/>
              </a:lnSpc>
              <a:buFont typeface="Arial" pitchFamily="34" charset="0"/>
              <a:buChar char="•"/>
            </a:pPr>
            <a:r>
              <a:rPr lang="ar-IQ" sz="3000" dirty="0" smtClean="0">
                <a:ln>
                  <a:solidFill>
                    <a:schemeClr val="tx1">
                      <a:lumMod val="65000"/>
                      <a:lumOff val="35000"/>
                    </a:schemeClr>
                  </a:solidFill>
                </a:ln>
                <a:solidFill>
                  <a:schemeClr val="tx1"/>
                </a:solidFill>
                <a:cs typeface="Simplified Arabic" pitchFamily="2" charset="-78"/>
              </a:rPr>
              <a:t>النقوش المستخدمة في الأزياء البغدادية أو الكردية تحمل دلالات هوية وجندر ومكانة اجتماعية.</a:t>
            </a:r>
          </a:p>
          <a:p>
            <a:pPr marL="457200" indent="-457200" algn="r">
              <a:lnSpc>
                <a:spcPct val="120000"/>
              </a:lnSpc>
              <a:buFont typeface="Arial" pitchFamily="34" charset="0"/>
              <a:buChar char="•"/>
            </a:pPr>
            <a:r>
              <a:rPr lang="ar-IQ" sz="3000" dirty="0" smtClean="0">
                <a:ln>
                  <a:solidFill>
                    <a:schemeClr val="tx1">
                      <a:lumMod val="65000"/>
                      <a:lumOff val="35000"/>
                    </a:schemeClr>
                  </a:solidFill>
                </a:ln>
                <a:solidFill>
                  <a:schemeClr val="tx1"/>
                </a:solidFill>
                <a:cs typeface="Simplified Arabic" pitchFamily="2" charset="-78"/>
              </a:rPr>
              <a:t>يمكن تحليلها ضمن إطار الأنثروبولوجيا الرمزية (</a:t>
            </a:r>
            <a:r>
              <a:rPr lang="ar-IQ" sz="3000" dirty="0" err="1" smtClean="0">
                <a:ln>
                  <a:solidFill>
                    <a:schemeClr val="tx1">
                      <a:lumMod val="65000"/>
                      <a:lumOff val="35000"/>
                    </a:schemeClr>
                  </a:solidFill>
                </a:ln>
                <a:solidFill>
                  <a:schemeClr val="tx1"/>
                </a:solidFill>
                <a:cs typeface="Simplified Arabic" pitchFamily="2" charset="-78"/>
              </a:rPr>
              <a:t>غيـرتز</a:t>
            </a:r>
            <a:r>
              <a:rPr lang="ar-IQ" sz="3000" dirty="0" smtClean="0">
                <a:ln>
                  <a:solidFill>
                    <a:schemeClr val="tx1">
                      <a:lumMod val="65000"/>
                      <a:lumOff val="35000"/>
                    </a:schemeClr>
                  </a:solidFill>
                </a:ln>
                <a:solidFill>
                  <a:schemeClr val="tx1"/>
                </a:solidFill>
                <a:cs typeface="Simplified Arabic" pitchFamily="2" charset="-78"/>
              </a:rPr>
              <a:t>).</a:t>
            </a:r>
          </a:p>
        </p:txBody>
      </p:sp>
    </p:spTree>
    <p:extLst>
      <p:ext uri="{BB962C8B-B14F-4D97-AF65-F5344CB8AC3E}">
        <p14:creationId xmlns:p14="http://schemas.microsoft.com/office/powerpoint/2010/main" val="484249907"/>
      </p:ext>
    </p:extLst>
  </p:cSld>
  <p:clrMapOvr>
    <a:masterClrMapping/>
  </p:clrMapOvr>
  <p:transition advTm="5000">
    <p:pull dir="r"/>
    <p:sndAc>
      <p:stSnd>
        <p:snd r:embed="rId2" name="breeze.wav"/>
      </p:stSnd>
    </p:sndAc>
  </p:transition>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463</Words>
  <Application>Microsoft Office PowerPoint</Application>
  <PresentationFormat>عرض على الشاشة (3:4)‏</PresentationFormat>
  <Paragraphs>78</Paragraphs>
  <Slides>11</Slides>
  <Notes>0</Notes>
  <HiddenSlides>0</HiddenSlides>
  <MMClips>0</MMClips>
  <ScaleCrop>false</ScaleCrop>
  <HeadingPairs>
    <vt:vector size="4" baseType="variant">
      <vt:variant>
        <vt:lpstr>نسق</vt:lpstr>
      </vt:variant>
      <vt:variant>
        <vt:i4>1</vt:i4>
      </vt:variant>
      <vt:variant>
        <vt:lpstr>عناوين الشرائح</vt:lpstr>
      </vt:variant>
      <vt:variant>
        <vt:i4>11</vt:i4>
      </vt:variant>
    </vt:vector>
  </HeadingPairs>
  <TitlesOfParts>
    <vt:vector size="12" baseType="lpstr">
      <vt:lpstr>نسق Office</vt:lpstr>
      <vt:lpstr>جامعة بغداد   كلية الفنون الجميلة  قسم التربية الفنية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بغداد / كلية الفنون الجميلة قسم التربية الفنية دكتورة طيف السامرائي</dc:title>
  <dc:creator>x89</dc:creator>
  <cp:lastModifiedBy>x89</cp:lastModifiedBy>
  <cp:revision>5</cp:revision>
  <dcterms:created xsi:type="dcterms:W3CDTF">2026-05-17T19:39:13Z</dcterms:created>
  <dcterms:modified xsi:type="dcterms:W3CDTF">2026-05-17T20:40:45Z</dcterms:modified>
</cp:coreProperties>
</file>