
<file path=[Content_Types].xml><?xml version="1.0" encoding="utf-8"?>
<Types xmlns="http://schemas.openxmlformats.org/package/2006/content-types">
  <Default Extension="jfif"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8" r:id="rId3"/>
    <p:sldId id="259" r:id="rId4"/>
    <p:sldId id="261" r:id="rId5"/>
    <p:sldId id="262" r:id="rId6"/>
    <p:sldId id="263" r:id="rId7"/>
    <p:sldId id="264" r:id="rId8"/>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14B3C7F6-EFAE-40A9-BD84-D9E790F04B18}" type="datetimeFigureOut">
              <a:rPr lang="ar-IQ" smtClean="0"/>
              <a:t>23/12/1447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BC4FBB7-BD6E-4316-A95E-CB2AC57B6FE0}" type="slidenum">
              <a:rPr lang="ar-IQ" smtClean="0"/>
              <a:t>‹#›</a:t>
            </a:fld>
            <a:endParaRPr lang="ar-IQ"/>
          </a:p>
        </p:txBody>
      </p:sp>
    </p:spTree>
    <p:extLst>
      <p:ext uri="{BB962C8B-B14F-4D97-AF65-F5344CB8AC3E}">
        <p14:creationId xmlns:p14="http://schemas.microsoft.com/office/powerpoint/2010/main" val="3342831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p:cNvSpPr>
            <a:spLocks noGrp="1"/>
          </p:cNvSpPr>
          <p:nvPr>
            <p:ph type="dt" sz="half" idx="10"/>
          </p:nvPr>
        </p:nvSpPr>
        <p:spPr/>
        <p:txBody>
          <a:bodyPr/>
          <a:lstStyle/>
          <a:p>
            <a:fld id="{14B3C7F6-EFAE-40A9-BD84-D9E790F04B18}" type="datetimeFigureOut">
              <a:rPr lang="ar-IQ" smtClean="0"/>
              <a:t>23/12/1447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BC4FBB7-BD6E-4316-A95E-CB2AC57B6FE0}" type="slidenum">
              <a:rPr lang="ar-IQ" smtClean="0"/>
              <a:t>‹#›</a:t>
            </a:fld>
            <a:endParaRPr lang="ar-IQ"/>
          </a:p>
        </p:txBody>
      </p:sp>
    </p:spTree>
    <p:extLst>
      <p:ext uri="{BB962C8B-B14F-4D97-AF65-F5344CB8AC3E}">
        <p14:creationId xmlns:p14="http://schemas.microsoft.com/office/powerpoint/2010/main" val="1998793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p:cNvSpPr>
            <a:spLocks noGrp="1"/>
          </p:cNvSpPr>
          <p:nvPr>
            <p:ph type="dt" sz="half" idx="10"/>
          </p:nvPr>
        </p:nvSpPr>
        <p:spPr/>
        <p:txBody>
          <a:bodyPr/>
          <a:lstStyle/>
          <a:p>
            <a:fld id="{14B3C7F6-EFAE-40A9-BD84-D9E790F04B18}" type="datetimeFigureOut">
              <a:rPr lang="ar-IQ" smtClean="0"/>
              <a:t>23/12/1447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BC4FBB7-BD6E-4316-A95E-CB2AC57B6FE0}" type="slidenum">
              <a:rPr lang="ar-IQ" smtClean="0"/>
              <a:t>‹#›</a:t>
            </a:fld>
            <a:endParaRPr lang="ar-IQ"/>
          </a:p>
        </p:txBody>
      </p:sp>
    </p:spTree>
    <p:extLst>
      <p:ext uri="{BB962C8B-B14F-4D97-AF65-F5344CB8AC3E}">
        <p14:creationId xmlns:p14="http://schemas.microsoft.com/office/powerpoint/2010/main" val="4014522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p:cNvSpPr>
            <a:spLocks noGrp="1"/>
          </p:cNvSpPr>
          <p:nvPr>
            <p:ph type="dt" sz="half" idx="10"/>
          </p:nvPr>
        </p:nvSpPr>
        <p:spPr/>
        <p:txBody>
          <a:bodyPr/>
          <a:lstStyle/>
          <a:p>
            <a:fld id="{14B3C7F6-EFAE-40A9-BD84-D9E790F04B18}" type="datetimeFigureOut">
              <a:rPr lang="ar-IQ" smtClean="0"/>
              <a:t>23/12/1447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BC4FBB7-BD6E-4316-A95E-CB2AC57B6FE0}" type="slidenum">
              <a:rPr lang="ar-IQ" smtClean="0"/>
              <a:t>‹#›</a:t>
            </a:fld>
            <a:endParaRPr lang="ar-IQ"/>
          </a:p>
        </p:txBody>
      </p:sp>
    </p:spTree>
    <p:extLst>
      <p:ext uri="{BB962C8B-B14F-4D97-AF65-F5344CB8AC3E}">
        <p14:creationId xmlns:p14="http://schemas.microsoft.com/office/powerpoint/2010/main" val="3269725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14B3C7F6-EFAE-40A9-BD84-D9E790F04B18}" type="datetimeFigureOut">
              <a:rPr lang="ar-IQ" smtClean="0"/>
              <a:t>23/12/1447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BC4FBB7-BD6E-4316-A95E-CB2AC57B6FE0}" type="slidenum">
              <a:rPr lang="ar-IQ" smtClean="0"/>
              <a:t>‹#›</a:t>
            </a:fld>
            <a:endParaRPr lang="ar-IQ"/>
          </a:p>
        </p:txBody>
      </p:sp>
    </p:spTree>
    <p:extLst>
      <p:ext uri="{BB962C8B-B14F-4D97-AF65-F5344CB8AC3E}">
        <p14:creationId xmlns:p14="http://schemas.microsoft.com/office/powerpoint/2010/main" val="2101256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تاريخ 4"/>
          <p:cNvSpPr>
            <a:spLocks noGrp="1"/>
          </p:cNvSpPr>
          <p:nvPr>
            <p:ph type="dt" sz="half" idx="10"/>
          </p:nvPr>
        </p:nvSpPr>
        <p:spPr/>
        <p:txBody>
          <a:bodyPr/>
          <a:lstStyle/>
          <a:p>
            <a:fld id="{14B3C7F6-EFAE-40A9-BD84-D9E790F04B18}" type="datetimeFigureOut">
              <a:rPr lang="ar-IQ" smtClean="0"/>
              <a:t>23/12/1447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FBC4FBB7-BD6E-4316-A95E-CB2AC57B6FE0}" type="slidenum">
              <a:rPr lang="ar-IQ" smtClean="0"/>
              <a:t>‹#›</a:t>
            </a:fld>
            <a:endParaRPr lang="ar-IQ"/>
          </a:p>
        </p:txBody>
      </p:sp>
    </p:spTree>
    <p:extLst>
      <p:ext uri="{BB962C8B-B14F-4D97-AF65-F5344CB8AC3E}">
        <p14:creationId xmlns:p14="http://schemas.microsoft.com/office/powerpoint/2010/main" val="1661450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7" name="عنصر نائب للتاريخ 6"/>
          <p:cNvSpPr>
            <a:spLocks noGrp="1"/>
          </p:cNvSpPr>
          <p:nvPr>
            <p:ph type="dt" sz="half" idx="10"/>
          </p:nvPr>
        </p:nvSpPr>
        <p:spPr/>
        <p:txBody>
          <a:bodyPr/>
          <a:lstStyle/>
          <a:p>
            <a:fld id="{14B3C7F6-EFAE-40A9-BD84-D9E790F04B18}" type="datetimeFigureOut">
              <a:rPr lang="ar-IQ" smtClean="0"/>
              <a:t>23/12/1447</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FBC4FBB7-BD6E-4316-A95E-CB2AC57B6FE0}" type="slidenum">
              <a:rPr lang="ar-IQ" smtClean="0"/>
              <a:t>‹#›</a:t>
            </a:fld>
            <a:endParaRPr lang="ar-IQ"/>
          </a:p>
        </p:txBody>
      </p:sp>
    </p:spTree>
    <p:extLst>
      <p:ext uri="{BB962C8B-B14F-4D97-AF65-F5344CB8AC3E}">
        <p14:creationId xmlns:p14="http://schemas.microsoft.com/office/powerpoint/2010/main" val="2246142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14B3C7F6-EFAE-40A9-BD84-D9E790F04B18}" type="datetimeFigureOut">
              <a:rPr lang="ar-IQ" smtClean="0"/>
              <a:t>23/12/1447</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FBC4FBB7-BD6E-4316-A95E-CB2AC57B6FE0}" type="slidenum">
              <a:rPr lang="ar-IQ" smtClean="0"/>
              <a:t>‹#›</a:t>
            </a:fld>
            <a:endParaRPr lang="ar-IQ"/>
          </a:p>
        </p:txBody>
      </p:sp>
    </p:spTree>
    <p:extLst>
      <p:ext uri="{BB962C8B-B14F-4D97-AF65-F5344CB8AC3E}">
        <p14:creationId xmlns:p14="http://schemas.microsoft.com/office/powerpoint/2010/main" val="1591553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4B3C7F6-EFAE-40A9-BD84-D9E790F04B18}" type="datetimeFigureOut">
              <a:rPr lang="ar-IQ" smtClean="0"/>
              <a:t>23/12/1447</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FBC4FBB7-BD6E-4316-A95E-CB2AC57B6FE0}" type="slidenum">
              <a:rPr lang="ar-IQ" smtClean="0"/>
              <a:t>‹#›</a:t>
            </a:fld>
            <a:endParaRPr lang="ar-IQ"/>
          </a:p>
        </p:txBody>
      </p:sp>
    </p:spTree>
    <p:extLst>
      <p:ext uri="{BB962C8B-B14F-4D97-AF65-F5344CB8AC3E}">
        <p14:creationId xmlns:p14="http://schemas.microsoft.com/office/powerpoint/2010/main" val="1411433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14B3C7F6-EFAE-40A9-BD84-D9E790F04B18}" type="datetimeFigureOut">
              <a:rPr lang="ar-IQ" smtClean="0"/>
              <a:t>23/12/1447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FBC4FBB7-BD6E-4316-A95E-CB2AC57B6FE0}" type="slidenum">
              <a:rPr lang="ar-IQ" smtClean="0"/>
              <a:t>‹#›</a:t>
            </a:fld>
            <a:endParaRPr lang="ar-IQ"/>
          </a:p>
        </p:txBody>
      </p:sp>
    </p:spTree>
    <p:extLst>
      <p:ext uri="{BB962C8B-B14F-4D97-AF65-F5344CB8AC3E}">
        <p14:creationId xmlns:p14="http://schemas.microsoft.com/office/powerpoint/2010/main" val="2648784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14B3C7F6-EFAE-40A9-BD84-D9E790F04B18}" type="datetimeFigureOut">
              <a:rPr lang="ar-IQ" smtClean="0"/>
              <a:t>23/12/1447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FBC4FBB7-BD6E-4316-A95E-CB2AC57B6FE0}" type="slidenum">
              <a:rPr lang="ar-IQ" smtClean="0"/>
              <a:t>‹#›</a:t>
            </a:fld>
            <a:endParaRPr lang="ar-IQ"/>
          </a:p>
        </p:txBody>
      </p:sp>
    </p:spTree>
    <p:extLst>
      <p:ext uri="{BB962C8B-B14F-4D97-AF65-F5344CB8AC3E}">
        <p14:creationId xmlns:p14="http://schemas.microsoft.com/office/powerpoint/2010/main" val="1316208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4B3C7F6-EFAE-40A9-BD84-D9E790F04B18}" type="datetimeFigureOut">
              <a:rPr lang="ar-IQ" smtClean="0"/>
              <a:t>23/12/1447</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BC4FBB7-BD6E-4316-A95E-CB2AC57B6FE0}" type="slidenum">
              <a:rPr lang="ar-IQ" smtClean="0"/>
              <a:t>‹#›</a:t>
            </a:fld>
            <a:endParaRPr lang="ar-IQ"/>
          </a:p>
        </p:txBody>
      </p:sp>
    </p:spTree>
    <p:extLst>
      <p:ext uri="{BB962C8B-B14F-4D97-AF65-F5344CB8AC3E}">
        <p14:creationId xmlns:p14="http://schemas.microsoft.com/office/powerpoint/2010/main" val="15978971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عنوان 1"/>
          <p:cNvSpPr>
            <a:spLocks noGrp="1"/>
          </p:cNvSpPr>
          <p:nvPr>
            <p:ph type="ctrTitle"/>
          </p:nvPr>
        </p:nvSpPr>
        <p:spPr>
          <a:xfrm>
            <a:off x="228600" y="914400"/>
            <a:ext cx="4191000" cy="5029200"/>
          </a:xfrm>
        </p:spPr>
        <p:txBody>
          <a:bodyPr>
            <a:normAutofit/>
          </a:bodyPr>
          <a:lstStyle/>
          <a:p>
            <a:pPr>
              <a:lnSpc>
                <a:spcPct val="150000"/>
              </a:lnSpc>
            </a:pPr>
            <a:r>
              <a:rPr lang="ar-IQ" sz="6000" b="1" dirty="0">
                <a:cs typeface="AdvertisingBold" pitchFamily="2" charset="-78"/>
              </a:rPr>
              <a:t> اشهر</a:t>
            </a:r>
            <a:br>
              <a:rPr lang="ar-IQ" sz="6000" b="1" dirty="0">
                <a:cs typeface="AdvertisingBold" pitchFamily="2" charset="-78"/>
              </a:rPr>
            </a:br>
            <a:r>
              <a:rPr lang="ar-IQ" sz="6000" b="1" dirty="0">
                <a:cs typeface="AdvertisingBold" pitchFamily="2" charset="-78"/>
              </a:rPr>
              <a:t> رواد النظرية الانتشارية</a:t>
            </a:r>
          </a:p>
        </p:txBody>
      </p:sp>
      <p:sp>
        <p:nvSpPr>
          <p:cNvPr id="5" name="عنوان 1"/>
          <p:cNvSpPr txBox="1">
            <a:spLocks/>
          </p:cNvSpPr>
          <p:nvPr/>
        </p:nvSpPr>
        <p:spPr>
          <a:xfrm>
            <a:off x="4572000" y="1552575"/>
            <a:ext cx="3686174" cy="1905000"/>
          </a:xfrm>
          <a:prstGeom prst="rect">
            <a:avLst/>
          </a:prstGeom>
        </p:spPr>
        <p:txBody>
          <a:bodyPr vert="horz" lIns="91440" tIns="45720" rIns="91440" bIns="45720" rtlCol="1" anchor="ctr">
            <a:normAutofit fontScale="92500" lnSpcReduction="10000"/>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rtl="0">
              <a:lnSpc>
                <a:spcPct val="150000"/>
              </a:lnSpc>
            </a:pPr>
            <a:r>
              <a:rPr lang="ar-IQ" sz="6000" b="1" dirty="0">
                <a:cs typeface="AdvertisingBold" pitchFamily="2" charset="-78"/>
              </a:rPr>
              <a:t> </a:t>
            </a:r>
            <a:r>
              <a:rPr lang="ar-IQ" sz="3000" b="1" dirty="0">
                <a:cs typeface="Simplified Arabic" pitchFamily="2" charset="-78"/>
              </a:rPr>
              <a:t>جامعة بغداد / كلية الفنون الجميلة قسم التربية الفنية</a:t>
            </a:r>
            <a:endParaRPr lang="ar-IQ" sz="6000" b="1" dirty="0">
              <a:cs typeface="Simplified Arabic" pitchFamily="2" charset="-78"/>
            </a:endParaRPr>
          </a:p>
        </p:txBody>
      </p:sp>
      <p:sp>
        <p:nvSpPr>
          <p:cNvPr id="6" name="عنوان 1"/>
          <p:cNvSpPr txBox="1">
            <a:spLocks/>
          </p:cNvSpPr>
          <p:nvPr/>
        </p:nvSpPr>
        <p:spPr>
          <a:xfrm>
            <a:off x="4383881" y="3581401"/>
            <a:ext cx="3919537" cy="1447800"/>
          </a:xfrm>
          <a:prstGeom prst="rect">
            <a:avLst/>
          </a:prstGeom>
        </p:spPr>
        <p:txBody>
          <a:bodyPr vert="horz" lIns="91440" tIns="45720" rIns="91440" bIns="45720" rtlCol="1" anchor="ctr">
            <a:normAutofit fontScale="70000" lnSpcReduction="20000"/>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rtl="0">
              <a:lnSpc>
                <a:spcPct val="150000"/>
              </a:lnSpc>
            </a:pPr>
            <a:r>
              <a:rPr lang="ar-IQ" sz="6000" b="1" dirty="0">
                <a:cs typeface="AdvertisingBold" pitchFamily="2" charset="-78"/>
              </a:rPr>
              <a:t> </a:t>
            </a:r>
            <a:r>
              <a:rPr lang="ar-IQ" sz="3500" b="1" dirty="0">
                <a:cs typeface="AdvertisingBold" pitchFamily="2" charset="-78"/>
              </a:rPr>
              <a:t>الدكتورة</a:t>
            </a:r>
          </a:p>
          <a:p>
            <a:pPr rtl="0">
              <a:lnSpc>
                <a:spcPct val="150000"/>
              </a:lnSpc>
            </a:pPr>
            <a:r>
              <a:rPr lang="ar-IQ" sz="3500" b="1" dirty="0">
                <a:cs typeface="AdvertisingBold" pitchFamily="2" charset="-78"/>
              </a:rPr>
              <a:t> طيف السامرائي</a:t>
            </a:r>
            <a:endParaRPr lang="ar-IQ" sz="6500" b="1" dirty="0">
              <a:cs typeface="AdvertisingBold" pitchFamily="2" charset="-78"/>
            </a:endParaRPr>
          </a:p>
        </p:txBody>
      </p:sp>
      <p:pic>
        <p:nvPicPr>
          <p:cNvPr id="4" name="صورة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15000" y="457200"/>
            <a:ext cx="1257300" cy="1257300"/>
          </a:xfrm>
          <a:prstGeom prst="rect">
            <a:avLst/>
          </a:prstGeom>
          <a:ln>
            <a:noFill/>
          </a:ln>
          <a:effectLst>
            <a:softEdge rad="112500"/>
          </a:effectLst>
        </p:spPr>
      </p:pic>
      <p:sp>
        <p:nvSpPr>
          <p:cNvPr id="7" name="مستطيل 6"/>
          <p:cNvSpPr/>
          <p:nvPr/>
        </p:nvSpPr>
        <p:spPr>
          <a:xfrm>
            <a:off x="4495800" y="1981201"/>
            <a:ext cx="3962400" cy="1600200"/>
          </a:xfrm>
          <a:prstGeom prst="rect">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8" name="مستطيل 7"/>
          <p:cNvSpPr/>
          <p:nvPr/>
        </p:nvSpPr>
        <p:spPr>
          <a:xfrm>
            <a:off x="4533900" y="3886200"/>
            <a:ext cx="3886200" cy="1343024"/>
          </a:xfrm>
          <a:prstGeom prst="rect">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Tree>
    <p:extLst>
      <p:ext uri="{BB962C8B-B14F-4D97-AF65-F5344CB8AC3E}">
        <p14:creationId xmlns:p14="http://schemas.microsoft.com/office/powerpoint/2010/main" val="2476599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6751" r="50000" b="5486"/>
          <a:stretch/>
        </p:blipFill>
        <p:spPr bwMode="auto">
          <a:xfrm rot="5400000">
            <a:off x="1099039" y="-1120259"/>
            <a:ext cx="6945924" cy="9144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عنوان 2"/>
          <p:cNvSpPr>
            <a:spLocks noGrp="1"/>
          </p:cNvSpPr>
          <p:nvPr>
            <p:ph type="ctrTitle"/>
          </p:nvPr>
        </p:nvSpPr>
        <p:spPr>
          <a:xfrm>
            <a:off x="152400" y="304800"/>
            <a:ext cx="8686800" cy="6096000"/>
          </a:xfrm>
        </p:spPr>
        <p:txBody>
          <a:bodyPr>
            <a:normAutofit fontScale="90000"/>
          </a:bodyPr>
          <a:lstStyle/>
          <a:p>
            <a:pPr>
              <a:spcAft>
                <a:spcPts val="1000"/>
              </a:spcAft>
            </a:pPr>
            <a:r>
              <a:rPr lang="ar-SA" sz="3600" b="1" dirty="0">
                <a:ea typeface="Calibri"/>
                <a:cs typeface="Simplified Arabic"/>
              </a:rPr>
              <a:t>اشهر رواد النظرية الانتشارية</a:t>
            </a:r>
            <a:br>
              <a:rPr lang="en-US" sz="3600" b="1" dirty="0">
                <a:ea typeface="Calibri"/>
                <a:cs typeface="Arial"/>
              </a:rPr>
            </a:br>
            <a:r>
              <a:rPr lang="ar-SA" sz="3600" b="1" dirty="0">
                <a:ea typeface="Calibri"/>
                <a:cs typeface="Simplified Arabic"/>
              </a:rPr>
              <a:t>فرانس </a:t>
            </a:r>
            <a:r>
              <a:rPr lang="ar-SA" sz="3600" b="1" dirty="0" err="1">
                <a:ea typeface="Calibri"/>
                <a:cs typeface="Simplified Arabic"/>
              </a:rPr>
              <a:t>بواس</a:t>
            </a:r>
            <a:br>
              <a:rPr lang="en-US" sz="3600" b="1" dirty="0">
                <a:ea typeface="Calibri"/>
                <a:cs typeface="Arial"/>
              </a:rPr>
            </a:br>
            <a:r>
              <a:rPr lang="ar-SA" sz="3600" b="1" dirty="0" err="1">
                <a:ea typeface="Calibri"/>
                <a:cs typeface="Simplified Arabic"/>
              </a:rPr>
              <a:t>إليوت</a:t>
            </a:r>
            <a:r>
              <a:rPr lang="ar-SA" sz="3600" b="1" dirty="0">
                <a:ea typeface="Calibri"/>
                <a:cs typeface="Simplified Arabic"/>
              </a:rPr>
              <a:t> سميث</a:t>
            </a:r>
            <a:br>
              <a:rPr lang="en-US" sz="3600" b="1" dirty="0">
                <a:ea typeface="Calibri"/>
                <a:cs typeface="Arial"/>
              </a:rPr>
            </a:br>
            <a:r>
              <a:rPr lang="ar-SA" sz="3600" b="1" dirty="0">
                <a:ea typeface="Calibri"/>
                <a:cs typeface="Simplified Arabic"/>
              </a:rPr>
              <a:t>ابن خلدون</a:t>
            </a:r>
            <a:br>
              <a:rPr lang="en-US" sz="3600" dirty="0">
                <a:ea typeface="Calibri"/>
                <a:cs typeface="Arial"/>
              </a:rPr>
            </a:br>
            <a:r>
              <a:rPr lang="ar-SA" sz="3600" dirty="0">
                <a:ea typeface="Calibri"/>
                <a:cs typeface="Simplified Arabic"/>
              </a:rPr>
              <a:t>وجدت هذه النظرية من خلال انتقادها للنظرية التطورية، ومن هنا نتساءل: ما هو موضوعها؟ إن هذه النظرية تؤكد على دراسة التاريخ الثقافي لمجتمع من أجل فهم خصائصه، تناولت فكرة انتقال العادات والتقاليد والأفكار واللغات والأديان من حضارة إلى حضارة فيما يُعرف باسم ظاهرة الانتشار.</a:t>
            </a:r>
            <a:r>
              <a:rPr lang="ar-SA" sz="3600" dirty="0">
                <a:ea typeface="Calibri"/>
                <a:cs typeface="MS Gothic"/>
              </a:rPr>
              <a:t>   </a:t>
            </a:r>
            <a:r>
              <a:rPr lang="ar-SA" sz="3600" dirty="0">
                <a:latin typeface="Arial"/>
                <a:ea typeface="Calibri"/>
                <a:cs typeface="Simplified Arabic"/>
              </a:rPr>
              <a:t>ومن</a:t>
            </a:r>
            <a:r>
              <a:rPr lang="ar-SA" sz="3600" dirty="0">
                <a:ea typeface="Calibri"/>
                <a:cs typeface="Simplified Arabic"/>
              </a:rPr>
              <a:t> </a:t>
            </a:r>
            <a:r>
              <a:rPr lang="ar-SA" sz="3600" dirty="0">
                <a:latin typeface="Arial"/>
                <a:ea typeface="Calibri"/>
                <a:cs typeface="Simplified Arabic"/>
              </a:rPr>
              <a:t>زعماء</a:t>
            </a:r>
            <a:r>
              <a:rPr lang="ar-SA" sz="3600" dirty="0">
                <a:ea typeface="Calibri"/>
                <a:cs typeface="Simplified Arabic"/>
              </a:rPr>
              <a:t> </a:t>
            </a:r>
            <a:r>
              <a:rPr lang="ar-SA" sz="3600" dirty="0">
                <a:latin typeface="Arial"/>
                <a:ea typeface="Calibri"/>
                <a:cs typeface="Simplified Arabic"/>
              </a:rPr>
              <a:t>هذه</a:t>
            </a:r>
            <a:r>
              <a:rPr lang="ar-SA" sz="3600" dirty="0">
                <a:ea typeface="Calibri"/>
                <a:cs typeface="Simplified Arabic"/>
              </a:rPr>
              <a:t> </a:t>
            </a:r>
            <a:r>
              <a:rPr lang="ar-SA" sz="3600" dirty="0">
                <a:latin typeface="Arial"/>
                <a:ea typeface="Calibri"/>
                <a:cs typeface="Simplified Arabic"/>
              </a:rPr>
              <a:t>النظرية</a:t>
            </a:r>
            <a:r>
              <a:rPr lang="ar-SA" sz="3600" dirty="0">
                <a:ea typeface="Calibri"/>
                <a:cs typeface="Simplified Arabic"/>
              </a:rPr>
              <a:t> </a:t>
            </a:r>
            <a:r>
              <a:rPr lang="ar-SA" sz="3600" dirty="0">
                <a:latin typeface="Arial"/>
                <a:ea typeface="Calibri"/>
                <a:cs typeface="Simplified Arabic"/>
              </a:rPr>
              <a:t>هم</a:t>
            </a:r>
            <a:r>
              <a:rPr lang="ar-SA" sz="3600" dirty="0">
                <a:ea typeface="Calibri"/>
                <a:cs typeface="Simplified Arabic"/>
              </a:rPr>
              <a:t>: </a:t>
            </a:r>
            <a:r>
              <a:rPr lang="ar-SA" sz="3600" dirty="0">
                <a:latin typeface="Arial"/>
                <a:ea typeface="Calibri"/>
                <a:cs typeface="Simplified Arabic"/>
              </a:rPr>
              <a:t>ابن</a:t>
            </a:r>
            <a:r>
              <a:rPr lang="ar-SA" sz="3600" dirty="0">
                <a:ea typeface="Calibri"/>
                <a:cs typeface="Simplified Arabic"/>
              </a:rPr>
              <a:t> </a:t>
            </a:r>
            <a:r>
              <a:rPr lang="ar-SA" sz="3600" dirty="0">
                <a:latin typeface="Arial"/>
                <a:ea typeface="Calibri"/>
                <a:cs typeface="Simplified Arabic"/>
              </a:rPr>
              <a:t>خلدون،</a:t>
            </a:r>
            <a:r>
              <a:rPr lang="ar-SA" sz="3600" dirty="0">
                <a:ea typeface="Calibri"/>
                <a:cs typeface="Simplified Arabic"/>
              </a:rPr>
              <a:t> </a:t>
            </a:r>
            <a:r>
              <a:rPr lang="ar-SA" sz="3600" dirty="0" err="1">
                <a:latin typeface="Arial"/>
                <a:ea typeface="Calibri"/>
                <a:cs typeface="Simplified Arabic"/>
              </a:rPr>
              <a:t>أليوث</a:t>
            </a:r>
            <a:r>
              <a:rPr lang="ar-SA" sz="3600" dirty="0">
                <a:ea typeface="Calibri"/>
                <a:cs typeface="Simplified Arabic"/>
              </a:rPr>
              <a:t> </a:t>
            </a:r>
            <a:r>
              <a:rPr lang="ar-SA" sz="3600" dirty="0">
                <a:latin typeface="Arial"/>
                <a:ea typeface="Calibri"/>
                <a:cs typeface="Simplified Arabic"/>
              </a:rPr>
              <a:t>سميث،</a:t>
            </a:r>
            <a:r>
              <a:rPr lang="ar-SA" sz="3600" dirty="0">
                <a:ea typeface="Calibri"/>
                <a:cs typeface="Simplified Arabic"/>
              </a:rPr>
              <a:t> </a:t>
            </a:r>
            <a:r>
              <a:rPr lang="ar-SA" sz="3600" dirty="0">
                <a:latin typeface="Arial"/>
                <a:ea typeface="Calibri"/>
                <a:cs typeface="Simplified Arabic"/>
              </a:rPr>
              <a:t>فرانس</a:t>
            </a:r>
            <a:r>
              <a:rPr lang="ar-SA" sz="3600" dirty="0">
                <a:ea typeface="Calibri"/>
                <a:cs typeface="Simplified Arabic"/>
              </a:rPr>
              <a:t> </a:t>
            </a:r>
            <a:r>
              <a:rPr lang="ar-SA" sz="3600" dirty="0" err="1">
                <a:latin typeface="Arial"/>
                <a:ea typeface="Calibri"/>
                <a:cs typeface="Simplified Arabic"/>
              </a:rPr>
              <a:t>بواس</a:t>
            </a:r>
            <a:r>
              <a:rPr lang="ar-SA" sz="3600" dirty="0">
                <a:ea typeface="Calibri"/>
                <a:cs typeface="Simplified Arabic"/>
              </a:rPr>
              <a:t>. </a:t>
            </a:r>
            <a:r>
              <a:rPr lang="ar-SA" sz="3600" dirty="0">
                <a:latin typeface="Arial"/>
                <a:ea typeface="Calibri"/>
                <a:cs typeface="Simplified Arabic"/>
              </a:rPr>
              <a:t>وسنحاول</a:t>
            </a:r>
            <a:r>
              <a:rPr lang="ar-SA" sz="3600" dirty="0">
                <a:ea typeface="Calibri"/>
                <a:cs typeface="Simplified Arabic"/>
              </a:rPr>
              <a:t> </a:t>
            </a:r>
            <a:r>
              <a:rPr lang="ar-SA" sz="3600" dirty="0">
                <a:latin typeface="Arial"/>
                <a:ea typeface="Calibri"/>
                <a:cs typeface="Simplified Arabic"/>
              </a:rPr>
              <a:t>تتبع</a:t>
            </a:r>
            <a:r>
              <a:rPr lang="ar-SA" sz="3600" dirty="0">
                <a:ea typeface="Calibri"/>
                <a:cs typeface="Simplified Arabic"/>
              </a:rPr>
              <a:t> </a:t>
            </a:r>
            <a:r>
              <a:rPr lang="ar-SA" sz="3600" dirty="0">
                <a:latin typeface="Arial"/>
                <a:ea typeface="Calibri"/>
                <a:cs typeface="Simplified Arabic"/>
              </a:rPr>
              <a:t>هذه</a:t>
            </a:r>
            <a:r>
              <a:rPr lang="ar-SA" sz="3600" dirty="0">
                <a:ea typeface="Calibri"/>
                <a:cs typeface="Simplified Arabic"/>
              </a:rPr>
              <a:t> </a:t>
            </a:r>
            <a:r>
              <a:rPr lang="ar-SA" sz="3600" dirty="0">
                <a:latin typeface="Arial"/>
                <a:ea typeface="Calibri"/>
                <a:cs typeface="Simplified Arabic"/>
              </a:rPr>
              <a:t>الدراسة</a:t>
            </a:r>
            <a:r>
              <a:rPr lang="ar-SA" sz="3600" dirty="0">
                <a:ea typeface="Calibri"/>
                <a:cs typeface="Simplified Arabic"/>
              </a:rPr>
              <a:t> </a:t>
            </a:r>
            <a:r>
              <a:rPr lang="ar-SA" sz="3600" dirty="0">
                <a:latin typeface="Arial"/>
                <a:ea typeface="Calibri"/>
                <a:cs typeface="Simplified Arabic"/>
              </a:rPr>
              <a:t>بتحليل</a:t>
            </a:r>
            <a:r>
              <a:rPr lang="ar-SA" sz="3600" dirty="0">
                <a:ea typeface="Calibri"/>
                <a:cs typeface="Simplified Arabic"/>
              </a:rPr>
              <a:t> </a:t>
            </a:r>
            <a:r>
              <a:rPr lang="ar-SA" sz="3600" dirty="0">
                <a:latin typeface="Arial"/>
                <a:ea typeface="Calibri"/>
                <a:cs typeface="Simplified Arabic"/>
              </a:rPr>
              <a:t>الموضوعات</a:t>
            </a:r>
            <a:r>
              <a:rPr lang="ar-SA" sz="3600" dirty="0">
                <a:ea typeface="Calibri"/>
                <a:cs typeface="Simplified Arabic"/>
              </a:rPr>
              <a:t> </a:t>
            </a:r>
            <a:r>
              <a:rPr lang="ar-SA" sz="3600" dirty="0">
                <a:latin typeface="Arial"/>
                <a:ea typeface="Calibri"/>
                <a:cs typeface="Simplified Arabic"/>
              </a:rPr>
              <a:t>التي</a:t>
            </a:r>
            <a:r>
              <a:rPr lang="ar-SA" sz="3600" dirty="0">
                <a:ea typeface="Calibri"/>
                <a:cs typeface="Simplified Arabic"/>
              </a:rPr>
              <a:t> </a:t>
            </a:r>
            <a:r>
              <a:rPr lang="ar-SA" sz="3600" dirty="0">
                <a:latin typeface="Arial"/>
                <a:ea typeface="Calibri"/>
                <a:cs typeface="Simplified Arabic"/>
              </a:rPr>
              <a:t>تناولها</a:t>
            </a:r>
            <a:r>
              <a:rPr lang="ar-SA" sz="3600" dirty="0">
                <a:ea typeface="Calibri"/>
                <a:cs typeface="Simplified Arabic"/>
              </a:rPr>
              <a:t> </a:t>
            </a:r>
            <a:r>
              <a:rPr lang="ar-SA" sz="3600" dirty="0" err="1">
                <a:latin typeface="Arial"/>
                <a:ea typeface="Calibri"/>
                <a:cs typeface="Simplified Arabic"/>
              </a:rPr>
              <a:t>هولاء</a:t>
            </a:r>
            <a:r>
              <a:rPr lang="ar-SA" sz="3600" dirty="0">
                <a:ea typeface="Calibri"/>
                <a:cs typeface="Simplified Arabic"/>
              </a:rPr>
              <a:t> </a:t>
            </a:r>
            <a:r>
              <a:rPr lang="ar-SA" sz="3600" dirty="0">
                <a:latin typeface="Arial"/>
                <a:ea typeface="Calibri"/>
                <a:cs typeface="Simplified Arabic"/>
              </a:rPr>
              <a:t>العلماء</a:t>
            </a:r>
            <a:r>
              <a:rPr lang="ar-SA" sz="3600" dirty="0">
                <a:ea typeface="Calibri"/>
                <a:cs typeface="Simplified Arabic"/>
              </a:rPr>
              <a:t>.</a:t>
            </a:r>
            <a:r>
              <a:rPr lang="ar-SA" sz="2800" dirty="0">
                <a:ea typeface="Calibri"/>
                <a:cs typeface="MS Gothic"/>
              </a:rPr>
              <a:t> </a:t>
            </a:r>
            <a:endParaRPr lang="ar-IQ" sz="2800" dirty="0">
              <a:cs typeface="+mn-cs"/>
            </a:endParaRPr>
          </a:p>
        </p:txBody>
      </p:sp>
    </p:spTree>
    <p:extLst>
      <p:ext uri="{BB962C8B-B14F-4D97-AF65-F5344CB8AC3E}">
        <p14:creationId xmlns:p14="http://schemas.microsoft.com/office/powerpoint/2010/main" val="1042781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6751" r="50000" b="5486"/>
          <a:stretch/>
        </p:blipFill>
        <p:spPr bwMode="auto">
          <a:xfrm rot="5400000">
            <a:off x="1099039" y="-1120259"/>
            <a:ext cx="6945924" cy="9144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عنوان 2"/>
          <p:cNvSpPr>
            <a:spLocks noGrp="1"/>
          </p:cNvSpPr>
          <p:nvPr>
            <p:ph type="ctrTitle"/>
          </p:nvPr>
        </p:nvSpPr>
        <p:spPr>
          <a:xfrm>
            <a:off x="152400" y="304800"/>
            <a:ext cx="8686800" cy="6096000"/>
          </a:xfrm>
        </p:spPr>
        <p:txBody>
          <a:bodyPr>
            <a:noAutofit/>
          </a:bodyPr>
          <a:lstStyle/>
          <a:p>
            <a:pPr>
              <a:spcAft>
                <a:spcPts val="1000"/>
              </a:spcAft>
            </a:pPr>
            <a:r>
              <a:rPr lang="ar-SA" sz="2800" b="1" dirty="0">
                <a:ea typeface="Calibri"/>
                <a:cs typeface="Simplified Arabic"/>
              </a:rPr>
              <a:t>فرانس </a:t>
            </a:r>
            <a:r>
              <a:rPr lang="ar-SA" sz="2800" b="1" dirty="0" err="1">
                <a:ea typeface="Calibri"/>
                <a:cs typeface="Simplified Arabic"/>
              </a:rPr>
              <a:t>بواس</a:t>
            </a:r>
            <a:r>
              <a:rPr lang="ar-SA" sz="2800" b="1" dirty="0">
                <a:ea typeface="Calibri"/>
                <a:cs typeface="Simplified Arabic"/>
              </a:rPr>
              <a:t>: </a:t>
            </a:r>
            <a:br>
              <a:rPr lang="ar-SA" sz="2800" b="1" dirty="0">
                <a:ea typeface="Calibri"/>
                <a:cs typeface="Simplified Arabic"/>
              </a:rPr>
            </a:br>
            <a:r>
              <a:rPr lang="ar-SA" sz="2800" b="1" dirty="0">
                <a:ea typeface="Calibri"/>
                <a:cs typeface="Simplified Arabic"/>
              </a:rPr>
              <a:t>عالم أنثروبولوجي ألماني، ولد في أميركا ومن رواد الأنثروبولوجيا وكان </a:t>
            </a:r>
            <a:r>
              <a:rPr lang="ar-SA" sz="2800" b="1" dirty="0" err="1">
                <a:ea typeface="Calibri"/>
                <a:cs typeface="Simplified Arabic"/>
              </a:rPr>
              <a:t>بواس</a:t>
            </a:r>
            <a:r>
              <a:rPr lang="ar-SA" sz="2800" b="1" dirty="0">
                <a:ea typeface="Calibri"/>
                <a:cs typeface="Simplified Arabic"/>
              </a:rPr>
              <a:t> من أهم المناهضين لإيديولوجيات العنصرية التي كانت تحظى بشعبية في ذلك الوقت، وكانت تركز على إن العرق مفهوم بيولوجي وإن السلوك البشري يمكن تفسيره على نحو أفضل من خلال دراسة الخصائص البيولوجية.    ومن ناحية بيولوجية قد قام بالكثير من الدراسات الرائدة التي أجراها على الهيكل العظمي على شكل الجمجمة وحجمها وأنهما يتأثران بشكل كبير بالعوامل البيئية مثل الصحة والتغذية، بعكس ما قاله علماء الأنثروبولوجيا العرقية في تلك الفترة الذين كانوا يرون شكل الرأس سمة ثابتة.    وعمل </a:t>
            </a:r>
            <a:r>
              <a:rPr lang="ar-SA" sz="2800" b="1" dirty="0" err="1">
                <a:ea typeface="Calibri"/>
                <a:cs typeface="Simplified Arabic"/>
              </a:rPr>
              <a:t>بواس</a:t>
            </a:r>
            <a:r>
              <a:rPr lang="ar-SA" sz="2800" b="1" dirty="0">
                <a:ea typeface="Calibri"/>
                <a:cs typeface="Simplified Arabic"/>
              </a:rPr>
              <a:t> على برهنة أن الفرق في السلوك البشري لا يمكن تحديده بالدرجة الأولى من خلال الأسس البيولوجية الفطرية بل هي في الأغلب نتيجة للاختلافات الثقافية عن طريق التعلم الاجتماعي. ومن هذا المنظور قدّم </a:t>
            </a:r>
            <a:r>
              <a:rPr lang="ar-SA" sz="2800" b="1" dirty="0" err="1">
                <a:ea typeface="Calibri"/>
                <a:cs typeface="Simplified Arabic"/>
              </a:rPr>
              <a:t>بواس</a:t>
            </a:r>
            <a:r>
              <a:rPr lang="ar-SA" sz="2800" b="1" dirty="0">
                <a:ea typeface="Calibri"/>
                <a:cs typeface="Simplified Arabic"/>
              </a:rPr>
              <a:t> الثقافة باعتبارها المفهوم الأولي لإيجاد الفروق السلوكية بين الجماعات البشرية والمفهوم التحليلي الأنثروبولوجي.</a:t>
            </a:r>
          </a:p>
        </p:txBody>
      </p:sp>
    </p:spTree>
    <p:extLst>
      <p:ext uri="{BB962C8B-B14F-4D97-AF65-F5344CB8AC3E}">
        <p14:creationId xmlns:p14="http://schemas.microsoft.com/office/powerpoint/2010/main" val="897226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6751" r="50000" b="5486"/>
          <a:stretch/>
        </p:blipFill>
        <p:spPr bwMode="auto">
          <a:xfrm rot="5400000">
            <a:off x="1099039" y="-1120259"/>
            <a:ext cx="6945924" cy="9144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عنوان 2"/>
          <p:cNvSpPr>
            <a:spLocks noGrp="1"/>
          </p:cNvSpPr>
          <p:nvPr>
            <p:ph type="ctrTitle"/>
          </p:nvPr>
        </p:nvSpPr>
        <p:spPr>
          <a:xfrm>
            <a:off x="152400" y="304800"/>
            <a:ext cx="8686800" cy="6096000"/>
          </a:xfrm>
        </p:spPr>
        <p:txBody>
          <a:bodyPr>
            <a:normAutofit fontScale="90000"/>
          </a:bodyPr>
          <a:lstStyle/>
          <a:p>
            <a:pPr algn="just">
              <a:lnSpc>
                <a:spcPct val="115000"/>
              </a:lnSpc>
              <a:spcAft>
                <a:spcPts val="1000"/>
              </a:spcAft>
            </a:pPr>
            <a:r>
              <a:rPr lang="ar-SA" sz="3600" dirty="0">
                <a:ea typeface="Calibri"/>
                <a:cs typeface="Simplified Arabic"/>
              </a:rPr>
              <a:t>من الإسهامات التي قدّمها في الفكر الأنثروبولوجي رفضه النظرية التطورية في دراسة الحضارة، والتي كانت ترى أن المجتمعات تتطوّر من خلال مجموعة متسلسلة من المراحل الحضارية، ونجد الحضارة الأوربية على رأسها. وكان خلاف </a:t>
            </a:r>
            <a:r>
              <a:rPr lang="ar-SA" sz="3600" dirty="0" err="1">
                <a:ea typeface="Calibri"/>
                <a:cs typeface="Simplified Arabic"/>
              </a:rPr>
              <a:t>بواس</a:t>
            </a:r>
            <a:r>
              <a:rPr lang="ar-SA" sz="3600" dirty="0">
                <a:ea typeface="Calibri"/>
                <a:cs typeface="Simplified Arabic"/>
              </a:rPr>
              <a:t> بأن الحضارة تتطوّر تاريخياً من خلال التفاعل بين الجماعات البشرية وانتشار الأفكار، وبناء على ذلك فإن عملية التطور نحو نموذج حضاري. وقد رفض </a:t>
            </a:r>
            <a:r>
              <a:rPr lang="ar-SA" sz="3600" dirty="0" err="1">
                <a:ea typeface="Calibri"/>
                <a:cs typeface="Simplified Arabic"/>
              </a:rPr>
              <a:t>بواس</a:t>
            </a:r>
            <a:r>
              <a:rPr lang="ar-SA" sz="3600" dirty="0">
                <a:ea typeface="Calibri"/>
                <a:cs typeface="Simplified Arabic"/>
              </a:rPr>
              <a:t> التنظيم القائم على </a:t>
            </a:r>
            <a:r>
              <a:rPr lang="ar-SA" sz="3600" dirty="0" err="1">
                <a:ea typeface="Calibri"/>
                <a:cs typeface="Simplified Arabic"/>
              </a:rPr>
              <a:t>الأثنولوجية</a:t>
            </a:r>
            <a:r>
              <a:rPr lang="ar-SA" sz="3600" dirty="0">
                <a:ea typeface="Calibri"/>
                <a:cs typeface="Simplified Arabic"/>
              </a:rPr>
              <a:t> (علم الأعراق)، وفضّل على ذلك التطور بناء على النسب أو القرابة بين المجموعات الثقافية.</a:t>
            </a:r>
            <a:r>
              <a:rPr lang="ar-SA" sz="3600" dirty="0">
                <a:ea typeface="Calibri"/>
                <a:cs typeface="MS Gothic"/>
              </a:rPr>
              <a:t> </a:t>
            </a:r>
            <a:br>
              <a:rPr lang="en-US" sz="2400" dirty="0">
                <a:ea typeface="Calibri"/>
                <a:cs typeface="Arial"/>
              </a:rPr>
            </a:br>
            <a:r>
              <a:rPr lang="ar-SA" sz="2800" dirty="0">
                <a:ea typeface="Calibri"/>
                <a:cs typeface="MS Gothic"/>
              </a:rPr>
              <a:t> </a:t>
            </a:r>
            <a:endParaRPr lang="ar-IQ" sz="2800" dirty="0">
              <a:cs typeface="+mn-cs"/>
            </a:endParaRPr>
          </a:p>
        </p:txBody>
      </p:sp>
    </p:spTree>
    <p:extLst>
      <p:ext uri="{BB962C8B-B14F-4D97-AF65-F5344CB8AC3E}">
        <p14:creationId xmlns:p14="http://schemas.microsoft.com/office/powerpoint/2010/main" val="2088388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6751" r="50000" b="5486"/>
          <a:stretch/>
        </p:blipFill>
        <p:spPr bwMode="auto">
          <a:xfrm rot="5400000">
            <a:off x="1099039" y="-1120259"/>
            <a:ext cx="6945924" cy="9144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عنوان 2"/>
          <p:cNvSpPr>
            <a:spLocks noGrp="1"/>
          </p:cNvSpPr>
          <p:nvPr>
            <p:ph type="ctrTitle"/>
          </p:nvPr>
        </p:nvSpPr>
        <p:spPr>
          <a:xfrm>
            <a:off x="152400" y="304800"/>
            <a:ext cx="8686800" cy="6096000"/>
          </a:xfrm>
        </p:spPr>
        <p:txBody>
          <a:bodyPr>
            <a:normAutofit fontScale="90000"/>
          </a:bodyPr>
          <a:lstStyle/>
          <a:p>
            <a:pPr algn="just">
              <a:lnSpc>
                <a:spcPct val="115000"/>
              </a:lnSpc>
              <a:spcAft>
                <a:spcPts val="1000"/>
              </a:spcAft>
            </a:pPr>
            <a:r>
              <a:rPr lang="ar-SA" sz="3200" dirty="0"/>
              <a:t>وقام </a:t>
            </a:r>
            <a:r>
              <a:rPr lang="ar-SA" sz="3200" dirty="0" err="1"/>
              <a:t>بواس</a:t>
            </a:r>
            <a:r>
              <a:rPr lang="ar-SA" sz="3200" dirty="0"/>
              <a:t> بدراسة النسبية الثقافية، التي رفض فيها تصنيف الثقافات موضوعياً بصفة أعلى أو أدنى، لأن كل جماعة ترى العالم من خلال ثقافتها الخاصة، ويحكمون عليها وفقاً للمعايير التي اكتسبوها من ثقافتهم. ومن وجهة نظر </a:t>
            </a:r>
            <a:r>
              <a:rPr lang="ar-SA" sz="3200" dirty="0" err="1"/>
              <a:t>بواس</a:t>
            </a:r>
            <a:r>
              <a:rPr lang="ar-SA" sz="3200" dirty="0"/>
              <a:t>، كان هدف الأنثروبولوجيا هو فهم آلية العمل التي تكيفت فيها الثقافة البشرية من أجل فهم العالم والتفاعل معه، ومن أجل اكتساب العادات والتقاليد والثقافية الخاصة بالمجموعة.   ومن خلال الجمع بين فروع </a:t>
            </a:r>
            <a:r>
              <a:rPr lang="ar-SA" sz="3200" dirty="0" err="1"/>
              <a:t>الأركيولوجيا</a:t>
            </a:r>
            <a:r>
              <a:rPr lang="ar-SA" sz="3200" dirty="0"/>
              <a:t> (علم الأثار)، الأنثروبولوجيا الفيزيائية، دراسة التنوع والاختلاف في علم التشريح، دراسة الاختلاف الثقافي في العادات، اللسانيات ودراسة اللغات المحلية غير المكتوبة، تمكّن </a:t>
            </a:r>
            <a:r>
              <a:rPr lang="ar-SA" sz="3200" dirty="0" err="1"/>
              <a:t>بواس</a:t>
            </a:r>
            <a:r>
              <a:rPr lang="ar-SA" sz="3200" dirty="0"/>
              <a:t> من وضع التقسيم رباعي الفروع للأنثروبولوجيا، الذي برز في الأنثروبولوجيا الأمريكية. </a:t>
            </a:r>
            <a:r>
              <a:rPr lang="ar-SA" sz="3600" dirty="0">
                <a:ea typeface="Calibri"/>
                <a:cs typeface="MS Gothic"/>
              </a:rPr>
              <a:t> </a:t>
            </a:r>
            <a:br>
              <a:rPr lang="en-US" sz="2400" dirty="0">
                <a:ea typeface="Calibri"/>
                <a:cs typeface="Arial"/>
              </a:rPr>
            </a:br>
            <a:r>
              <a:rPr lang="ar-SA" sz="2800" dirty="0">
                <a:ea typeface="Calibri"/>
                <a:cs typeface="MS Gothic"/>
              </a:rPr>
              <a:t> </a:t>
            </a:r>
            <a:endParaRPr lang="ar-IQ" sz="2800" dirty="0">
              <a:cs typeface="+mn-cs"/>
            </a:endParaRPr>
          </a:p>
        </p:txBody>
      </p:sp>
    </p:spTree>
    <p:extLst>
      <p:ext uri="{BB962C8B-B14F-4D97-AF65-F5344CB8AC3E}">
        <p14:creationId xmlns:p14="http://schemas.microsoft.com/office/powerpoint/2010/main" val="915920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6751" r="50000" b="5486"/>
          <a:stretch/>
        </p:blipFill>
        <p:spPr bwMode="auto">
          <a:xfrm rot="5400000">
            <a:off x="1099039" y="-1120259"/>
            <a:ext cx="6945924" cy="9144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عنوان 2"/>
          <p:cNvSpPr>
            <a:spLocks noGrp="1"/>
          </p:cNvSpPr>
          <p:nvPr>
            <p:ph type="ctrTitle"/>
          </p:nvPr>
        </p:nvSpPr>
        <p:spPr>
          <a:xfrm>
            <a:off x="152400" y="304800"/>
            <a:ext cx="8686800" cy="6096000"/>
          </a:xfrm>
        </p:spPr>
        <p:txBody>
          <a:bodyPr>
            <a:normAutofit/>
          </a:bodyPr>
          <a:lstStyle/>
          <a:p>
            <a:r>
              <a:rPr lang="ar-SA" sz="3600" dirty="0" err="1"/>
              <a:t>إليوت</a:t>
            </a:r>
            <a:r>
              <a:rPr lang="ar-SA" sz="3600" dirty="0"/>
              <a:t> سميث: </a:t>
            </a:r>
            <a:br>
              <a:rPr lang="en-US" sz="3600" dirty="0"/>
            </a:br>
            <a:r>
              <a:rPr lang="ar-SA" sz="3600" dirty="0"/>
              <a:t>أنثروبولوجي نمساوي، كان أب في كنيسة ومبشر أنثروبولوجي، وقد أسس مدرسة تاريخية تُسمّى التاريخية الثقافية، وأسس مجلة دولية أسماها (</a:t>
            </a:r>
            <a:r>
              <a:rPr lang="en-US" sz="3600" dirty="0" err="1"/>
              <a:t>athropos</a:t>
            </a:r>
            <a:r>
              <a:rPr lang="ar-SA" sz="3600" dirty="0"/>
              <a:t>) واشتهر بنظرياته الكبرى في التاريخية الثقافية، ودافع عن أفكار الانتشاريين، وتعتبر فكرة الله هي أساس أبحاثه ودراساته.   كما بحث أيضاً في </a:t>
            </a:r>
            <a:r>
              <a:rPr lang="ar-SA" sz="3600" dirty="0" err="1"/>
              <a:t>التمثّلات</a:t>
            </a:r>
            <a:r>
              <a:rPr lang="ar-SA" sz="3600" dirty="0"/>
              <a:t> الدينية والعادات والطقوس عند الشعوب البدائية، وكان مدير متحف الأنثروبولوجيا في إيطاليا، وأستاذ في جامعة سويسرية.</a:t>
            </a:r>
            <a:r>
              <a:rPr lang="ar-SA" sz="2800" dirty="0"/>
              <a:t> </a:t>
            </a:r>
            <a:br>
              <a:rPr lang="en-US" sz="2800" dirty="0"/>
            </a:br>
            <a:r>
              <a:rPr lang="ar-SA" sz="3600" dirty="0">
                <a:ea typeface="Calibri"/>
                <a:cs typeface="MS Gothic"/>
              </a:rPr>
              <a:t> </a:t>
            </a:r>
            <a:br>
              <a:rPr lang="en-US" sz="2400" dirty="0">
                <a:ea typeface="Calibri"/>
                <a:cs typeface="Arial"/>
              </a:rPr>
            </a:br>
            <a:r>
              <a:rPr lang="ar-SA" sz="2800" dirty="0">
                <a:ea typeface="Calibri"/>
                <a:cs typeface="MS Gothic"/>
              </a:rPr>
              <a:t> </a:t>
            </a:r>
            <a:endParaRPr lang="ar-IQ" sz="2800" dirty="0">
              <a:cs typeface="+mn-cs"/>
            </a:endParaRPr>
          </a:p>
        </p:txBody>
      </p:sp>
    </p:spTree>
    <p:extLst>
      <p:ext uri="{BB962C8B-B14F-4D97-AF65-F5344CB8AC3E}">
        <p14:creationId xmlns:p14="http://schemas.microsoft.com/office/powerpoint/2010/main" val="2749393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6751" r="50000" b="5486"/>
          <a:stretch/>
        </p:blipFill>
        <p:spPr bwMode="auto">
          <a:xfrm rot="5400000">
            <a:off x="1099039" y="-1120259"/>
            <a:ext cx="6945924" cy="9144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عنوان 2"/>
          <p:cNvSpPr>
            <a:spLocks noGrp="1"/>
          </p:cNvSpPr>
          <p:nvPr>
            <p:ph type="ctrTitle"/>
          </p:nvPr>
        </p:nvSpPr>
        <p:spPr>
          <a:xfrm>
            <a:off x="152400" y="304800"/>
            <a:ext cx="8686800" cy="6096000"/>
          </a:xfrm>
        </p:spPr>
        <p:txBody>
          <a:bodyPr>
            <a:normAutofit fontScale="90000"/>
          </a:bodyPr>
          <a:lstStyle/>
          <a:p>
            <a:r>
              <a:rPr lang="ar-SA" sz="3600" dirty="0"/>
              <a:t>ابن خلدون: </a:t>
            </a:r>
            <a:br>
              <a:rPr lang="en-US" sz="3600" dirty="0"/>
            </a:br>
            <a:r>
              <a:rPr lang="ar-SA" sz="3600" dirty="0"/>
              <a:t>هو مؤرخ تونسي وفيلسوف، وعالم اجتماع درس المنطق والفلسفة </a:t>
            </a:r>
            <a:r>
              <a:rPr lang="ar-SA" sz="3600" dirty="0" err="1"/>
              <a:t>والفقة</a:t>
            </a:r>
            <a:r>
              <a:rPr lang="ar-SA" sz="3600" dirty="0"/>
              <a:t> والتاريخ، يعتبر ابن خلدون عالم دقيق الملاحظة وذا نزعة علمية عالية ومتقدمة في أحكامه التاريخية. أي أن كل حضارة بتصوره تبدأ بمرحلة الطفولة، مرحلة الشباب، ومرحلة الشيخوخة وهي مرحلة السقوط والانهيار والانحطاط.   </a:t>
            </a:r>
            <a:r>
              <a:rPr lang="ar-SA" sz="3600"/>
              <a:t>اعتبره الكثير أنه المؤسس لعلم الاجتماع ومن كتبة (المقدمة) التي وصفت بأنها خزانة العلوم الاجتماعية والسياسية والاقتصادية والأدبية، وتعتبر مقدمة ابن خلدون من أوائل المؤلفات التي تحدثت عن تطور التاريخ البشري تطوراً علمياً قائماً بحد ذاته.   </a:t>
            </a:r>
            <a:r>
              <a:rPr lang="ar-SA" sz="2800" dirty="0"/>
              <a:t> </a:t>
            </a:r>
            <a:br>
              <a:rPr lang="en-US" sz="2800" dirty="0"/>
            </a:br>
            <a:r>
              <a:rPr lang="ar-SA" sz="3600" dirty="0">
                <a:ea typeface="Calibri"/>
                <a:cs typeface="MS Gothic"/>
              </a:rPr>
              <a:t> </a:t>
            </a:r>
            <a:br>
              <a:rPr lang="en-US" sz="2400" dirty="0">
                <a:ea typeface="Calibri"/>
                <a:cs typeface="Arial"/>
              </a:rPr>
            </a:br>
            <a:r>
              <a:rPr lang="ar-SA" sz="2800" dirty="0">
                <a:ea typeface="Calibri"/>
                <a:cs typeface="MS Gothic"/>
              </a:rPr>
              <a:t> </a:t>
            </a:r>
            <a:endParaRPr lang="ar-IQ" sz="2800" dirty="0">
              <a:cs typeface="+mn-cs"/>
            </a:endParaRPr>
          </a:p>
        </p:txBody>
      </p:sp>
    </p:spTree>
    <p:extLst>
      <p:ext uri="{BB962C8B-B14F-4D97-AF65-F5344CB8AC3E}">
        <p14:creationId xmlns:p14="http://schemas.microsoft.com/office/powerpoint/2010/main" val="144883409"/>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634</Words>
  <Application>Microsoft Office PowerPoint</Application>
  <PresentationFormat>On-screen Show (4:3)</PresentationFormat>
  <Paragraphs>10</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AdvertisingBold</vt:lpstr>
      <vt:lpstr>Arial</vt:lpstr>
      <vt:lpstr>Calibri</vt:lpstr>
      <vt:lpstr>Simplified Arabic</vt:lpstr>
      <vt:lpstr>نسق Office</vt:lpstr>
      <vt:lpstr> اشهر  رواد النظرية الانتشارية</vt:lpstr>
      <vt:lpstr>اشهر رواد النظرية الانتشارية فرانس بواس إليوت سميث ابن خلدون وجدت هذه النظرية من خلال انتقادها للنظرية التطورية، ومن هنا نتساءل: ما هو موضوعها؟ إن هذه النظرية تؤكد على دراسة التاريخ الثقافي لمجتمع من أجل فهم خصائصه، تناولت فكرة انتقال العادات والتقاليد والأفكار واللغات والأديان من حضارة إلى حضارة فيما يُعرف باسم ظاهرة الانتشار.   ومن زعماء هذه النظرية هم: ابن خلدون، أليوث سميث، فرانس بواس. وسنحاول تتبع هذه الدراسة بتحليل الموضوعات التي تناولها هولاء العلماء. </vt:lpstr>
      <vt:lpstr>فرانس بواس:  عالم أنثروبولوجي ألماني، ولد في أميركا ومن رواد الأنثروبولوجيا وكان بواس من أهم المناهضين لإيديولوجيات العنصرية التي كانت تحظى بشعبية في ذلك الوقت، وكانت تركز على إن العرق مفهوم بيولوجي وإن السلوك البشري يمكن تفسيره على نحو أفضل من خلال دراسة الخصائص البيولوجية.    ومن ناحية بيولوجية قد قام بالكثير من الدراسات الرائدة التي أجراها على الهيكل العظمي على شكل الجمجمة وحجمها وأنهما يتأثران بشكل كبير بالعوامل البيئية مثل الصحة والتغذية، بعكس ما قاله علماء الأنثروبولوجيا العرقية في تلك الفترة الذين كانوا يرون شكل الرأس سمة ثابتة.    وعمل بواس على برهنة أن الفرق في السلوك البشري لا يمكن تحديده بالدرجة الأولى من خلال الأسس البيولوجية الفطرية بل هي في الأغلب نتيجة للاختلافات الثقافية عن طريق التعلم الاجتماعي. ومن هذا المنظور قدّم بواس الثقافة باعتبارها المفهوم الأولي لإيجاد الفروق السلوكية بين الجماعات البشرية والمفهوم التحليلي الأنثروبولوجي.</vt:lpstr>
      <vt:lpstr>من الإسهامات التي قدّمها في الفكر الأنثروبولوجي رفضه النظرية التطورية في دراسة الحضارة، والتي كانت ترى أن المجتمعات تتطوّر من خلال مجموعة متسلسلة من المراحل الحضارية، ونجد الحضارة الأوربية على رأسها. وكان خلاف بواس بأن الحضارة تتطوّر تاريخياً من خلال التفاعل بين الجماعات البشرية وانتشار الأفكار، وبناء على ذلك فإن عملية التطور نحو نموذج حضاري. وقد رفض بواس التنظيم القائم على الأثنولوجية (علم الأعراق)، وفضّل على ذلك التطور بناء على النسب أو القرابة بين المجموعات الثقافية.   </vt:lpstr>
      <vt:lpstr>وقام بواس بدراسة النسبية الثقافية، التي رفض فيها تصنيف الثقافات موضوعياً بصفة أعلى أو أدنى، لأن كل جماعة ترى العالم من خلال ثقافتها الخاصة، ويحكمون عليها وفقاً للمعايير التي اكتسبوها من ثقافتهم. ومن وجهة نظر بواس، كان هدف الأنثروبولوجيا هو فهم آلية العمل التي تكيفت فيها الثقافة البشرية من أجل فهم العالم والتفاعل معه، ومن أجل اكتساب العادات والتقاليد والثقافية الخاصة بالمجموعة.   ومن خلال الجمع بين فروع الأركيولوجيا (علم الأثار)، الأنثروبولوجيا الفيزيائية، دراسة التنوع والاختلاف في علم التشريح، دراسة الاختلاف الثقافي في العادات، اللسانيات ودراسة اللغات المحلية غير المكتوبة، تمكّن بواس من وضع التقسيم رباعي الفروع للأنثروبولوجيا، الذي برز في الأنثروبولوجيا الأمريكية.    </vt:lpstr>
      <vt:lpstr>إليوت سميث:  أنثروبولوجي نمساوي، كان أب في كنيسة ومبشر أنثروبولوجي، وقد أسس مدرسة تاريخية تُسمّى التاريخية الثقافية، وأسس مجلة دولية أسماها (athropos) واشتهر بنظرياته الكبرى في التاريخية الثقافية، ودافع عن أفكار الانتشاريين، وتعتبر فكرة الله هي أساس أبحاثه ودراساته.   كما بحث أيضاً في التمثّلات الدينية والعادات والطقوس عند الشعوب البدائية، وكان مدير متحف الأنثروبولوجيا في إيطاليا، وأستاذ في جامعة سويسرية.     </vt:lpstr>
      <vt:lpstr>ابن خلدون:  هو مؤرخ تونسي وفيلسوف، وعالم اجتماع درس المنطق والفلسفة والفقة والتاريخ، يعتبر ابن خلدون عالم دقيق الملاحظة وذا نزعة علمية عالية ومتقدمة في أحكامه التاريخية. أي أن كل حضارة بتصوره تبدأ بمرحلة الطفولة، مرحلة الشباب، ومرحلة الشيخوخة وهي مرحلة السقوط والانهيار والانحطاط.   اعتبره الكثير أنه المؤسس لعلم الاجتماع ومن كتبة (المقدمة) التي وصفت بأنها خزانة العلوم الاجتماعية والسياسية والاقتصادية والأدبية، وتعتبر مقدمة ابن خلدون من أوائل المؤلفات التي تحدثت عن تطور التاريخ البشري تطوراً علمياً قائماً بحد ذاته.        </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اشهر  رواد النظرية الانتشارية</dc:title>
  <dc:creator>x89</dc:creator>
  <cp:lastModifiedBy>Mr. Yousif M. Latif- College of Fine Arts</cp:lastModifiedBy>
  <cp:revision>5</cp:revision>
  <dcterms:created xsi:type="dcterms:W3CDTF">2026-05-17T20:13:56Z</dcterms:created>
  <dcterms:modified xsi:type="dcterms:W3CDTF">2026-06-08T05:37:07Z</dcterms:modified>
</cp:coreProperties>
</file>